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80" r:id="rId10"/>
    <p:sldId id="281" r:id="rId11"/>
    <p:sldId id="282" r:id="rId12"/>
    <p:sldId id="264" r:id="rId13"/>
    <p:sldId id="265" r:id="rId14"/>
    <p:sldId id="271" r:id="rId15"/>
    <p:sldId id="283" r:id="rId16"/>
    <p:sldId id="266" r:id="rId17"/>
    <p:sldId id="267" r:id="rId18"/>
    <p:sldId id="268" r:id="rId19"/>
    <p:sldId id="269" r:id="rId20"/>
    <p:sldId id="270" r:id="rId21"/>
    <p:sldId id="273" r:id="rId22"/>
    <p:sldId id="274" r:id="rId23"/>
    <p:sldId id="284" r:id="rId24"/>
    <p:sldId id="275" r:id="rId25"/>
    <p:sldId id="276" r:id="rId26"/>
    <p:sldId id="279" r:id="rId27"/>
    <p:sldId id="277" r:id="rId28"/>
    <p:sldId id="285" r:id="rId29"/>
    <p:sldId id="286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D4D7-B54E-4787-8FB8-2649A4939E18}" type="datetimeFigureOut">
              <a:rPr lang="cs-CZ" smtClean="0"/>
              <a:t>19. 3. 2018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7F72-EE6C-4C65-A992-7B85BEFDD6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048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D4D7-B54E-4787-8FB8-2649A4939E18}" type="datetimeFigureOut">
              <a:rPr lang="cs-CZ" smtClean="0"/>
              <a:t>19. 3. 2018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7F72-EE6C-4C65-A992-7B85BEFDD6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1807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D4D7-B54E-4787-8FB8-2649A4939E18}" type="datetimeFigureOut">
              <a:rPr lang="cs-CZ" smtClean="0"/>
              <a:t>19. 3. 2018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7F72-EE6C-4C65-A992-7B85BEFDD6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17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D4D7-B54E-4787-8FB8-2649A4939E18}" type="datetimeFigureOut">
              <a:rPr lang="cs-CZ" smtClean="0"/>
              <a:t>19. 3. 2018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7F72-EE6C-4C65-A992-7B85BEFDD6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73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D4D7-B54E-4787-8FB8-2649A4939E18}" type="datetimeFigureOut">
              <a:rPr lang="cs-CZ" smtClean="0"/>
              <a:t>19. 3. 2018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7F72-EE6C-4C65-A992-7B85BEFDD6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838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D4D7-B54E-4787-8FB8-2649A4939E18}" type="datetimeFigureOut">
              <a:rPr lang="cs-CZ" smtClean="0"/>
              <a:t>19. 3. 2018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7F72-EE6C-4C65-A992-7B85BEFDD6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273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D4D7-B54E-4787-8FB8-2649A4939E18}" type="datetimeFigureOut">
              <a:rPr lang="cs-CZ" smtClean="0"/>
              <a:t>19. 3. 2018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7F72-EE6C-4C65-A992-7B85BEFDD6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87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D4D7-B54E-4787-8FB8-2649A4939E18}" type="datetimeFigureOut">
              <a:rPr lang="cs-CZ" smtClean="0"/>
              <a:t>19. 3. 2018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7F72-EE6C-4C65-A992-7B85BEFDD6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51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D4D7-B54E-4787-8FB8-2649A4939E18}" type="datetimeFigureOut">
              <a:rPr lang="cs-CZ" smtClean="0"/>
              <a:t>19. 3. 2018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7F72-EE6C-4C65-A992-7B85BEFDD6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18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D4D7-B54E-4787-8FB8-2649A4939E18}" type="datetimeFigureOut">
              <a:rPr lang="cs-CZ" smtClean="0"/>
              <a:t>19. 3. 2018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7F72-EE6C-4C65-A992-7B85BEFDD6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734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D4D7-B54E-4787-8FB8-2649A4939E18}" type="datetimeFigureOut">
              <a:rPr lang="cs-CZ" smtClean="0"/>
              <a:t>19. 3. 2018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7F72-EE6C-4C65-A992-7B85BEFDD6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42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ED4D7-B54E-4787-8FB8-2649A4939E18}" type="datetimeFigureOut">
              <a:rPr lang="cs-CZ" smtClean="0"/>
              <a:t>19. 3. 2018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67F72-EE6C-4C65-A992-7B85BEFDD6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80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Dějiny migrace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7056784" cy="1752600"/>
          </a:xfrm>
        </p:spPr>
        <p:txBody>
          <a:bodyPr/>
          <a:lstStyle/>
          <a:p>
            <a:r>
              <a:rPr lang="cs-CZ" dirty="0" smtClean="0"/>
              <a:t>PhDr. Petr Hampl, Ph.D.</a:t>
            </a:r>
          </a:p>
          <a:p>
            <a:r>
              <a:rPr lang="cs-CZ" dirty="0" smtClean="0"/>
              <a:t>Česká společnost pro civilizační studia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39"/>
            <a:ext cx="1967458" cy="353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09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61" y="1600200"/>
            <a:ext cx="8052278" cy="4525963"/>
          </a:xfrm>
        </p:spPr>
      </p:pic>
    </p:spTree>
    <p:extLst>
      <p:ext uri="{BB962C8B-B14F-4D97-AF65-F5344CB8AC3E}">
        <p14:creationId xmlns:p14="http://schemas.microsoft.com/office/powerpoint/2010/main" val="2184893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41"/>
          <a:stretch/>
        </p:blipFill>
        <p:spPr>
          <a:xfrm>
            <a:off x="1177527" y="496498"/>
            <a:ext cx="6715649" cy="5956838"/>
          </a:xfrm>
        </p:spPr>
      </p:pic>
    </p:spTree>
    <p:extLst>
      <p:ext uri="{BB962C8B-B14F-4D97-AF65-F5344CB8AC3E}">
        <p14:creationId xmlns:p14="http://schemas.microsoft.com/office/powerpoint/2010/main" val="1610145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POUČENÍ Z DĚJIN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4800" b="1" dirty="0" smtClean="0"/>
              <a:t>NA JEDNOM ÚZEMÍ MŮŽE EXISTOVAT </a:t>
            </a:r>
            <a:r>
              <a:rPr lang="cs-CZ" sz="4800" b="1" dirty="0" smtClean="0">
                <a:solidFill>
                  <a:srgbClr val="FF0000"/>
                </a:solidFill>
              </a:rPr>
              <a:t>POUZE JEDNA </a:t>
            </a:r>
            <a:r>
              <a:rPr lang="cs-CZ" sz="4800" b="1" dirty="0" smtClean="0"/>
              <a:t>KULTURA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Ostatní mohou být pouze dočasně tolerováni.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Jeden domácí a nějací hosté. Domácí má právo hosta vyhodit.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2950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Co se stane, když smícháme dvě etnika, národy, kultury?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Naučí se jeden druhého chápat, tolerovat nebo dokonce mít rádi?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24944"/>
            <a:ext cx="8128316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45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hranicích kultur nevzniká tolerance, nýbrž FUNDAMENTALISMUS</a:t>
            </a:r>
          </a:p>
          <a:p>
            <a:r>
              <a:rPr lang="cs-CZ" dirty="0" smtClean="0"/>
              <a:t>Vyplývá to z vlastností lidské psychiky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423596"/>
            <a:ext cx="6286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85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Výjimka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Různé etnika a různé kultury mohou pokojně </a:t>
            </a:r>
            <a:r>
              <a:rPr lang="cs-CZ" dirty="0" err="1" smtClean="0"/>
              <a:t>soužít</a:t>
            </a:r>
            <a:r>
              <a:rPr lang="cs-CZ" dirty="0" smtClean="0"/>
              <a:t>, pokud jsou obě v podřízené pozici</a:t>
            </a:r>
          </a:p>
          <a:p>
            <a:endParaRPr lang="cs-CZ" dirty="0"/>
          </a:p>
          <a:p>
            <a:r>
              <a:rPr lang="cs-CZ" dirty="0" smtClean="0"/>
              <a:t>Římská říše</a:t>
            </a:r>
          </a:p>
          <a:p>
            <a:r>
              <a:rPr lang="cs-CZ" dirty="0" smtClean="0"/>
              <a:t>Jugoslávie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07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dirty="0" smtClean="0"/>
              <a:t>Další historický model: Výměna obyvatel 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/>
              <a:t>Afrin</a:t>
            </a:r>
            <a:endParaRPr lang="cs-CZ" dirty="0" smtClean="0"/>
          </a:p>
          <a:p>
            <a:r>
              <a:rPr lang="cs-CZ" dirty="0" smtClean="0"/>
              <a:t>Kosovo</a:t>
            </a:r>
          </a:p>
          <a:p>
            <a:r>
              <a:rPr lang="cs-CZ" dirty="0" smtClean="0"/>
              <a:t>Severní Kypr</a:t>
            </a:r>
          </a:p>
          <a:p>
            <a:r>
              <a:rPr lang="cs-CZ" dirty="0" smtClean="0"/>
              <a:t>„Turecká“ </a:t>
            </a:r>
            <a:br>
              <a:rPr lang="cs-CZ" dirty="0" smtClean="0"/>
            </a:br>
            <a:r>
              <a:rPr lang="cs-CZ" dirty="0" smtClean="0"/>
              <a:t>Arménie</a:t>
            </a:r>
          </a:p>
          <a:p>
            <a:r>
              <a:rPr lang="cs-CZ" dirty="0" smtClean="0"/>
              <a:t>Tibet </a:t>
            </a:r>
          </a:p>
          <a:p>
            <a:r>
              <a:rPr lang="cs-CZ" dirty="0" smtClean="0"/>
              <a:t>Kapská provincie</a:t>
            </a:r>
          </a:p>
          <a:p>
            <a:r>
              <a:rPr lang="cs-CZ" dirty="0" smtClean="0"/>
              <a:t>České pohraničí</a:t>
            </a:r>
          </a:p>
          <a:p>
            <a:r>
              <a:rPr lang="cs-CZ" dirty="0" smtClean="0"/>
              <a:t>USA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29486"/>
            <a:ext cx="5508104" cy="309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32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historický 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Přichází dobyvatelé</a:t>
            </a:r>
          </a:p>
          <a:p>
            <a:r>
              <a:rPr lang="cs-CZ" dirty="0" smtClean="0"/>
              <a:t>Stávají se novou „šlechtou“</a:t>
            </a:r>
          </a:p>
          <a:p>
            <a:r>
              <a:rPr lang="cs-CZ" dirty="0" smtClean="0"/>
              <a:t>Zpravidla do 5% obyvatel</a:t>
            </a:r>
          </a:p>
          <a:p>
            <a:r>
              <a:rPr lang="cs-CZ" dirty="0" smtClean="0"/>
              <a:t>Vzniká nová kultura – vítězů i poražených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4149080"/>
            <a:ext cx="2557569" cy="244827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6" b="10189"/>
          <a:stretch/>
        </p:blipFill>
        <p:spPr>
          <a:xfrm>
            <a:off x="3059832" y="4149081"/>
            <a:ext cx="2037024" cy="24482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9" t="17387" b="11132"/>
          <a:stretch/>
        </p:blipFill>
        <p:spPr>
          <a:xfrm>
            <a:off x="5220072" y="4165293"/>
            <a:ext cx="2376264" cy="243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25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Výměna mužů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713387"/>
          </a:xfrm>
        </p:spPr>
        <p:txBody>
          <a:bodyPr/>
          <a:lstStyle/>
          <a:p>
            <a:r>
              <a:rPr lang="cs-CZ" dirty="0" smtClean="0"/>
              <a:t>Muži zabiti nebo odvedeni do otroctví</a:t>
            </a:r>
          </a:p>
          <a:p>
            <a:r>
              <a:rPr lang="cs-CZ" dirty="0" smtClean="0"/>
              <a:t>Ženy zůstanou</a:t>
            </a:r>
          </a:p>
          <a:p>
            <a:r>
              <a:rPr lang="cs-CZ" dirty="0" smtClean="0"/>
              <a:t>Stávají se druhými manželkami dobyvatelů, sexuálními otrokyněmi atd. </a:t>
            </a:r>
          </a:p>
          <a:p>
            <a:r>
              <a:rPr lang="cs-CZ" dirty="0" smtClean="0"/>
              <a:t>Např. Mohamedova tažení </a:t>
            </a:r>
            <a:br>
              <a:rPr lang="cs-CZ" dirty="0" smtClean="0"/>
            </a:br>
            <a:r>
              <a:rPr lang="cs-CZ" dirty="0" smtClean="0"/>
              <a:t>nebo současné Německo, </a:t>
            </a:r>
            <a:br>
              <a:rPr lang="cs-CZ" dirty="0" smtClean="0"/>
            </a:br>
            <a:r>
              <a:rPr lang="cs-CZ" dirty="0" smtClean="0"/>
              <a:t>Švédsko, Nizozemí atd. </a:t>
            </a:r>
            <a:br>
              <a:rPr lang="cs-CZ" dirty="0" smtClean="0"/>
            </a:br>
            <a:r>
              <a:rPr lang="cs-CZ" dirty="0" smtClean="0"/>
              <a:t>(ukončení bílé rasy)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r="14546"/>
          <a:stretch/>
        </p:blipFill>
        <p:spPr>
          <a:xfrm>
            <a:off x="5186892" y="3798318"/>
            <a:ext cx="3934691" cy="304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56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Přesouvání národů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Dobyté území</a:t>
            </a:r>
          </a:p>
          <a:p>
            <a:r>
              <a:rPr lang="cs-CZ" dirty="0" smtClean="0"/>
              <a:t>Všechno obyvatelstvo </a:t>
            </a:r>
            <a:br>
              <a:rPr lang="cs-CZ" dirty="0" smtClean="0"/>
            </a:br>
            <a:r>
              <a:rPr lang="cs-CZ" dirty="0" smtClean="0"/>
              <a:t>organizovaně odsunuto jinam</a:t>
            </a:r>
          </a:p>
          <a:p>
            <a:r>
              <a:rPr lang="cs-CZ" dirty="0" smtClean="0"/>
              <a:t>Přisunuto náhradní </a:t>
            </a:r>
            <a:br>
              <a:rPr lang="cs-CZ" dirty="0" smtClean="0"/>
            </a:br>
            <a:r>
              <a:rPr lang="cs-CZ" dirty="0" smtClean="0"/>
              <a:t>obyvatelstvo</a:t>
            </a:r>
          </a:p>
          <a:p>
            <a:r>
              <a:rPr lang="cs-CZ" dirty="0" smtClean="0"/>
              <a:t>Uvnitř velkých říší </a:t>
            </a:r>
          </a:p>
          <a:p>
            <a:r>
              <a:rPr lang="cs-CZ" dirty="0" smtClean="0"/>
              <a:t>Od Asýrie po Sovětský svaz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3" r="25236"/>
          <a:stretch/>
        </p:blipFill>
        <p:spPr>
          <a:xfrm>
            <a:off x="6084168" y="1556792"/>
            <a:ext cx="2855344" cy="389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11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Humanitární aspekt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Nelze slučovat migraci a uprchlictví</a:t>
            </a:r>
          </a:p>
          <a:p>
            <a:r>
              <a:rPr lang="cs-CZ" dirty="0" smtClean="0"/>
              <a:t>Náklady na pobyt jednoho migranta v Evropě </a:t>
            </a:r>
            <a:br>
              <a:rPr lang="cs-CZ" dirty="0" smtClean="0"/>
            </a:br>
            <a:r>
              <a:rPr lang="cs-CZ" dirty="0" smtClean="0"/>
              <a:t>jsou 7x vyšší než péče na místě</a:t>
            </a:r>
          </a:p>
          <a:p>
            <a:r>
              <a:rPr lang="cs-CZ" dirty="0" smtClean="0"/>
              <a:t>Podle mezinárodních úmluv se má uprchlík zastavit v první bezpečné zemi</a:t>
            </a:r>
          </a:p>
          <a:p>
            <a:r>
              <a:rPr lang="cs-CZ" dirty="0" smtClean="0"/>
              <a:t>Při přechodu mezi dvěma bezpečnými zeměmi nelze na nikoho pohlížet jako na uprchlíka</a:t>
            </a:r>
          </a:p>
          <a:p>
            <a:r>
              <a:rPr lang="cs-CZ" sz="4400" b="1" dirty="0" smtClean="0">
                <a:solidFill>
                  <a:srgbClr val="FF0000"/>
                </a:solidFill>
              </a:rPr>
              <a:t>HUMANITÁRNÍ POMOC </a:t>
            </a:r>
            <a:br>
              <a:rPr lang="cs-CZ" sz="4400" b="1" dirty="0" smtClean="0">
                <a:solidFill>
                  <a:srgbClr val="FF0000"/>
                </a:solidFill>
              </a:rPr>
            </a:br>
            <a:r>
              <a:rPr lang="cs-CZ" sz="4400" b="1" dirty="0" smtClean="0">
                <a:solidFill>
                  <a:srgbClr val="FF0000"/>
                </a:solidFill>
              </a:rPr>
              <a:t>A IMIGRACE SPOLU NESOUVISÍ!!!</a:t>
            </a:r>
            <a:endParaRPr lang="cs-CZ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086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Přísun služebníků nebo otroků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Nejznámější příklad USA</a:t>
            </a:r>
          </a:p>
          <a:p>
            <a:r>
              <a:rPr lang="cs-CZ" dirty="0" smtClean="0"/>
              <a:t>Ale také Kuba, Saudská Arábie a mnoho dalších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5396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Migrace jako zbraň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 roku 1945 nejpoužívanější prostředek boje</a:t>
            </a:r>
          </a:p>
          <a:p>
            <a:r>
              <a:rPr lang="cs-CZ" dirty="0" smtClean="0"/>
              <a:t>Útočník zničí území (i své vlastní), vystraší lidi </a:t>
            </a:r>
          </a:p>
          <a:p>
            <a:r>
              <a:rPr lang="cs-CZ" dirty="0" smtClean="0"/>
              <a:t>Proud uprchlíků nasměruje na území nepřítele</a:t>
            </a:r>
          </a:p>
          <a:p>
            <a:r>
              <a:rPr lang="cs-CZ" dirty="0" smtClean="0"/>
              <a:t>Financuje a podporuje nátlakové skupiny, které zabrání uzavření hranic </a:t>
            </a:r>
          </a:p>
          <a:p>
            <a:r>
              <a:rPr lang="cs-CZ" dirty="0" smtClean="0"/>
              <a:t>Proud uprchlíků způsobí větší škody než bombardování</a:t>
            </a:r>
          </a:p>
          <a:p>
            <a:r>
              <a:rPr lang="cs-CZ" dirty="0" smtClean="0"/>
              <a:t>Levná, účinná a málo riskantní taktika války 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17509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Stěhování národů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Nebylo to žádné stěhování</a:t>
            </a:r>
          </a:p>
          <a:p>
            <a:r>
              <a:rPr lang="cs-CZ" dirty="0" smtClean="0"/>
              <a:t>Série válek!!!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Nejděsivější a nejbrutálnější éra v dějinách Evropy</a:t>
            </a:r>
          </a:p>
          <a:p>
            <a:r>
              <a:rPr lang="cs-CZ" dirty="0" smtClean="0"/>
              <a:t>Cca 300 n.l. v Evropě stabilní situace</a:t>
            </a:r>
          </a:p>
          <a:p>
            <a:r>
              <a:rPr lang="cs-CZ" dirty="0" smtClean="0"/>
              <a:t>Hunové – etnikum odkudsi z východu, naučili se válčit lépe než Evropané</a:t>
            </a:r>
          </a:p>
          <a:p>
            <a:r>
              <a:rPr lang="cs-CZ" dirty="0" smtClean="0"/>
              <a:t>Zaútočili na germánské kmeny na Balkáně</a:t>
            </a:r>
          </a:p>
          <a:p>
            <a:r>
              <a:rPr lang="cs-CZ" dirty="0" smtClean="0"/>
              <a:t>Ti, kdo přežili, hledali nová území, opět války</a:t>
            </a:r>
          </a:p>
          <a:p>
            <a:r>
              <a:rPr lang="cs-CZ" dirty="0" smtClean="0"/>
              <a:t>Do toho další vpády</a:t>
            </a:r>
          </a:p>
          <a:p>
            <a:r>
              <a:rPr lang="cs-CZ" dirty="0" smtClean="0"/>
              <a:t>Doba neustálého drancování a zabíjení</a:t>
            </a:r>
          </a:p>
          <a:p>
            <a:r>
              <a:rPr lang="cs-CZ" dirty="0" smtClean="0"/>
              <a:t>Následně hladomory</a:t>
            </a:r>
          </a:p>
          <a:p>
            <a:r>
              <a:rPr lang="cs-CZ" dirty="0" smtClean="0"/>
              <a:t>„došlo k prudkému poklesu populace“</a:t>
            </a:r>
          </a:p>
          <a:p>
            <a:r>
              <a:rPr lang="cs-CZ" dirty="0" smtClean="0"/>
              <a:t>Zánik vzdělanosti, umění atd. </a:t>
            </a:r>
          </a:p>
          <a:p>
            <a:r>
              <a:rPr lang="cs-CZ" dirty="0" smtClean="0"/>
              <a:t>Ukončení 955 bitva na Lechu, Maďarský král se cca 990 nechal se pokřtít</a:t>
            </a:r>
          </a:p>
          <a:p>
            <a:r>
              <a:rPr lang="cs-CZ" sz="3500" b="1" dirty="0" smtClean="0">
                <a:solidFill>
                  <a:srgbClr val="FF0000"/>
                </a:solidFill>
              </a:rPr>
              <a:t>ÉRU DĚSU UKONČILY MODERNĚJŠÍ VÁLEČNICKÉ TECHNOLOGIE!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1577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4"/>
          <p:cNvSpPr>
            <a:spLocks noGrp="1"/>
          </p:cNvSpPr>
          <p:nvPr>
            <p:ph type="title"/>
          </p:nvPr>
        </p:nvSpPr>
        <p:spPr>
          <a:xfrm>
            <a:off x="650875" y="5157788"/>
            <a:ext cx="7813675" cy="719137"/>
          </a:xfrm>
        </p:spPr>
        <p:txBody>
          <a:bodyPr/>
          <a:lstStyle/>
          <a:p>
            <a:pPr eaLnBrk="1" hangingPunct="1"/>
            <a:r>
              <a:rPr lang="cs-CZ" altLang="cs-CZ" sz="3600" smtClean="0"/>
              <a:t>Mapa stěhování národů</a:t>
            </a:r>
          </a:p>
        </p:txBody>
      </p:sp>
      <p:sp>
        <p:nvSpPr>
          <p:cNvPr id="8195" name="Zástupný symbol pro obrázek 5"/>
          <p:cNvSpPr>
            <a:spLocks noGrp="1" noTextEdit="1"/>
          </p:cNvSpPr>
          <p:nvPr>
            <p:ph type="pic" idx="1"/>
          </p:nvPr>
        </p:nvSpPr>
        <p:spPr/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900113" y="5864225"/>
            <a:ext cx="7272337" cy="8048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Autor: Neznámý, </a:t>
            </a:r>
            <a:r>
              <a:rPr lang="cs-CZ" dirty="0"/>
              <a:t>Název</a:t>
            </a:r>
            <a:r>
              <a:rPr lang="cs-CZ" dirty="0" smtClean="0"/>
              <a:t>: Mapa </a:t>
            </a:r>
            <a:r>
              <a:rPr lang="cs-CZ" dirty="0" err="1"/>
              <a:t>stahovania</a:t>
            </a:r>
            <a:r>
              <a:rPr lang="cs-CZ" dirty="0"/>
              <a:t> narodov.png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Zdroj</a:t>
            </a:r>
            <a:r>
              <a:rPr lang="cs-CZ" dirty="0"/>
              <a:t>: http://cs.wikipedia.org/wiki/Soubor:Mapa_stahovania_narodov.png</a:t>
            </a:r>
            <a:endParaRPr lang="cs-CZ" dirty="0" smtClean="0"/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8" b="8595"/>
          <a:stretch>
            <a:fillRect/>
          </a:stretch>
        </p:blipFill>
        <p:spPr bwMode="auto">
          <a:xfrm>
            <a:off x="169863" y="115888"/>
            <a:ext cx="8775700" cy="51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8202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„Stěhování národů“ v Africe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</a:bodyPr>
          <a:lstStyle/>
          <a:p>
            <a:pPr lvl="1"/>
            <a:r>
              <a:rPr lang="cs-CZ" dirty="0" smtClean="0"/>
              <a:t>původně většina území osídlena velmi primitivního kmeny </a:t>
            </a:r>
          </a:p>
          <a:p>
            <a:pPr lvl="1"/>
            <a:r>
              <a:rPr lang="cs-CZ" dirty="0" smtClean="0"/>
              <a:t>Vznik pokročilejších kmenů a organizovaných říší </a:t>
            </a:r>
          </a:p>
          <a:p>
            <a:pPr lvl="1"/>
            <a:r>
              <a:rPr lang="cs-CZ" dirty="0" smtClean="0"/>
              <a:t>Vytlačování a vybíjení méně úspěšných (a ti zase dále)</a:t>
            </a:r>
          </a:p>
          <a:p>
            <a:pPr lvl="1"/>
            <a:r>
              <a:rPr lang="cs-CZ" dirty="0" smtClean="0"/>
              <a:t>Poměrně pozdě </a:t>
            </a:r>
            <a:br>
              <a:rPr lang="cs-CZ" dirty="0" smtClean="0"/>
            </a:br>
            <a:r>
              <a:rPr lang="cs-CZ" dirty="0" smtClean="0"/>
              <a:t>(např. kmen Zulu 1814)</a:t>
            </a:r>
          </a:p>
          <a:p>
            <a:pPr lvl="1"/>
            <a:r>
              <a:rPr lang="cs-CZ" dirty="0" smtClean="0"/>
              <a:t>Skončilo až kolonizací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8"/>
          <a:stretch/>
        </p:blipFill>
        <p:spPr>
          <a:xfrm>
            <a:off x="4515440" y="3747864"/>
            <a:ext cx="463673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04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Stěhování Evropanů do Ameriky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Evropě bída, hlad, nesvoboda</a:t>
            </a:r>
          </a:p>
          <a:p>
            <a:r>
              <a:rPr lang="cs-CZ" dirty="0" smtClean="0"/>
              <a:t>Cesta do Ameriky riskantní a strastiplná</a:t>
            </a:r>
          </a:p>
          <a:p>
            <a:r>
              <a:rPr lang="cs-CZ" dirty="0" smtClean="0"/>
              <a:t>Každý evropský kolonista měl pádnější důvody než dnešní imigranti do Evropy</a:t>
            </a:r>
          </a:p>
          <a:p>
            <a:r>
              <a:rPr lang="cs-CZ" dirty="0" smtClean="0"/>
              <a:t>Každý evropský kolonista riskoval víc</a:t>
            </a:r>
          </a:p>
          <a:p>
            <a:r>
              <a:rPr lang="cs-CZ" dirty="0" smtClean="0"/>
              <a:t>Vzniklo tím právo vyhladit Indiány a zlikvidovat jejich kulturu?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8571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Expanze islámu (výběr)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7500" lnSpcReduction="20000"/>
          </a:bodyPr>
          <a:lstStyle/>
          <a:p>
            <a:r>
              <a:rPr lang="cs-CZ" dirty="0" smtClean="0"/>
              <a:t>621 – útěk do Medíny</a:t>
            </a:r>
          </a:p>
          <a:p>
            <a:r>
              <a:rPr lang="cs-CZ" dirty="0" smtClean="0"/>
              <a:t>630 dobytí Mekky</a:t>
            </a:r>
          </a:p>
          <a:p>
            <a:r>
              <a:rPr lang="cs-CZ" dirty="0" smtClean="0"/>
              <a:t>633 Sýrie </a:t>
            </a:r>
          </a:p>
          <a:p>
            <a:r>
              <a:rPr lang="cs-CZ" dirty="0" smtClean="0"/>
              <a:t>640 Jordánsko</a:t>
            </a:r>
          </a:p>
          <a:p>
            <a:r>
              <a:rPr lang="cs-CZ" dirty="0" smtClean="0"/>
              <a:t>640 Egypt </a:t>
            </a:r>
          </a:p>
          <a:p>
            <a:r>
              <a:rPr lang="cs-CZ" dirty="0" smtClean="0"/>
              <a:t>642 </a:t>
            </a:r>
            <a:r>
              <a:rPr lang="cs-CZ" dirty="0"/>
              <a:t>I</a:t>
            </a:r>
            <a:r>
              <a:rPr lang="cs-CZ" dirty="0" smtClean="0"/>
              <a:t>rák</a:t>
            </a:r>
          </a:p>
          <a:p>
            <a:r>
              <a:rPr lang="cs-CZ" dirty="0" smtClean="0"/>
              <a:t>650 Arménie</a:t>
            </a:r>
          </a:p>
          <a:p>
            <a:r>
              <a:rPr lang="cs-CZ" dirty="0" smtClean="0"/>
              <a:t>660 Persie</a:t>
            </a:r>
          </a:p>
          <a:p>
            <a:r>
              <a:rPr lang="cs-CZ" dirty="0" smtClean="0"/>
              <a:t>Někdy v té době Afghánistán</a:t>
            </a:r>
          </a:p>
          <a:p>
            <a:r>
              <a:rPr lang="cs-CZ" dirty="0" smtClean="0"/>
              <a:t>698 Maroko</a:t>
            </a:r>
          </a:p>
          <a:p>
            <a:endParaRPr lang="cs-CZ" dirty="0" smtClean="0"/>
          </a:p>
          <a:p>
            <a:r>
              <a:rPr lang="cs-CZ" dirty="0" smtClean="0"/>
              <a:t>711 Španělsko </a:t>
            </a:r>
          </a:p>
          <a:p>
            <a:r>
              <a:rPr lang="cs-CZ" dirty="0" smtClean="0"/>
              <a:t>750 Turecko</a:t>
            </a:r>
          </a:p>
          <a:p>
            <a:r>
              <a:rPr lang="cs-CZ" dirty="0" smtClean="0"/>
              <a:t>8. století Súdán</a:t>
            </a:r>
          </a:p>
          <a:p>
            <a:r>
              <a:rPr lang="cs-CZ" dirty="0" smtClean="0"/>
              <a:t>850 Sicílie a Kréta </a:t>
            </a:r>
          </a:p>
          <a:p>
            <a:r>
              <a:rPr lang="cs-CZ" dirty="0" smtClean="0"/>
              <a:t>12. století – velká část Indie</a:t>
            </a:r>
          </a:p>
          <a:p>
            <a:r>
              <a:rPr lang="cs-CZ" dirty="0" smtClean="0"/>
              <a:t>1396 – Bulharsko </a:t>
            </a:r>
          </a:p>
          <a:p>
            <a:r>
              <a:rPr lang="cs-CZ" dirty="0" smtClean="0"/>
              <a:t>1453 – Cařihrad</a:t>
            </a:r>
          </a:p>
          <a:p>
            <a:r>
              <a:rPr lang="cs-CZ" dirty="0" smtClean="0"/>
              <a:t>1461 – Řecko</a:t>
            </a:r>
          </a:p>
          <a:p>
            <a:r>
              <a:rPr lang="cs-CZ" dirty="0" smtClean="0"/>
              <a:t>1541 – většina Maďarska </a:t>
            </a:r>
          </a:p>
          <a:p>
            <a:r>
              <a:rPr lang="cs-CZ" dirty="0" smtClean="0"/>
              <a:t>16.století Nigérie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0" y="594928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Islám neintegruje (nebo jen velmi málo) prvky jiných kultur!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4842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Masová migrace je </a:t>
            </a:r>
            <a:r>
              <a:rPr lang="cs-CZ" sz="4400" b="1" dirty="0" smtClean="0">
                <a:solidFill>
                  <a:srgbClr val="FF0000"/>
                </a:solidFill>
              </a:rPr>
              <a:t>katastrofa</a:t>
            </a:r>
          </a:p>
          <a:p>
            <a:r>
              <a:rPr lang="cs-CZ" dirty="0" smtClean="0"/>
              <a:t>Katastrofa pro obyvatelstvo cílové země</a:t>
            </a:r>
          </a:p>
          <a:p>
            <a:r>
              <a:rPr lang="cs-CZ" dirty="0" smtClean="0"/>
              <a:t>Není historický příklad, že by to bylo jinak</a:t>
            </a:r>
          </a:p>
          <a:p>
            <a:r>
              <a:rPr lang="cs-CZ" dirty="0" smtClean="0"/>
              <a:t>Individuální migrace může vést k bohatší a zajímavější společnosti, </a:t>
            </a:r>
          </a:p>
          <a:p>
            <a:r>
              <a:rPr lang="cs-CZ" dirty="0"/>
              <a:t>M</a:t>
            </a:r>
            <a:r>
              <a:rPr lang="cs-CZ" dirty="0" smtClean="0"/>
              <a:t>asová migrace dosud nikdy nevedla </a:t>
            </a:r>
            <a:br>
              <a:rPr lang="cs-CZ" dirty="0" smtClean="0"/>
            </a:br>
            <a:r>
              <a:rPr lang="cs-CZ" dirty="0" smtClean="0"/>
              <a:t>k zajímavější  společnosti </a:t>
            </a:r>
          </a:p>
          <a:p>
            <a:r>
              <a:rPr lang="cs-CZ" dirty="0" smtClean="0"/>
              <a:t>Výsledek je VŽDY jedno etnikum a jedna kultura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9081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Samostatná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3900" b="1" dirty="0" smtClean="0"/>
              <a:t>Připravte integrační plán pro následující skupinu:</a:t>
            </a:r>
          </a:p>
          <a:p>
            <a:r>
              <a:rPr lang="cs-CZ" dirty="0" smtClean="0"/>
              <a:t>300 Somálců</a:t>
            </a:r>
          </a:p>
          <a:p>
            <a:r>
              <a:rPr lang="cs-CZ" dirty="0" smtClean="0"/>
              <a:t>270 mužů od 20 do 35 let</a:t>
            </a:r>
          </a:p>
          <a:p>
            <a:r>
              <a:rPr lang="cs-CZ" dirty="0" smtClean="0"/>
              <a:t>Asi polovina negramotných</a:t>
            </a:r>
          </a:p>
          <a:p>
            <a:r>
              <a:rPr lang="cs-CZ" dirty="0" smtClean="0"/>
              <a:t>30 z nich umí anglicky</a:t>
            </a:r>
          </a:p>
          <a:p>
            <a:r>
              <a:rPr lang="cs-CZ" dirty="0" smtClean="0"/>
              <a:t>Jejich minulost je nezjistitelná</a:t>
            </a:r>
          </a:p>
          <a:p>
            <a:r>
              <a:rPr lang="cs-CZ" dirty="0" smtClean="0"/>
              <a:t>Dostali informaci, že dostanou dům, blondýnu a nebudou muset pracovat (doma pracovali v zemědělství) </a:t>
            </a:r>
          </a:p>
          <a:p>
            <a:r>
              <a:rPr lang="cs-CZ" dirty="0" smtClean="0"/>
              <a:t>Snadno se rozzlobí, sklon k násilnému jednání</a:t>
            </a:r>
          </a:p>
          <a:p>
            <a:pPr marL="0" indent="0">
              <a:buNone/>
            </a:pPr>
            <a:r>
              <a:rPr lang="cs-CZ" dirty="0" smtClean="0"/>
              <a:t>…ale přesto celkově dobromyslní a pozitivní</a:t>
            </a:r>
          </a:p>
          <a:p>
            <a:pPr marL="0" indent="0">
              <a:buNone/>
            </a:pPr>
            <a:r>
              <a:rPr lang="cs-CZ" dirty="0" smtClean="0"/>
              <a:t>CÍLE</a:t>
            </a:r>
          </a:p>
          <a:p>
            <a:r>
              <a:rPr lang="cs-CZ" dirty="0" smtClean="0"/>
              <a:t>Zajistit, aby se cítili spokojeně</a:t>
            </a:r>
          </a:p>
          <a:p>
            <a:r>
              <a:rPr lang="cs-CZ" dirty="0" smtClean="0"/>
              <a:t>Zajistit bezpečnost domácího obyvatelstva v horizontu 1 – 2 roky</a:t>
            </a:r>
          </a:p>
          <a:p>
            <a:r>
              <a:rPr lang="cs-CZ" dirty="0" smtClean="0"/>
              <a:t>Zajistit, aby se z nich  v další generaci stali Češi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4531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Samostatná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Připravte integrační plán pro následující skupinu:</a:t>
            </a:r>
          </a:p>
          <a:p>
            <a:r>
              <a:rPr lang="cs-CZ" dirty="0" smtClean="0"/>
              <a:t>50 Syřanů</a:t>
            </a:r>
          </a:p>
          <a:p>
            <a:r>
              <a:rPr lang="cs-CZ" dirty="0" smtClean="0"/>
              <a:t>Z toho 35 mužů</a:t>
            </a:r>
          </a:p>
          <a:p>
            <a:r>
              <a:rPr lang="cs-CZ" dirty="0" smtClean="0"/>
              <a:t>Všichni gramotní, třetina má </a:t>
            </a:r>
            <a:r>
              <a:rPr lang="cs-CZ" dirty="0" err="1" smtClean="0"/>
              <a:t>vš</a:t>
            </a:r>
            <a:r>
              <a:rPr lang="cs-CZ" dirty="0" smtClean="0"/>
              <a:t> vzdělání (byť mizerné)</a:t>
            </a:r>
          </a:p>
          <a:p>
            <a:r>
              <a:rPr lang="cs-CZ" dirty="0" smtClean="0"/>
              <a:t>Většina umí anglicky </a:t>
            </a:r>
          </a:p>
          <a:p>
            <a:r>
              <a:rPr lang="cs-CZ" dirty="0" smtClean="0"/>
              <a:t>Všichni horliví muslimové</a:t>
            </a:r>
          </a:p>
          <a:p>
            <a:r>
              <a:rPr lang="cs-CZ" dirty="0" smtClean="0"/>
              <a:t>Všichni v kontaktu s islámskými komunitami jinde v Evropě</a:t>
            </a:r>
          </a:p>
          <a:p>
            <a:r>
              <a:rPr lang="cs-CZ" dirty="0" smtClean="0"/>
              <a:t>Pokládají evropský styl života za zvrácený  a špatný</a:t>
            </a:r>
          </a:p>
          <a:p>
            <a:r>
              <a:rPr lang="cs-CZ" dirty="0" smtClean="0"/>
              <a:t>„Nevěřící“ není podle nich rovnocenná bytost </a:t>
            </a:r>
          </a:p>
          <a:p>
            <a:r>
              <a:rPr lang="cs-CZ" dirty="0" smtClean="0"/>
              <a:t>Jsou odhodláni aplikovat islámské právo, vč.</a:t>
            </a:r>
          </a:p>
          <a:p>
            <a:pPr lvl="1"/>
            <a:r>
              <a:rPr lang="cs-CZ" dirty="0" smtClean="0"/>
              <a:t>Bití žen, vraždy ze cti, mrzačení ženských genitálií atd.</a:t>
            </a:r>
          </a:p>
          <a:p>
            <a:r>
              <a:rPr lang="cs-CZ" dirty="0" smtClean="0"/>
              <a:t>Většina nesympatizuje s teroristickými útoky</a:t>
            </a:r>
          </a:p>
          <a:p>
            <a:r>
              <a:rPr lang="cs-CZ" dirty="0" smtClean="0"/>
              <a:t>Jsou mezi nimi vmícháni dva bojovníci Islámského státu (nevíte, kteří to jsou)</a:t>
            </a:r>
          </a:p>
          <a:p>
            <a:r>
              <a:rPr lang="cs-CZ" dirty="0" smtClean="0"/>
              <a:t>Pravidelně sledují webové stránky saudských radikálů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52974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8000" dirty="0" smtClean="0"/>
              <a:t>Existovala doprava odjakživa?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1188573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Existovalo odjakživa tohle?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54292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7200" dirty="0" smtClean="0"/>
              <a:t>PROBÍHALA MIGRACE </a:t>
            </a:r>
            <a:br>
              <a:rPr lang="cs-CZ" sz="7200" dirty="0" smtClean="0"/>
            </a:br>
            <a:r>
              <a:rPr lang="cs-CZ" sz="7200" dirty="0" smtClean="0"/>
              <a:t>PO CELÉ DĚJINY?</a:t>
            </a:r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2517149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Existovalo odjakživa tohle?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7341724" cy="4713387"/>
          </a:xfrm>
        </p:spPr>
      </p:pic>
    </p:spTree>
    <p:extLst>
      <p:ext uri="{BB962C8B-B14F-4D97-AF65-F5344CB8AC3E}">
        <p14:creationId xmlns:p14="http://schemas.microsoft.com/office/powerpoint/2010/main" val="1440938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Dva základní druhy migrace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INDIVIDUÁLNÍ </a:t>
            </a:r>
          </a:p>
          <a:p>
            <a:endParaRPr lang="cs-CZ" dirty="0"/>
          </a:p>
          <a:p>
            <a:r>
              <a:rPr lang="cs-CZ" dirty="0" smtClean="0"/>
              <a:t>MASOVÁ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Jak mezi nimi rozlišit?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40768"/>
            <a:ext cx="311467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22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Základní modely </a:t>
            </a:r>
            <a:br>
              <a:rPr lang="cs-CZ" dirty="0" smtClean="0"/>
            </a:br>
            <a:r>
              <a:rPr lang="cs-CZ" dirty="0" smtClean="0"/>
              <a:t>„integrace“ imigrantů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Šumperk – 26 000 obyvatel</a:t>
            </a:r>
          </a:p>
          <a:p>
            <a:pPr marL="0" indent="0">
              <a:buNone/>
            </a:pPr>
            <a:r>
              <a:rPr lang="cs-CZ" dirty="0" smtClean="0"/>
              <a:t>Co by se stalo, kdyby se přistěhovaly:</a:t>
            </a:r>
          </a:p>
          <a:p>
            <a:r>
              <a:rPr lang="cs-CZ" dirty="0"/>
              <a:t>d</a:t>
            </a:r>
            <a:r>
              <a:rPr lang="cs-CZ" dirty="0" smtClean="0"/>
              <a:t>vě kubánské rodiny</a:t>
            </a:r>
          </a:p>
          <a:p>
            <a:r>
              <a:rPr lang="cs-CZ" dirty="0" smtClean="0"/>
              <a:t>1000 Turků</a:t>
            </a:r>
          </a:p>
          <a:p>
            <a:r>
              <a:rPr lang="cs-CZ" dirty="0" smtClean="0"/>
              <a:t>300 Japonců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(jenom příklady. Mohl by to být kdokoliv jiný)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9336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80" y="1340768"/>
            <a:ext cx="7178092" cy="4785395"/>
          </a:xfrm>
        </p:spPr>
      </p:pic>
    </p:spTree>
    <p:extLst>
      <p:ext uri="{BB962C8B-B14F-4D97-AF65-F5344CB8AC3E}">
        <p14:creationId xmlns:p14="http://schemas.microsoft.com/office/powerpoint/2010/main" val="26143862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799</Words>
  <Application>Microsoft Office PowerPoint</Application>
  <PresentationFormat>Předvádění na obrazovce (4:3)</PresentationFormat>
  <Paragraphs>167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Motiv systému Office</vt:lpstr>
      <vt:lpstr>Dějiny migrace</vt:lpstr>
      <vt:lpstr>Humanitární aspekt</vt:lpstr>
      <vt:lpstr>Prezentace aplikace PowerPoint</vt:lpstr>
      <vt:lpstr>Existovalo odjakživa tohle?</vt:lpstr>
      <vt:lpstr>Prezentace aplikace PowerPoint</vt:lpstr>
      <vt:lpstr>Existovalo odjakživa tohle?</vt:lpstr>
      <vt:lpstr>Dva základní druhy migrace</vt:lpstr>
      <vt:lpstr>Základní modely  „integrace“ imigrantů</vt:lpstr>
      <vt:lpstr>Prezentace aplikace PowerPoint</vt:lpstr>
      <vt:lpstr>Prezentace aplikace PowerPoint</vt:lpstr>
      <vt:lpstr>Prezentace aplikace PowerPoint</vt:lpstr>
      <vt:lpstr>POUČENÍ Z DĚJIN</vt:lpstr>
      <vt:lpstr>Co se stane, když smícháme dvě etnika, národy, kultury?</vt:lpstr>
      <vt:lpstr>Prezentace aplikace PowerPoint</vt:lpstr>
      <vt:lpstr>Výjimka</vt:lpstr>
      <vt:lpstr>Další historický model: Výměna obyvatel </vt:lpstr>
      <vt:lpstr>Další historický model</vt:lpstr>
      <vt:lpstr>Výměna mužů</vt:lpstr>
      <vt:lpstr>Přesouvání národů</vt:lpstr>
      <vt:lpstr>Přísun služebníků nebo otroků</vt:lpstr>
      <vt:lpstr>Migrace jako zbraň</vt:lpstr>
      <vt:lpstr>Stěhování národů</vt:lpstr>
      <vt:lpstr>Mapa stěhování národů</vt:lpstr>
      <vt:lpstr>„Stěhování národů“ v Africe</vt:lpstr>
      <vt:lpstr>Stěhování Evropanů do Ameriky</vt:lpstr>
      <vt:lpstr>Expanze islámu (výběr)</vt:lpstr>
      <vt:lpstr>Závěr </vt:lpstr>
      <vt:lpstr>Samostatná práce</vt:lpstr>
      <vt:lpstr>Samostatná práce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Robert E. Lee</dc:creator>
  <cp:lastModifiedBy>Robert E. Lee</cp:lastModifiedBy>
  <cp:revision>26</cp:revision>
  <dcterms:created xsi:type="dcterms:W3CDTF">2018-03-18T13:46:52Z</dcterms:created>
  <dcterms:modified xsi:type="dcterms:W3CDTF">2018-03-19T06:58:28Z</dcterms:modified>
</cp:coreProperties>
</file>