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2" Type="http://schemas.openxmlformats.org/officeDocument/2006/relationships/slide" Target="slides/slide8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g"/><Relationship Id="rId4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11.jpg"/><Relationship Id="rId5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Relationship Id="rId4" Type="http://schemas.openxmlformats.org/officeDocument/2006/relationships/image" Target="../media/image7.jpg"/><Relationship Id="rId5" Type="http://schemas.openxmlformats.org/officeDocument/2006/relationships/image" Target="../media/image1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Relationship Id="rId4" Type="http://schemas.openxmlformats.org/officeDocument/2006/relationships/image" Target="../media/image5.jpg"/><Relationship Id="rId5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Relationship Id="rId4" Type="http://schemas.openxmlformats.org/officeDocument/2006/relationships/image" Target="../media/image6.jpg"/><Relationship Id="rId5" Type="http://schemas.openxmlformats.org/officeDocument/2006/relationships/image" Target="../media/image2.jpg"/><Relationship Id="rId6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980750" y="744575"/>
            <a:ext cx="4851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FF0000"/>
                </a:solidFill>
              </a:rPr>
              <a:t>ITALY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980625" y="2834125"/>
            <a:ext cx="4851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6AA84F"/>
                </a:solidFill>
              </a:rPr>
              <a:t>by Adam Skokan</a:t>
            </a:r>
            <a:endParaRPr>
              <a:solidFill>
                <a:srgbClr val="6AA84F"/>
              </a:solidFill>
            </a:endParaRPr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1302" y="1013863"/>
            <a:ext cx="3668925" cy="311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0"/>
            <a:ext cx="4646880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 txBox="1"/>
          <p:nvPr>
            <p:ph type="title"/>
          </p:nvPr>
        </p:nvSpPr>
        <p:spPr>
          <a:xfrm>
            <a:off x="5002200" y="1207025"/>
            <a:ext cx="3977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6AA84F"/>
                </a:solidFill>
              </a:rPr>
              <a:t>FACTS ABOUT </a:t>
            </a:r>
            <a:r>
              <a:rPr b="1" lang="cs">
                <a:solidFill>
                  <a:srgbClr val="6AA84F"/>
                </a:solidFill>
              </a:rPr>
              <a:t>ITALY</a:t>
            </a:r>
            <a:endParaRPr b="1">
              <a:solidFill>
                <a:srgbClr val="6AA84F"/>
              </a:solidFill>
            </a:endParaRPr>
          </a:p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5002200" y="1914475"/>
            <a:ext cx="3830100" cy="29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Capital city</a:t>
            </a:r>
            <a:r>
              <a:rPr lang="cs" sz="1900"/>
              <a:t>: Rome</a:t>
            </a:r>
            <a:endParaRPr sz="19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900"/>
              <a:t>Population: 60 milions</a:t>
            </a:r>
            <a:endParaRPr sz="1900"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 sz="1900"/>
              <a:t>Official language: Italian</a:t>
            </a:r>
            <a:endParaRPr sz="1900"/>
          </a:p>
        </p:txBody>
      </p:sp>
      <p:pic>
        <p:nvPicPr>
          <p:cNvPr id="64" name="Shape 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25300" y="-10"/>
            <a:ext cx="1318699" cy="85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864000" y="143525"/>
            <a:ext cx="4922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6AA84F"/>
                </a:solidFill>
              </a:rPr>
              <a:t>ITALIAN SIGHTSEENINGS</a:t>
            </a:r>
            <a:endParaRPr b="1">
              <a:solidFill>
                <a:srgbClr val="6AA84F"/>
              </a:solidFill>
            </a:endParaRPr>
          </a:p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864000" y="999450"/>
            <a:ext cx="3405900" cy="14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b="1" lang="cs">
                <a:solidFill>
                  <a:srgbClr val="FF0000"/>
                </a:solidFill>
                <a:highlight>
                  <a:srgbClr val="FFFFFF"/>
                </a:highlight>
              </a:rPr>
              <a:t>Colloseum </a:t>
            </a:r>
            <a:r>
              <a:rPr lang="cs"/>
              <a:t>is located in Rome. It was a theathre for gladiators fights.The central arena is an oval 87 m long and 55 m wide.</a:t>
            </a:r>
            <a:endParaRPr/>
          </a:p>
        </p:txBody>
      </p:sp>
      <p:pic>
        <p:nvPicPr>
          <p:cNvPr id="71" name="Shape 71"/>
          <p:cNvPicPr preferRelativeResize="0"/>
          <p:nvPr/>
        </p:nvPicPr>
        <p:blipFill rotWithShape="1">
          <a:blip r:embed="rId3">
            <a:alphaModFix/>
          </a:blip>
          <a:srcRect b="0" l="0" r="3474" t="0"/>
          <a:stretch/>
        </p:blipFill>
        <p:spPr>
          <a:xfrm>
            <a:off x="864000" y="2557625"/>
            <a:ext cx="3405976" cy="2183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7175" y="2557625"/>
            <a:ext cx="3405987" cy="218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25300" y="-10"/>
            <a:ext cx="1318699" cy="85975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 txBox="1"/>
          <p:nvPr>
            <p:ph idx="1" type="body"/>
          </p:nvPr>
        </p:nvSpPr>
        <p:spPr>
          <a:xfrm>
            <a:off x="4727225" y="965725"/>
            <a:ext cx="3405900" cy="144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b="1" lang="cs">
                <a:solidFill>
                  <a:srgbClr val="FF0000"/>
                </a:solidFill>
              </a:rPr>
              <a:t>Pisa Tower</a:t>
            </a:r>
            <a:r>
              <a:rPr lang="cs"/>
              <a:t> is bell tower in Pisa town. It´s famous for leaning. Pisa Tower is 56 m tall.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864000" y="143525"/>
            <a:ext cx="4392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6AA84F"/>
                </a:solidFill>
              </a:rPr>
              <a:t>ITALIAN SIGHTSEEINGS</a:t>
            </a:r>
            <a:endParaRPr b="1">
              <a:solidFill>
                <a:srgbClr val="6AA84F"/>
              </a:solidFill>
            </a:endParaRPr>
          </a:p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864000" y="999450"/>
            <a:ext cx="3405900" cy="14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b="1" lang="cs">
                <a:solidFill>
                  <a:srgbClr val="FF0000"/>
                </a:solidFill>
              </a:rPr>
              <a:t>Venice </a:t>
            </a:r>
            <a:r>
              <a:rPr lang="cs"/>
              <a:t>is situated across a 118 small islands</a:t>
            </a:r>
            <a:r>
              <a:rPr lang="cs"/>
              <a:t>. For traveling you can use small boat (gondola). There is over 400 bridges.</a:t>
            </a:r>
            <a:endParaRPr/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5300" y="-10"/>
            <a:ext cx="1318699" cy="85975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 txBox="1"/>
          <p:nvPr>
            <p:ph idx="1" type="body"/>
          </p:nvPr>
        </p:nvSpPr>
        <p:spPr>
          <a:xfrm>
            <a:off x="4727225" y="965725"/>
            <a:ext cx="3405900" cy="144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b="1" lang="cs">
                <a:solidFill>
                  <a:srgbClr val="FF0000"/>
                </a:solidFill>
              </a:rPr>
              <a:t>Vatican</a:t>
            </a:r>
            <a:r>
              <a:rPr lang="cs">
                <a:solidFill>
                  <a:srgbClr val="FF0000"/>
                </a:solidFill>
              </a:rPr>
              <a:t> </a:t>
            </a:r>
            <a:r>
              <a:rPr lang="cs"/>
              <a:t>is city in the city (Rome). It´s The Pope mansion. It has only 842 residents.</a:t>
            </a:r>
            <a:endParaRPr/>
          </a:p>
        </p:txBody>
      </p:sp>
      <p:pic>
        <p:nvPicPr>
          <p:cNvPr id="83" name="Shape 83"/>
          <p:cNvPicPr preferRelativeResize="0"/>
          <p:nvPr/>
        </p:nvPicPr>
        <p:blipFill rotWithShape="1">
          <a:blip r:embed="rId4">
            <a:alphaModFix/>
          </a:blip>
          <a:srcRect b="0" l="842" r="11407" t="0"/>
          <a:stretch/>
        </p:blipFill>
        <p:spPr>
          <a:xfrm>
            <a:off x="864000" y="2557625"/>
            <a:ext cx="3405902" cy="218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 rotWithShape="1">
          <a:blip r:embed="rId5">
            <a:alphaModFix/>
          </a:blip>
          <a:srcRect b="3753" l="0" r="0" t="0"/>
          <a:stretch/>
        </p:blipFill>
        <p:spPr>
          <a:xfrm>
            <a:off x="4727225" y="2557625"/>
            <a:ext cx="3405901" cy="2183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864000" y="143525"/>
            <a:ext cx="3830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6AA84F"/>
                </a:solidFill>
              </a:rPr>
              <a:t>ITALIAN FOOD</a:t>
            </a:r>
            <a:endParaRPr b="1">
              <a:solidFill>
                <a:srgbClr val="6AA84F"/>
              </a:solidFill>
            </a:endParaRPr>
          </a:p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864000" y="999450"/>
            <a:ext cx="3405900" cy="14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s"/>
              <a:t>Italy equals </a:t>
            </a:r>
            <a:r>
              <a:rPr b="1" lang="cs">
                <a:solidFill>
                  <a:srgbClr val="FF0000"/>
                </a:solidFill>
              </a:rPr>
              <a:t>Pizza</a:t>
            </a:r>
            <a:r>
              <a:rPr lang="cs"/>
              <a:t>.</a:t>
            </a:r>
            <a:r>
              <a:rPr b="1" lang="cs"/>
              <a:t> </a:t>
            </a:r>
            <a:r>
              <a:rPr lang="cs"/>
              <a:t>Pizza could have many tastes (as you like it). Famous is Margherita with tomatos and cheese.</a:t>
            </a:r>
            <a:endParaRPr/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5300" y="-10"/>
            <a:ext cx="1318699" cy="85975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 txBox="1"/>
          <p:nvPr>
            <p:ph idx="1" type="body"/>
          </p:nvPr>
        </p:nvSpPr>
        <p:spPr>
          <a:xfrm>
            <a:off x="4727225" y="965725"/>
            <a:ext cx="3405900" cy="144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s"/>
              <a:t>Italy is also known for it´s </a:t>
            </a:r>
            <a:r>
              <a:rPr b="1" lang="cs">
                <a:solidFill>
                  <a:srgbClr val="FF0000"/>
                </a:solidFill>
              </a:rPr>
              <a:t>cheese</a:t>
            </a:r>
            <a:r>
              <a:rPr lang="cs"/>
              <a:t>.</a:t>
            </a:r>
            <a:r>
              <a:rPr lang="cs"/>
              <a:t> Italy is larges cheese producer in EU. In Italy is made over 450 varieties of cheese.</a:t>
            </a:r>
            <a:endParaRPr/>
          </a:p>
        </p:txBody>
      </p:sp>
      <p:pic>
        <p:nvPicPr>
          <p:cNvPr id="93" name="Shape 93"/>
          <p:cNvPicPr preferRelativeResize="0"/>
          <p:nvPr/>
        </p:nvPicPr>
        <p:blipFill rotWithShape="1">
          <a:blip r:embed="rId4">
            <a:alphaModFix/>
          </a:blip>
          <a:srcRect b="0" l="12411" r="0" t="0"/>
          <a:stretch/>
        </p:blipFill>
        <p:spPr>
          <a:xfrm>
            <a:off x="864000" y="2557625"/>
            <a:ext cx="3405900" cy="218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 rotWithShape="1">
          <a:blip r:embed="rId5">
            <a:alphaModFix/>
          </a:blip>
          <a:srcRect b="0" l="0" r="0" t="-3637"/>
          <a:stretch/>
        </p:blipFill>
        <p:spPr>
          <a:xfrm>
            <a:off x="4727225" y="2478275"/>
            <a:ext cx="3405900" cy="2262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864000" y="143525"/>
            <a:ext cx="3830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6AA84F"/>
                </a:solidFill>
              </a:rPr>
              <a:t>ITALIAN SPORTS</a:t>
            </a:r>
            <a:endParaRPr b="1">
              <a:solidFill>
                <a:srgbClr val="6AA84F"/>
              </a:solidFill>
            </a:endParaRPr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864000" y="999450"/>
            <a:ext cx="3405900" cy="14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b="1" lang="cs">
                <a:solidFill>
                  <a:srgbClr val="FF0000"/>
                </a:solidFill>
              </a:rPr>
              <a:t>Football </a:t>
            </a:r>
            <a:r>
              <a:rPr lang="cs"/>
              <a:t>is national sport</a:t>
            </a:r>
            <a:r>
              <a:rPr b="1" lang="cs"/>
              <a:t>. </a:t>
            </a:r>
            <a:r>
              <a:rPr lang="cs"/>
              <a:t>Italy has many famous teams (AC Milan, Juventus FC etc.) At 2006 Italy won World Cup.</a:t>
            </a:r>
            <a:endParaRPr/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5300" y="-10"/>
            <a:ext cx="1318699" cy="859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>
            <p:ph idx="1" type="body"/>
          </p:nvPr>
        </p:nvSpPr>
        <p:spPr>
          <a:xfrm>
            <a:off x="4727225" y="965725"/>
            <a:ext cx="3405900" cy="144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b="1" lang="cs" sz="1600">
                <a:solidFill>
                  <a:srgbClr val="FF0000"/>
                </a:solidFill>
              </a:rPr>
              <a:t>Motosport </a:t>
            </a:r>
            <a:r>
              <a:rPr lang="cs" sz="1600"/>
              <a:t>has long tradition in Italy. There are many car producers (Ferrari, Lamborghini, Alfa Romeo etc). Italy has also many race tracks (Monza, Imola etc).</a:t>
            </a:r>
            <a:endParaRPr sz="1600"/>
          </a:p>
        </p:txBody>
      </p:sp>
      <p:pic>
        <p:nvPicPr>
          <p:cNvPr id="103" name="Shape 103"/>
          <p:cNvPicPr preferRelativeResize="0"/>
          <p:nvPr/>
        </p:nvPicPr>
        <p:blipFill rotWithShape="1">
          <a:blip r:embed="rId4">
            <a:alphaModFix/>
          </a:blip>
          <a:srcRect b="0" l="0" r="0" t="5276"/>
          <a:stretch/>
        </p:blipFill>
        <p:spPr>
          <a:xfrm>
            <a:off x="864000" y="2557625"/>
            <a:ext cx="3405899" cy="218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 rotWithShape="1">
          <a:blip r:embed="rId5">
            <a:alphaModFix/>
          </a:blip>
          <a:srcRect b="3846" l="0" r="0" t="0"/>
          <a:stretch/>
        </p:blipFill>
        <p:spPr>
          <a:xfrm>
            <a:off x="4727225" y="2557625"/>
            <a:ext cx="3405899" cy="2183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864000" y="143525"/>
            <a:ext cx="3830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6AA84F"/>
                </a:solidFill>
              </a:rPr>
              <a:t>ITALIAN ARTISTS</a:t>
            </a:r>
            <a:endParaRPr b="1">
              <a:solidFill>
                <a:srgbClr val="6AA84F"/>
              </a:solidFill>
            </a:endParaRPr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864000" y="999450"/>
            <a:ext cx="3405900" cy="14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b="1" lang="cs" sz="1600">
                <a:solidFill>
                  <a:srgbClr val="FF0000"/>
                </a:solidFill>
              </a:rPr>
              <a:t>Leonardo da Vinci</a:t>
            </a:r>
            <a:r>
              <a:rPr b="1" lang="cs" sz="1600"/>
              <a:t> </a:t>
            </a:r>
            <a:r>
              <a:rPr lang="cs" sz="1600"/>
              <a:t>painted the world famous portrait (Mona Lisa). He was a famous painter, mathematic, engineer. He was vegetarian.</a:t>
            </a:r>
            <a:endParaRPr sz="1600"/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5300" y="-10"/>
            <a:ext cx="1318699" cy="859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 txBox="1"/>
          <p:nvPr>
            <p:ph idx="1" type="body"/>
          </p:nvPr>
        </p:nvSpPr>
        <p:spPr>
          <a:xfrm>
            <a:off x="4727225" y="965725"/>
            <a:ext cx="3405900" cy="144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b="1" lang="cs" sz="1600">
                <a:solidFill>
                  <a:srgbClr val="FF0000"/>
                </a:solidFill>
              </a:rPr>
              <a:t>Michelangelo Buonarroti</a:t>
            </a:r>
            <a:r>
              <a:rPr lang="cs" sz="1600"/>
              <a:t> was sculptor, painter. He is know as author of David´s statue and Sistine Chapel ceiling in Vatican. He was called divine one.</a:t>
            </a:r>
            <a:endParaRPr sz="1600"/>
          </a:p>
        </p:txBody>
      </p:sp>
      <p:pic>
        <p:nvPicPr>
          <p:cNvPr id="113" name="Shape 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4000" y="2557625"/>
            <a:ext cx="1800125" cy="218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 rotWithShape="1">
          <a:blip r:embed="rId5">
            <a:alphaModFix/>
          </a:blip>
          <a:srcRect b="4617" l="0" r="0" t="4124"/>
          <a:stretch/>
        </p:blipFill>
        <p:spPr>
          <a:xfrm>
            <a:off x="2635325" y="2557625"/>
            <a:ext cx="1634576" cy="2183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 rotWithShape="1">
          <a:blip r:embed="rId6">
            <a:alphaModFix/>
          </a:blip>
          <a:srcRect b="-9" l="0" r="0" t="5944"/>
          <a:stretch/>
        </p:blipFill>
        <p:spPr>
          <a:xfrm>
            <a:off x="4727225" y="2557624"/>
            <a:ext cx="3405901" cy="2183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idx="1" type="subTitle"/>
          </p:nvPr>
        </p:nvSpPr>
        <p:spPr>
          <a:xfrm>
            <a:off x="4001825" y="2175463"/>
            <a:ext cx="4851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6AA84F"/>
                </a:solidFill>
              </a:rPr>
              <a:t>Thank you </a:t>
            </a:r>
            <a:endParaRPr>
              <a:solidFill>
                <a:srgbClr val="6AA84F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6AA84F"/>
                </a:solidFill>
              </a:rPr>
              <a:t>for watching</a:t>
            </a:r>
            <a:endParaRPr>
              <a:solidFill>
                <a:srgbClr val="6AA84F"/>
              </a:solidFill>
            </a:endParaRPr>
          </a:p>
        </p:txBody>
      </p:sp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1302" y="1013863"/>
            <a:ext cx="3668925" cy="311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