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9" r:id="rId2"/>
    <p:sldId id="278" r:id="rId3"/>
    <p:sldId id="272" r:id="rId4"/>
    <p:sldId id="273" r:id="rId5"/>
    <p:sldId id="274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8AAE1-5D80-45CB-A618-5BADDF219AE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B53DF87-ED30-484E-BCB6-6972303C7CE4}">
      <dgm:prSet phldrT="[Text]"/>
      <dgm:spPr/>
      <dgm:t>
        <a:bodyPr/>
        <a:lstStyle/>
        <a:p>
          <a:endParaRPr lang="en-US" dirty="0"/>
        </a:p>
      </dgm:t>
    </dgm:pt>
    <dgm:pt modelId="{5C4156E7-4AC6-47AD-BC38-20C514E5A575}" type="sibTrans" cxnId="{9447660C-0EB0-475E-97EE-F5BB1647AB58}">
      <dgm:prSet/>
      <dgm:spPr/>
      <dgm:t>
        <a:bodyPr/>
        <a:lstStyle/>
        <a:p>
          <a:endParaRPr lang="en-US"/>
        </a:p>
      </dgm:t>
    </dgm:pt>
    <dgm:pt modelId="{274A2EC3-A242-46EA-AEC2-2F1729B1C707}" type="parTrans" cxnId="{9447660C-0EB0-475E-97EE-F5BB1647AB58}">
      <dgm:prSet/>
      <dgm:spPr/>
      <dgm:t>
        <a:bodyPr/>
        <a:lstStyle/>
        <a:p>
          <a:endParaRPr lang="en-US"/>
        </a:p>
      </dgm:t>
    </dgm:pt>
    <dgm:pt modelId="{9654310E-FEAE-44EE-AE67-AA685549057D}" type="pres">
      <dgm:prSet presAssocID="{B418AAE1-5D80-45CB-A618-5BADDF219AE0}" presName="arrowDiagram" presStyleCnt="0">
        <dgm:presLayoutVars>
          <dgm:chMax val="5"/>
          <dgm:dir/>
          <dgm:resizeHandles val="exact"/>
        </dgm:presLayoutVars>
      </dgm:prSet>
      <dgm:spPr/>
    </dgm:pt>
    <dgm:pt modelId="{64F81EFC-02E9-4098-85D0-A9CF85C8E310}" type="pres">
      <dgm:prSet presAssocID="{B418AAE1-5D80-45CB-A618-5BADDF219AE0}" presName="arrow" presStyleLbl="bgShp" presStyleIdx="0" presStyleCnt="1" custAng="3084455" custScaleX="167956" custScaleY="40610" custLinFactNeighborX="20906" custLinFactNeighborY="-3353"/>
      <dgm:spPr>
        <a:solidFill>
          <a:srgbClr val="990000"/>
        </a:solidFill>
      </dgm:spPr>
    </dgm:pt>
    <dgm:pt modelId="{A0797CA0-4A72-4F42-AFD6-E0D0BA3E781A}" type="pres">
      <dgm:prSet presAssocID="{B418AAE1-5D80-45CB-A618-5BADDF219AE0}" presName="arrowDiagram1" presStyleCnt="0">
        <dgm:presLayoutVars>
          <dgm:bulletEnabled val="1"/>
        </dgm:presLayoutVars>
      </dgm:prSet>
      <dgm:spPr/>
    </dgm:pt>
    <dgm:pt modelId="{805705A0-7BA4-4D1A-AFCB-9A3FEB9E3089}" type="pres">
      <dgm:prSet presAssocID="{4B53DF87-ED30-484E-BCB6-6972303C7CE4}" presName="bullet1" presStyleLbl="node1" presStyleIdx="0" presStyleCnt="1" custLinFactNeighborX="3714" custLinFactNeighborY="-11675"/>
      <dgm:spPr>
        <a:solidFill>
          <a:schemeClr val="bg1"/>
        </a:solidFill>
      </dgm:spPr>
    </dgm:pt>
    <dgm:pt modelId="{6C039044-58E6-4239-BBC3-6EFC6EBAD2ED}" type="pres">
      <dgm:prSet presAssocID="{4B53DF87-ED30-484E-BCB6-6972303C7CE4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47660C-0EB0-475E-97EE-F5BB1647AB58}" srcId="{B418AAE1-5D80-45CB-A618-5BADDF219AE0}" destId="{4B53DF87-ED30-484E-BCB6-6972303C7CE4}" srcOrd="0" destOrd="0" parTransId="{274A2EC3-A242-46EA-AEC2-2F1729B1C707}" sibTransId="{5C4156E7-4AC6-47AD-BC38-20C514E5A575}"/>
    <dgm:cxn modelId="{183A0097-6AAB-49A7-99FA-5CBEAD14D3A1}" type="presOf" srcId="{4B53DF87-ED30-484E-BCB6-6972303C7CE4}" destId="{6C039044-58E6-4239-BBC3-6EFC6EBAD2ED}" srcOrd="0" destOrd="0" presId="urn:microsoft.com/office/officeart/2005/8/layout/arrow2"/>
    <dgm:cxn modelId="{C903E1F2-7005-4C5A-B570-D487A817858B}" type="presOf" srcId="{B418AAE1-5D80-45CB-A618-5BADDF219AE0}" destId="{9654310E-FEAE-44EE-AE67-AA685549057D}" srcOrd="0" destOrd="0" presId="urn:microsoft.com/office/officeart/2005/8/layout/arrow2"/>
    <dgm:cxn modelId="{33B517E0-68C3-4A26-8446-5DC56D53CAD1}" type="presParOf" srcId="{9654310E-FEAE-44EE-AE67-AA685549057D}" destId="{64F81EFC-02E9-4098-85D0-A9CF85C8E310}" srcOrd="0" destOrd="0" presId="urn:microsoft.com/office/officeart/2005/8/layout/arrow2"/>
    <dgm:cxn modelId="{47B706D7-374D-4495-971C-000D10D64C64}" type="presParOf" srcId="{9654310E-FEAE-44EE-AE67-AA685549057D}" destId="{A0797CA0-4A72-4F42-AFD6-E0D0BA3E781A}" srcOrd="1" destOrd="0" presId="urn:microsoft.com/office/officeart/2005/8/layout/arrow2"/>
    <dgm:cxn modelId="{E5C7A08A-A748-4820-A3A2-3AC932F25226}" type="presParOf" srcId="{A0797CA0-4A72-4F42-AFD6-E0D0BA3E781A}" destId="{805705A0-7BA4-4D1A-AFCB-9A3FEB9E3089}" srcOrd="0" destOrd="0" presId="urn:microsoft.com/office/officeart/2005/8/layout/arrow2"/>
    <dgm:cxn modelId="{814EFD00-BBC9-4C5D-941D-94F193AAA845}" type="presParOf" srcId="{A0797CA0-4A72-4F42-AFD6-E0D0BA3E781A}" destId="{6C039044-58E6-4239-BBC3-6EFC6EBAD2ED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62D66D-DB35-4154-89BF-AB1EE9F52924}" type="doc">
      <dgm:prSet loTypeId="urn:microsoft.com/office/officeart/2005/8/layout/hProcess3" loCatId="process" qsTypeId="urn:microsoft.com/office/officeart/2005/8/quickstyle/3d3" qsCatId="3D" csTypeId="urn:microsoft.com/office/officeart/2005/8/colors/accent2_4" csCatId="accent2" phldr="1"/>
      <dgm:spPr>
        <a:scene3d>
          <a:camera prst="isometricOffAxis1Top"/>
          <a:lightRig rig="threePt" dir="t"/>
        </a:scene3d>
      </dgm:spPr>
    </dgm:pt>
    <dgm:pt modelId="{A912CE25-0F38-45A9-8AF2-BDD4C0B65352}">
      <dgm:prSet phldrT="[Text]"/>
      <dgm:spPr/>
      <dgm:t>
        <a:bodyPr/>
        <a:lstStyle/>
        <a:p>
          <a:r>
            <a:rPr lang="ro-RO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Maramureş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DBDA1F-FF8F-491C-B0E9-D311ADCCD407}" type="parTrans" cxnId="{0C9806AE-268C-42BB-A15A-9CDD77698F62}">
      <dgm:prSet/>
      <dgm:spPr/>
      <dgm:t>
        <a:bodyPr/>
        <a:lstStyle/>
        <a:p>
          <a:endParaRPr lang="en-US"/>
        </a:p>
      </dgm:t>
    </dgm:pt>
    <dgm:pt modelId="{89E23228-654F-4909-ADA1-BF0839A97F98}" type="sibTrans" cxnId="{0C9806AE-268C-42BB-A15A-9CDD77698F62}">
      <dgm:prSet/>
      <dgm:spPr/>
      <dgm:t>
        <a:bodyPr/>
        <a:lstStyle/>
        <a:p>
          <a:endParaRPr lang="en-US"/>
        </a:p>
      </dgm:t>
    </dgm:pt>
    <dgm:pt modelId="{79B1CBC1-54D9-4DB8-882D-BAD044E05B6A}" type="pres">
      <dgm:prSet presAssocID="{8262D66D-DB35-4154-89BF-AB1EE9F52924}" presName="Name0" presStyleCnt="0">
        <dgm:presLayoutVars>
          <dgm:dir/>
          <dgm:animLvl val="lvl"/>
          <dgm:resizeHandles val="exact"/>
        </dgm:presLayoutVars>
      </dgm:prSet>
      <dgm:spPr/>
    </dgm:pt>
    <dgm:pt modelId="{1D4D545B-237A-4A99-91DF-D8217C9CE015}" type="pres">
      <dgm:prSet presAssocID="{8262D66D-DB35-4154-89BF-AB1EE9F52924}" presName="dummy" presStyleCnt="0"/>
      <dgm:spPr/>
    </dgm:pt>
    <dgm:pt modelId="{E9A50707-7E12-4496-9C73-03C5E538697C}" type="pres">
      <dgm:prSet presAssocID="{8262D66D-DB35-4154-89BF-AB1EE9F52924}" presName="linH" presStyleCnt="0"/>
      <dgm:spPr/>
    </dgm:pt>
    <dgm:pt modelId="{70592342-612A-444A-AA50-72CABAE0A23F}" type="pres">
      <dgm:prSet presAssocID="{8262D66D-DB35-4154-89BF-AB1EE9F52924}" presName="padding1" presStyleCnt="0"/>
      <dgm:spPr/>
    </dgm:pt>
    <dgm:pt modelId="{D538F471-70A8-4BD9-8E32-0F97B47233E4}" type="pres">
      <dgm:prSet presAssocID="{A912CE25-0F38-45A9-8AF2-BDD4C0B65352}" presName="linV" presStyleCnt="0"/>
      <dgm:spPr/>
    </dgm:pt>
    <dgm:pt modelId="{03122F17-165B-47A3-9D41-E75869927B88}" type="pres">
      <dgm:prSet presAssocID="{A912CE25-0F38-45A9-8AF2-BDD4C0B65352}" presName="spVertical1" presStyleCnt="0"/>
      <dgm:spPr/>
    </dgm:pt>
    <dgm:pt modelId="{FB24400E-3C27-4FE2-ACB1-BD247AD243BF}" type="pres">
      <dgm:prSet presAssocID="{A912CE25-0F38-45A9-8AF2-BDD4C0B65352}" presName="parTx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1B60-1A35-4871-B954-AE4A2B82CB42}" type="pres">
      <dgm:prSet presAssocID="{A912CE25-0F38-45A9-8AF2-BDD4C0B65352}" presName="spVertical2" presStyleCnt="0"/>
      <dgm:spPr/>
    </dgm:pt>
    <dgm:pt modelId="{4A800793-2102-468A-A304-42B1D16B7404}" type="pres">
      <dgm:prSet presAssocID="{A912CE25-0F38-45A9-8AF2-BDD4C0B65352}" presName="spVertical3" presStyleCnt="0"/>
      <dgm:spPr/>
    </dgm:pt>
    <dgm:pt modelId="{EC511862-29C0-4DDC-BECA-ACF8B1E57FA8}" type="pres">
      <dgm:prSet presAssocID="{8262D66D-DB35-4154-89BF-AB1EE9F52924}" presName="padding2" presStyleCnt="0"/>
      <dgm:spPr/>
    </dgm:pt>
    <dgm:pt modelId="{7F4BC475-54E2-4BC4-BA3C-2D2818D94356}" type="pres">
      <dgm:prSet presAssocID="{8262D66D-DB35-4154-89BF-AB1EE9F52924}" presName="negArrow" presStyleCnt="0"/>
      <dgm:spPr/>
    </dgm:pt>
    <dgm:pt modelId="{B3CCCA14-CA6E-4EAD-9242-BF33497F9283}" type="pres">
      <dgm:prSet presAssocID="{8262D66D-DB35-4154-89BF-AB1EE9F52924}" presName="backgroundArrow" presStyleLbl="node1" presStyleIdx="0" presStyleCnt="1" custLinFactNeighborX="7500" custLinFactNeighborY="-271"/>
      <dgm:spPr/>
    </dgm:pt>
  </dgm:ptLst>
  <dgm:cxnLst>
    <dgm:cxn modelId="{2EE321EC-9280-4A14-997D-CA42D935F62E}" type="presOf" srcId="{A912CE25-0F38-45A9-8AF2-BDD4C0B65352}" destId="{FB24400E-3C27-4FE2-ACB1-BD247AD243BF}" srcOrd="0" destOrd="0" presId="urn:microsoft.com/office/officeart/2005/8/layout/hProcess3"/>
    <dgm:cxn modelId="{9CBED353-27C3-4C0E-B672-46F245DBB239}" type="presOf" srcId="{8262D66D-DB35-4154-89BF-AB1EE9F52924}" destId="{79B1CBC1-54D9-4DB8-882D-BAD044E05B6A}" srcOrd="0" destOrd="0" presId="urn:microsoft.com/office/officeart/2005/8/layout/hProcess3"/>
    <dgm:cxn modelId="{0C9806AE-268C-42BB-A15A-9CDD77698F62}" srcId="{8262D66D-DB35-4154-89BF-AB1EE9F52924}" destId="{A912CE25-0F38-45A9-8AF2-BDD4C0B65352}" srcOrd="0" destOrd="0" parTransId="{ABDBDA1F-FF8F-491C-B0E9-D311ADCCD407}" sibTransId="{89E23228-654F-4909-ADA1-BF0839A97F98}"/>
    <dgm:cxn modelId="{1553C255-98E8-4559-9478-A344B5EEEC87}" type="presParOf" srcId="{79B1CBC1-54D9-4DB8-882D-BAD044E05B6A}" destId="{1D4D545B-237A-4A99-91DF-D8217C9CE015}" srcOrd="0" destOrd="0" presId="urn:microsoft.com/office/officeart/2005/8/layout/hProcess3"/>
    <dgm:cxn modelId="{D59048D8-1826-4259-A2C9-2C1676696D6E}" type="presParOf" srcId="{79B1CBC1-54D9-4DB8-882D-BAD044E05B6A}" destId="{E9A50707-7E12-4496-9C73-03C5E538697C}" srcOrd="1" destOrd="0" presId="urn:microsoft.com/office/officeart/2005/8/layout/hProcess3"/>
    <dgm:cxn modelId="{EB6B1C56-4994-42C2-88BF-49D4A5260C2D}" type="presParOf" srcId="{E9A50707-7E12-4496-9C73-03C5E538697C}" destId="{70592342-612A-444A-AA50-72CABAE0A23F}" srcOrd="0" destOrd="0" presId="urn:microsoft.com/office/officeart/2005/8/layout/hProcess3"/>
    <dgm:cxn modelId="{2F7AF34B-CEA8-40F3-A2BD-6B1CC4FD77AE}" type="presParOf" srcId="{E9A50707-7E12-4496-9C73-03C5E538697C}" destId="{D538F471-70A8-4BD9-8E32-0F97B47233E4}" srcOrd="1" destOrd="0" presId="urn:microsoft.com/office/officeart/2005/8/layout/hProcess3"/>
    <dgm:cxn modelId="{0E73927C-73E7-43C5-8825-2F67D6A49E37}" type="presParOf" srcId="{D538F471-70A8-4BD9-8E32-0F97B47233E4}" destId="{03122F17-165B-47A3-9D41-E75869927B88}" srcOrd="0" destOrd="0" presId="urn:microsoft.com/office/officeart/2005/8/layout/hProcess3"/>
    <dgm:cxn modelId="{19030F47-E2C6-40BB-88E0-7A8132F2E48A}" type="presParOf" srcId="{D538F471-70A8-4BD9-8E32-0F97B47233E4}" destId="{FB24400E-3C27-4FE2-ACB1-BD247AD243BF}" srcOrd="1" destOrd="0" presId="urn:microsoft.com/office/officeart/2005/8/layout/hProcess3"/>
    <dgm:cxn modelId="{5E35DF0F-1AE4-45E1-AFD7-E1BCB59948DB}" type="presParOf" srcId="{D538F471-70A8-4BD9-8E32-0F97B47233E4}" destId="{FC691B60-1A35-4871-B954-AE4A2B82CB42}" srcOrd="2" destOrd="0" presId="urn:microsoft.com/office/officeart/2005/8/layout/hProcess3"/>
    <dgm:cxn modelId="{CC5F3F5B-1C45-4D74-8859-97E4AB3D2A13}" type="presParOf" srcId="{D538F471-70A8-4BD9-8E32-0F97B47233E4}" destId="{4A800793-2102-468A-A304-42B1D16B7404}" srcOrd="3" destOrd="0" presId="urn:microsoft.com/office/officeart/2005/8/layout/hProcess3"/>
    <dgm:cxn modelId="{F69DDC11-2C03-43DB-ADBD-D7BB3A77CC2F}" type="presParOf" srcId="{E9A50707-7E12-4496-9C73-03C5E538697C}" destId="{EC511862-29C0-4DDC-BECA-ACF8B1E57FA8}" srcOrd="2" destOrd="0" presId="urn:microsoft.com/office/officeart/2005/8/layout/hProcess3"/>
    <dgm:cxn modelId="{A0AF0FC8-C933-44E6-AC35-5692BF216962}" type="presParOf" srcId="{E9A50707-7E12-4496-9C73-03C5E538697C}" destId="{7F4BC475-54E2-4BC4-BA3C-2D2818D94356}" srcOrd="3" destOrd="0" presId="urn:microsoft.com/office/officeart/2005/8/layout/hProcess3"/>
    <dgm:cxn modelId="{17245350-5E7B-4E39-94B4-80620629F69B}" type="presParOf" srcId="{E9A50707-7E12-4496-9C73-03C5E538697C}" destId="{B3CCCA14-CA6E-4EAD-9242-BF33497F9283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81EFC-02E9-4098-85D0-A9CF85C8E310}">
      <dsp:nvSpPr>
        <dsp:cNvPr id="0" name=""/>
        <dsp:cNvSpPr/>
      </dsp:nvSpPr>
      <dsp:spPr>
        <a:xfrm rot="3084455">
          <a:off x="1089557" y="327820"/>
          <a:ext cx="4504983" cy="680786"/>
        </a:xfrm>
        <a:prstGeom prst="swooshArrow">
          <a:avLst>
            <a:gd name="adj1" fmla="val 25000"/>
            <a:gd name="adj2" fmla="val 25000"/>
          </a:avLst>
        </a:prstGeom>
        <a:solidFill>
          <a:srgbClr val="99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705A0-7BA4-4D1A-AFCB-9A3FEB9E3089}">
      <dsp:nvSpPr>
        <dsp:cNvPr id="0" name=""/>
        <dsp:cNvSpPr/>
      </dsp:nvSpPr>
      <dsp:spPr>
        <a:xfrm>
          <a:off x="3494100" y="146813"/>
          <a:ext cx="198485" cy="19848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39044-58E6-4239-BBC3-6EFC6EBAD2ED}">
      <dsp:nvSpPr>
        <dsp:cNvPr id="0" name=""/>
        <dsp:cNvSpPr/>
      </dsp:nvSpPr>
      <dsp:spPr>
        <a:xfrm>
          <a:off x="2513076" y="269229"/>
          <a:ext cx="1072896" cy="123718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5173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13076" y="269229"/>
        <a:ext cx="1072896" cy="123718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CCCA14-CA6E-4EAD-9242-BF33497F9283}">
      <dsp:nvSpPr>
        <dsp:cNvPr id="0" name=""/>
        <dsp:cNvSpPr/>
      </dsp:nvSpPr>
      <dsp:spPr>
        <a:xfrm>
          <a:off x="0" y="11426"/>
          <a:ext cx="3352800" cy="1872000"/>
        </a:xfrm>
        <a:prstGeom prst="rightArrow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24400E-3C27-4FE2-ACB1-BD247AD243BF}">
      <dsp:nvSpPr>
        <dsp:cNvPr id="0" name=""/>
        <dsp:cNvSpPr/>
      </dsp:nvSpPr>
      <dsp:spPr>
        <a:xfrm>
          <a:off x="270450" y="484500"/>
          <a:ext cx="2747069" cy="936000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isometricOffAxis1Top"/>
          <a:lightRig rig="threePt" dir="t"/>
        </a:scene3d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64160" rIns="0" bIns="2641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6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Maramureş</a:t>
          </a:r>
          <a:endParaRPr lang="en-US" sz="26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70450" y="484500"/>
        <a:ext cx="2747069" cy="936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E9A43-619B-4196-89B6-7D918E58D7E6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A182-5F6F-4719-B083-B3657889C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gif"/><Relationship Id="rId7" Type="http://schemas.openxmlformats.org/officeDocument/2006/relationships/diagramColors" Target="../diagrams/colors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7200" b="1" dirty="0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To know each other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o-RO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Country</a:t>
            </a:r>
            <a:r>
              <a:rPr lang="en-US" sz="4800" b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: Romania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latin typeface="French Script MT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57150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r"/>
            <a:r>
              <a:rPr lang="ro-RO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Powered by team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o-RO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ro-RO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Şcoala Gimnazială Mihai Eminescu Săliştea de Sus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b="1" dirty="0" smtClean="0">
                <a:latin typeface="Algerian" pitchFamily="82" charset="0"/>
              </a:rPr>
              <a:t>România - europa</a:t>
            </a:r>
            <a:endParaRPr lang="en-US" b="1" dirty="0">
              <a:latin typeface="Algerian" pitchFamily="82" charset="0"/>
            </a:endParaRPr>
          </a:p>
        </p:txBody>
      </p:sp>
      <p:pic>
        <p:nvPicPr>
          <p:cNvPr id="4" name="Content Placeholder 3" descr="Euro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76400" y="1752600"/>
            <a:ext cx="6019800" cy="475716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graphicFrame>
        <p:nvGraphicFramePr>
          <p:cNvPr id="5" name="Diagram 4"/>
          <p:cNvGraphicFramePr/>
          <p:nvPr/>
        </p:nvGraphicFramePr>
        <p:xfrm>
          <a:off x="1752600" y="2057400"/>
          <a:ext cx="5562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 Romania - 1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1" dirty="0" smtClean="0"/>
              <a:t>Official name: ROMANIA</a:t>
            </a:r>
          </a:p>
          <a:p>
            <a:pPr>
              <a:buNone/>
            </a:pPr>
            <a:r>
              <a:rPr lang="en-US" b="1" dirty="0" smtClean="0"/>
              <a:t>Form of government: Republic</a:t>
            </a:r>
          </a:p>
          <a:p>
            <a:pPr>
              <a:buNone/>
            </a:pPr>
            <a:r>
              <a:rPr lang="en-US" b="1" dirty="0" smtClean="0"/>
              <a:t>LOCATION: State located in southern Europe, north of the Balkan Peninsula, in the lower Danube, bordering the Black Sea, the? `` Carpathian Mountains Backbone `` (South East Carpathians);</a:t>
            </a:r>
          </a:p>
          <a:p>
            <a:pPr>
              <a:buNone/>
            </a:pPr>
            <a:r>
              <a:rPr lang="en-US" b="1" dirty="0" smtClean="0"/>
              <a:t>Area: 238,391 sq km (11 in Europe and 79 worldwide)</a:t>
            </a:r>
          </a:p>
          <a:p>
            <a:pPr>
              <a:buNone/>
            </a:pPr>
            <a:r>
              <a:rPr lang="en-US" b="1" dirty="0" smtClean="0"/>
              <a:t>Borders: 3175.1 km, including 1036.7 2138.4 km and km of river and sea land. Romania is bordered by Ukraine and Moldova to the north and east, the Black Sea SE, S Bulgaria, Yugoslavia and Hungary at the V &amp; SV NV.</a:t>
            </a:r>
          </a:p>
          <a:p>
            <a:pPr>
              <a:buNone/>
            </a:pPr>
            <a:r>
              <a:rPr lang="en-US" b="1" dirty="0" smtClean="0"/>
              <a:t>Population: 22,607,620 inhabitants (the July 1, 1996).</a:t>
            </a:r>
          </a:p>
          <a:p>
            <a:pPr>
              <a:buNone/>
            </a:pPr>
            <a:r>
              <a:rPr lang="en-US" b="1" dirty="0" smtClean="0"/>
              <a:t>Administrative divisions: 41 counties , 262 cities, 2,686 towns, 13,285 villages.</a:t>
            </a:r>
          </a:p>
          <a:p>
            <a:pPr>
              <a:buNone/>
            </a:pPr>
            <a:r>
              <a:rPr lang="en-US" b="1" dirty="0" smtClean="0"/>
              <a:t>The share capital of Bucharest.</a:t>
            </a:r>
          </a:p>
          <a:p>
            <a:pPr>
              <a:buNone/>
            </a:pPr>
            <a:r>
              <a:rPr lang="en-US" b="1" dirty="0" smtClean="0"/>
              <a:t>Official language: Romanian (mother tongue &gt;89% of the population)</a:t>
            </a:r>
            <a:endParaRPr lang="fr-FR" b="1" dirty="0" smtClean="0"/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National Day: </a:t>
            </a:r>
            <a:r>
              <a:rPr lang="fr-FR" b="1" dirty="0" err="1" smtClean="0">
                <a:solidFill>
                  <a:srgbClr val="0070C0"/>
                </a:solidFill>
              </a:rPr>
              <a:t>December</a:t>
            </a:r>
            <a:r>
              <a:rPr lang="fr-FR" b="1" dirty="0" smtClean="0">
                <a:solidFill>
                  <a:srgbClr val="0070C0"/>
                </a:solidFill>
              </a:rPr>
              <a:t> 1</a:t>
            </a:r>
            <a:endParaRPr lang="ro-RO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National anthem: </a:t>
            </a:r>
            <a:r>
              <a:rPr lang="fr-FR" b="1" dirty="0" err="1" smtClean="0">
                <a:solidFill>
                  <a:srgbClr val="0070C0"/>
                </a:solidFill>
              </a:rPr>
              <a:t>Awake</a:t>
            </a:r>
            <a:r>
              <a:rPr lang="fr-FR" b="1" dirty="0" smtClean="0">
                <a:solidFill>
                  <a:srgbClr val="0070C0"/>
                </a:solidFill>
              </a:rPr>
              <a:t> Roman</a:t>
            </a:r>
            <a:endParaRPr lang="ro-RO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National Flag: three equal bands, vertically arranged </a:t>
            </a:r>
            <a:r>
              <a:rPr lang="fr-FR" b="1" dirty="0" err="1" smtClean="0">
                <a:solidFill>
                  <a:srgbClr val="FF0000"/>
                </a:solidFill>
              </a:rPr>
              <a:t>red</a:t>
            </a:r>
            <a:r>
              <a:rPr lang="fr-FR" b="1" dirty="0" smtClean="0"/>
              <a:t>, </a:t>
            </a:r>
            <a:r>
              <a:rPr lang="fr-FR" b="1" dirty="0" err="1" smtClean="0">
                <a:solidFill>
                  <a:srgbClr val="FFC000"/>
                </a:solidFill>
              </a:rPr>
              <a:t>yellow</a:t>
            </a:r>
            <a:r>
              <a:rPr lang="fr-FR" b="1" dirty="0" smtClean="0">
                <a:solidFill>
                  <a:srgbClr val="FFC000"/>
                </a:solidFill>
              </a:rPr>
              <a:t> </a:t>
            </a:r>
            <a:r>
              <a:rPr lang="fr-FR" b="1" dirty="0" smtClean="0"/>
              <a:t>and </a:t>
            </a:r>
            <a:r>
              <a:rPr lang="fr-FR" b="1" dirty="0" err="1" smtClean="0">
                <a:solidFill>
                  <a:srgbClr val="0070C0"/>
                </a:solidFill>
              </a:rPr>
              <a:t>blue</a:t>
            </a:r>
            <a:endParaRPr lang="ro-RO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dirty="0" smtClean="0"/>
              <a:t>Official time: Eastern European Time (GMT + 2:00)</a:t>
            </a:r>
            <a:endParaRPr lang="ro-RO" b="1" dirty="0" smtClean="0"/>
          </a:p>
          <a:p>
            <a:pPr>
              <a:buNone/>
            </a:pPr>
            <a:r>
              <a:rPr lang="fr-FR" b="1" dirty="0" err="1" smtClean="0"/>
              <a:t>Currency</a:t>
            </a:r>
            <a:r>
              <a:rPr lang="fr-FR" b="1" dirty="0" smtClean="0"/>
              <a:t>: </a:t>
            </a:r>
            <a:r>
              <a:rPr lang="fr-FR" b="1" dirty="0" smtClean="0">
                <a:solidFill>
                  <a:srgbClr val="0070C0"/>
                </a:solidFill>
              </a:rPr>
              <a:t>1 leu (plural lei) = 100 </a:t>
            </a:r>
            <a:r>
              <a:rPr lang="fr-FR" b="1" dirty="0" err="1" smtClean="0">
                <a:solidFill>
                  <a:srgbClr val="0070C0"/>
                </a:solidFill>
              </a:rPr>
              <a:t>bani</a:t>
            </a:r>
            <a:endParaRPr lang="ro-RO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err="1" smtClean="0"/>
              <a:t>Denominations</a:t>
            </a:r>
            <a:r>
              <a:rPr lang="fr-FR" b="1" dirty="0" smtClean="0"/>
              <a:t>: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Orthodox: 86.6%, Roman Catholic 5%, 3.5% Reformed, Greek Catholics 1%, Pentecostal 1%, 0.5% Baptist, others are Muslims, Jews, etc.</a:t>
            </a:r>
            <a:endParaRPr lang="ro-RO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smtClean="0"/>
              <a:t>Nature: </a:t>
            </a:r>
            <a:r>
              <a:rPr lang="en-US" b="1" dirty="0" smtClean="0">
                <a:solidFill>
                  <a:srgbClr val="0070C0"/>
                </a:solidFill>
              </a:rPr>
              <a:t>Romania is a country of the Carpathians and the Danube, bordering the Black Sea. With a varied and harmoniously distributed landscape (31% mountains, hills and plateaus 33%, 36% plains).</a:t>
            </a:r>
            <a:endParaRPr lang="ro-RO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fr-FR" b="1" dirty="0" err="1" smtClean="0"/>
              <a:t>Climate</a:t>
            </a:r>
            <a:r>
              <a:rPr lang="fr-FR" b="1" dirty="0" smtClean="0"/>
              <a:t>: </a:t>
            </a:r>
            <a:r>
              <a:rPr lang="en-US" b="1" dirty="0" smtClean="0">
                <a:solidFill>
                  <a:srgbClr val="0070C0"/>
                </a:solidFill>
              </a:rPr>
              <a:t>temperate - continental, with external influences (Ocean, Baltic Sea, the Black Sea, etc.)</a:t>
            </a:r>
            <a:endParaRPr lang="ro-RO" b="1" dirty="0" smtClean="0"/>
          </a:p>
          <a:p>
            <a:pPr>
              <a:buNone/>
            </a:pPr>
            <a:r>
              <a:rPr lang="fr-FR" b="1" dirty="0" err="1" smtClean="0"/>
              <a:t>Wildlife</a:t>
            </a:r>
            <a:r>
              <a:rPr lang="fr-FR" b="1" dirty="0" smtClean="0"/>
              <a:t>: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It is rich and varied, exciting hunting by deer, bears, foxes, wild boars, rare species: pelicans, otters, chamois, lynx, grouse, are put under the protection of the law.</a:t>
            </a:r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Title 6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Presentation Romania</a:t>
            </a:r>
            <a:r>
              <a:rPr lang="ro-RO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lgerian" pitchFamily="82" charset="0"/>
              </a:rPr>
              <a:t> - 2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lgerian" pitchFamily="82" charset="0"/>
            </a:endParaRPr>
          </a:p>
        </p:txBody>
      </p:sp>
      <p:pic>
        <p:nvPicPr>
          <p:cNvPr id="5" name="Picture 4" descr="Romani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7600" y="990600"/>
            <a:ext cx="1409700" cy="1409700"/>
          </a:xfrm>
          <a:prstGeom prst="rect">
            <a:avLst/>
          </a:prstGeom>
        </p:spPr>
      </p:pic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Tourism</a:t>
            </a:r>
            <a:r>
              <a:rPr lang="fr-FR" b="1" dirty="0" smtClean="0"/>
              <a:t>: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0070C0"/>
                </a:solidFill>
              </a:rPr>
              <a:t>Romania has all the </a:t>
            </a:r>
            <a:r>
              <a:rPr lang="fr-FR" dirty="0" err="1" smtClean="0">
                <a:solidFill>
                  <a:srgbClr val="0070C0"/>
                </a:solidFill>
              </a:rPr>
              <a:t>natural</a:t>
            </a:r>
            <a:r>
              <a:rPr lang="fr-FR" dirty="0" smtClean="0">
                <a:solidFill>
                  <a:srgbClr val="0070C0"/>
                </a:solidFill>
              </a:rPr>
              <a:t> conditions to </a:t>
            </a:r>
            <a:r>
              <a:rPr lang="fr-FR" dirty="0" err="1" smtClean="0">
                <a:solidFill>
                  <a:srgbClr val="0070C0"/>
                </a:solidFill>
              </a:rPr>
              <a:t>become</a:t>
            </a:r>
            <a:r>
              <a:rPr lang="fr-FR" dirty="0" smtClean="0">
                <a:solidFill>
                  <a:srgbClr val="0070C0"/>
                </a:solidFill>
              </a:rPr>
              <a:t> one of the </a:t>
            </a:r>
            <a:r>
              <a:rPr lang="fr-FR" dirty="0" err="1" smtClean="0">
                <a:solidFill>
                  <a:srgbClr val="0070C0"/>
                </a:solidFill>
              </a:rPr>
              <a:t>most</a:t>
            </a:r>
            <a:r>
              <a:rPr lang="fr-FR" dirty="0" smtClean="0">
                <a:solidFill>
                  <a:srgbClr val="0070C0"/>
                </a:solidFill>
              </a:rPr>
              <a:t> important </a:t>
            </a:r>
            <a:r>
              <a:rPr lang="fr-FR" dirty="0" err="1" smtClean="0">
                <a:solidFill>
                  <a:srgbClr val="0070C0"/>
                </a:solidFill>
              </a:rPr>
              <a:t>tourist</a:t>
            </a:r>
            <a:r>
              <a:rPr lang="fr-FR" dirty="0" smtClean="0">
                <a:solidFill>
                  <a:srgbClr val="0070C0"/>
                </a:solidFill>
              </a:rPr>
              <a:t> destinations in Europe. The areas are the </a:t>
            </a:r>
            <a:r>
              <a:rPr lang="fr-FR" dirty="0" err="1" smtClean="0">
                <a:solidFill>
                  <a:srgbClr val="0070C0"/>
                </a:solidFill>
              </a:rPr>
              <a:t>most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sought</a:t>
            </a:r>
            <a:r>
              <a:rPr lang="fr-FR" dirty="0" smtClean="0">
                <a:solidFill>
                  <a:srgbClr val="0070C0"/>
                </a:solidFill>
              </a:rPr>
              <a:t> Black </a:t>
            </a:r>
            <a:r>
              <a:rPr lang="fr-FR" dirty="0" err="1" smtClean="0">
                <a:solidFill>
                  <a:srgbClr val="0070C0"/>
                </a:solidFill>
              </a:rPr>
              <a:t>Sea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Bucharest</a:t>
            </a:r>
            <a:r>
              <a:rPr lang="fr-FR" dirty="0" smtClean="0">
                <a:solidFill>
                  <a:srgbClr val="0070C0"/>
                </a:solidFill>
              </a:rPr>
              <a:t>, Prahova </a:t>
            </a:r>
            <a:r>
              <a:rPr lang="fr-FR" dirty="0" err="1" smtClean="0">
                <a:solidFill>
                  <a:srgbClr val="0070C0"/>
                </a:solidFill>
              </a:rPr>
              <a:t>Valley</a:t>
            </a:r>
            <a:r>
              <a:rPr lang="fr-FR" dirty="0" smtClean="0">
                <a:solidFill>
                  <a:srgbClr val="0070C0"/>
                </a:solidFill>
              </a:rPr>
              <a:t> (</a:t>
            </a:r>
            <a:r>
              <a:rPr lang="fr-FR" dirty="0" err="1" smtClean="0">
                <a:solidFill>
                  <a:srgbClr val="0070C0"/>
                </a:solidFill>
              </a:rPr>
              <a:t>Sinaia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Busteni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Azuga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Predeal</a:t>
            </a:r>
            <a:r>
              <a:rPr lang="fr-FR" dirty="0" smtClean="0">
                <a:solidFill>
                  <a:srgbClr val="0070C0"/>
                </a:solidFill>
              </a:rPr>
              <a:t>) </a:t>
            </a:r>
            <a:r>
              <a:rPr lang="fr-FR" dirty="0" err="1" smtClean="0">
                <a:solidFill>
                  <a:srgbClr val="0070C0"/>
                </a:solidFill>
              </a:rPr>
              <a:t>Monasteries</a:t>
            </a:r>
            <a:r>
              <a:rPr lang="fr-FR" dirty="0" smtClean="0">
                <a:solidFill>
                  <a:srgbClr val="0070C0"/>
                </a:solidFill>
              </a:rPr>
              <a:t> of </a:t>
            </a:r>
            <a:r>
              <a:rPr lang="fr-FR" dirty="0" err="1" smtClean="0">
                <a:solidFill>
                  <a:srgbClr val="0070C0"/>
                </a:solidFill>
              </a:rPr>
              <a:t>Moldavia</a:t>
            </a:r>
            <a:r>
              <a:rPr lang="fr-FR" dirty="0" smtClean="0">
                <a:solidFill>
                  <a:srgbClr val="0070C0"/>
                </a:solidFill>
              </a:rPr>
              <a:t>, </a:t>
            </a:r>
            <a:r>
              <a:rPr lang="fr-FR" dirty="0" err="1" smtClean="0">
                <a:solidFill>
                  <a:srgbClr val="0070C0"/>
                </a:solidFill>
              </a:rPr>
              <a:t>wooden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churches</a:t>
            </a:r>
            <a:r>
              <a:rPr lang="fr-FR" dirty="0" smtClean="0">
                <a:solidFill>
                  <a:srgbClr val="0070C0"/>
                </a:solidFill>
              </a:rPr>
              <a:t> of Maramures, Danube Delta, </a:t>
            </a:r>
            <a:r>
              <a:rPr lang="fr-FR" dirty="0" err="1" smtClean="0">
                <a:solidFill>
                  <a:srgbClr val="0070C0"/>
                </a:solidFill>
              </a:rPr>
              <a:t>medieval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err="1" smtClean="0">
                <a:solidFill>
                  <a:srgbClr val="0070C0"/>
                </a:solidFill>
              </a:rPr>
              <a:t>towns</a:t>
            </a:r>
            <a:r>
              <a:rPr lang="fr-FR" dirty="0" smtClean="0">
                <a:solidFill>
                  <a:srgbClr val="0070C0"/>
                </a:solidFill>
              </a:rPr>
              <a:t>, spas, etc. </a:t>
            </a:r>
            <a:r>
              <a:rPr lang="fr-FR" dirty="0" err="1" smtClean="0">
                <a:solidFill>
                  <a:srgbClr val="0070C0"/>
                </a:solidFill>
              </a:rPr>
              <a:t>numerous</a:t>
            </a:r>
            <a:r>
              <a:rPr lang="fr-FR" dirty="0" smtClean="0">
                <a:solidFill>
                  <a:srgbClr val="0070C0"/>
                </a:solidFill>
              </a:rPr>
              <a:t> caves.</a:t>
            </a:r>
          </a:p>
        </p:txBody>
      </p:sp>
    </p:spTree>
  </p:cSld>
  <p:clrMapOvr>
    <a:masterClrMapping/>
  </p:clrMapOvr>
  <p:transition advTm="10000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ular Callout 9"/>
          <p:cNvSpPr/>
          <p:nvPr/>
        </p:nvSpPr>
        <p:spPr>
          <a:xfrm>
            <a:off x="4191000" y="0"/>
            <a:ext cx="4724400" cy="1600200"/>
          </a:xfrm>
          <a:prstGeom prst="wedgeRoundRectCallout">
            <a:avLst>
              <a:gd name="adj1" fmla="val -64758"/>
              <a:gd name="adj2" fmla="val 18261"/>
              <a:gd name="adj3" fmla="val 16667"/>
            </a:avLst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Diagram 11"/>
          <p:cNvGraphicFramePr/>
          <p:nvPr/>
        </p:nvGraphicFramePr>
        <p:xfrm>
          <a:off x="381000" y="228600"/>
          <a:ext cx="3352800" cy="190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7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Graphic spid="12" grpId="1">
        <p:bldAsOne/>
      </p:bldGraphic>
      <p:bldGraphic spid="12" grpId="2">
        <p:bldAsOne/>
      </p:bldGraphic>
      <p:bldGraphic spid="12" grpId="4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425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To know each other</vt:lpstr>
      <vt:lpstr>România - europa</vt:lpstr>
      <vt:lpstr> Romania - 1</vt:lpstr>
      <vt:lpstr>Presentation Romania - 2</vt:lpstr>
      <vt:lpstr>Tourism: 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Lenuta</cp:lastModifiedBy>
  <cp:revision>62</cp:revision>
  <dcterms:created xsi:type="dcterms:W3CDTF">2006-08-16T00:00:00Z</dcterms:created>
  <dcterms:modified xsi:type="dcterms:W3CDTF">2016-06-05T12:30:13Z</dcterms:modified>
</cp:coreProperties>
</file>