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6"/>
  </p:notesMasterIdLst>
  <p:handoutMasterIdLst>
    <p:handoutMasterId r:id="rId7"/>
  </p:handoutMasterIdLst>
  <p:sldIdLst>
    <p:sldId id="257" r:id="rId2"/>
    <p:sldId id="262" r:id="rId3"/>
    <p:sldId id="263" r:id="rId4"/>
    <p:sldId id="264" r:id="rId5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00" autoAdjust="0"/>
    <p:restoredTop sz="94660"/>
  </p:normalViewPr>
  <p:slideViewPr>
    <p:cSldViewPr snapToGrid="0">
      <p:cViewPr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27A3769-973A-471F-AE95-803ACD9DB45A}" type="datetime1">
              <a:rPr lang="it-IT" smtClean="0"/>
              <a:pPr rtl="0"/>
              <a:t>10/06/2021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8B562AB-E890-432E-8086-3C35B5B6BC74}" type="datetime1">
              <a:rPr lang="it-IT" smtClean="0"/>
              <a:pPr rtl="0"/>
              <a:t>10/06/2021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Fare clic per modificare gli stili del testo dello schema</a:t>
            </a:r>
            <a:endParaRPr lang="en-US"/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=""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tango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tango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tango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po 6">
            <a:extLst>
              <a:ext uri="{FF2B5EF4-FFF2-40B4-BE49-F238E27FC236}">
                <a16:creationId xmlns=""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5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20" name="Segnaposto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46B2AB89-642D-461B-88E3-BE7E49276E6D}" type="datetime1">
              <a:rPr lang="it-IT" smtClean="0"/>
              <a:pPr rtl="0"/>
              <a:t>10/06/2021</a:t>
            </a:fld>
            <a:endParaRPr lang="en-US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6DF1C0-0F0C-4064-ABD6-C9C1782C86AE}" type="datetime1">
              <a:rPr lang="it-IT" smtClean="0"/>
              <a:pPr rtl="0"/>
              <a:t>10/06/2021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3A0FBA-A5A6-4E7F-AECA-E819E1A4206B}" type="datetime1">
              <a:rPr lang="it-IT" smtClean="0"/>
              <a:pPr rtl="0"/>
              <a:t>10/06/2021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E0D28E-6F2F-4715-A424-3B01AC64AD4B}" type="datetime1">
              <a:rPr lang="it-IT" smtClean="0"/>
              <a:pPr rtl="0"/>
              <a:t>10/06/2021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=""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tango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tango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tango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5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grpSp>
        <p:nvGrpSpPr>
          <p:cNvPr id="16" name="Gruppo 15">
            <a:extLst>
              <a:ext uri="{FF2B5EF4-FFF2-40B4-BE49-F238E27FC236}">
                <a16:creationId xmlns=""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>
              <a:extLst>
                <a:ext uri="{FF2B5EF4-FFF2-40B4-BE49-F238E27FC236}">
                  <a16:creationId xmlns=""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=""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=""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F953424F-4FD0-4DEA-A244-2F5A83926123}" type="datetime1">
              <a:rPr lang="it-IT" smtClean="0"/>
              <a:pPr rtl="0"/>
              <a:t>10/06/2021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487A35-6EB2-4106-87BE-5998F37E93E7}" type="datetime1">
              <a:rPr lang="it-IT" smtClean="0"/>
              <a:pPr rtl="0"/>
              <a:t>10/06/2021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0A2449-0E6F-4EC8-9AF5-127FFF9E4F17}" type="datetime1">
              <a:rPr lang="it-IT" smtClean="0"/>
              <a:pPr rtl="0"/>
              <a:t>10/06/2021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ECC08F-3232-4266-A826-505EFF618F02}" type="datetime1">
              <a:rPr lang="it-IT" smtClean="0"/>
              <a:pPr rtl="0"/>
              <a:t>10/06/2021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C19903-FCE7-40DD-9ABE-472E27EE3DF9}" type="datetime1">
              <a:rPr lang="it-IT" smtClean="0"/>
              <a:pPr rtl="0"/>
              <a:t>10/06/2021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=""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tangolo 12">
            <a:extLst>
              <a:ext uri="{FF2B5EF4-FFF2-40B4-BE49-F238E27FC236}">
                <a16:creationId xmlns=""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24F848B3-DD0C-4C86-9703-1DC7B521FCF8}" type="datetime1">
              <a:rPr lang="it-IT" smtClean="0"/>
              <a:pPr rtl="0"/>
              <a:t>10/06/2021</a:t>
            </a:fld>
            <a:endParaRPr lang="en-US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=""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711CFEF3-F103-4E31-9572-24F0BC84FDFF}" type="datetime1">
              <a:rPr lang="it-IT" smtClean="0"/>
              <a:pPr rtl="0"/>
              <a:t>10/06/2021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  <p:sp>
        <p:nvSpPr>
          <p:cNvPr id="12" name="Rettangolo 11">
            <a:extLst>
              <a:ext uri="{FF2B5EF4-FFF2-40B4-BE49-F238E27FC236}">
                <a16:creationId xmlns=""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=""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tangolo 8">
            <a:extLst>
              <a:ext uri="{FF2B5EF4-FFF2-40B4-BE49-F238E27FC236}">
                <a16:creationId xmlns=""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tango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A8228F9-9C50-4094-9999-09A1682E91E0}" type="datetime1">
              <a:rPr lang="it-IT" smtClean="0"/>
              <a:pPr rtl="0"/>
              <a:t>10/06/2021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pPr rtl="0"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Primo piano di un logo&#10;&#10;Descrizione generata automaticamente">
            <a:extLst>
              <a:ext uri="{FF2B5EF4-FFF2-40B4-BE49-F238E27FC236}">
                <a16:creationId xmlns=""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-1"/>
          <a:stretch/>
        </p:blipFill>
        <p:spPr>
          <a:xfrm>
            <a:off x="24085" y="12061"/>
            <a:ext cx="12320315" cy="6857990"/>
          </a:xfrm>
          <a:prstGeom prst="rect">
            <a:avLst/>
          </a:prstGeom>
        </p:spPr>
      </p:pic>
      <p:sp>
        <p:nvSpPr>
          <p:cNvPr id="82" name="Rettangolo 81">
            <a:extLst>
              <a:ext uri="{FF2B5EF4-FFF2-40B4-BE49-F238E27FC236}">
                <a16:creationId xmlns="" xmlns:a16="http://schemas.microsoft.com/office/drawing/2014/main" id="{2644B391-9BFE-445C-A9EC-F544BB85FB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ttangolo 83">
            <a:extLst>
              <a:ext uri="{FF2B5EF4-FFF2-40B4-BE49-F238E27FC236}">
                <a16:creationId xmlns="" xmlns:a16="http://schemas.microsoft.com/office/drawing/2014/main" id="{80F26E69-87D9-4655-AE7B-280A87AA3C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0" y="2867849"/>
            <a:ext cx="4775075" cy="1896656"/>
          </a:xfrm>
        </p:spPr>
        <p:txBody>
          <a:bodyPr rtlCol="0">
            <a:normAutofit/>
          </a:bodyPr>
          <a:lstStyle/>
          <a:p>
            <a:pPr rtl="0"/>
            <a:r>
              <a:rPr lang="it" sz="2800" dirty="0">
                <a:solidFill>
                  <a:schemeClr val="tx1"/>
                </a:solidFill>
              </a:rPr>
              <a:t>financial tests</a:t>
            </a:r>
            <a:br>
              <a:rPr lang="it" sz="2800" dirty="0">
                <a:solidFill>
                  <a:schemeClr val="tx1"/>
                </a:solidFill>
              </a:rPr>
            </a:br>
            <a:r>
              <a:rPr lang="it" sz="2800" dirty="0">
                <a:solidFill>
                  <a:schemeClr val="tx1"/>
                </a:solidFill>
              </a:rPr>
              <a:t>results</a:t>
            </a:r>
            <a:br>
              <a:rPr lang="it" sz="2800" dirty="0">
                <a:solidFill>
                  <a:schemeClr val="tx1"/>
                </a:solidFill>
              </a:rPr>
            </a:br>
            <a:r>
              <a:rPr lang="it" sz="1400" cap="none" dirty="0">
                <a:solidFill>
                  <a:schemeClr val="tx1"/>
                </a:solidFill>
              </a:rPr>
              <a:t/>
            </a:r>
            <a:br>
              <a:rPr lang="it" sz="1400" cap="none" dirty="0">
                <a:solidFill>
                  <a:schemeClr val="tx1"/>
                </a:solidFill>
              </a:rPr>
            </a:br>
            <a:r>
              <a:rPr lang="it" sz="1400" cap="none" dirty="0">
                <a:solidFill>
                  <a:schemeClr val="tx1"/>
                </a:solidFill>
              </a:rPr>
              <a:t>Online Meeting - Teachers Workshop</a:t>
            </a:r>
            <a:br>
              <a:rPr lang="it" sz="1400" cap="none" dirty="0">
                <a:solidFill>
                  <a:schemeClr val="tx1"/>
                </a:solidFill>
              </a:rPr>
            </a:br>
            <a:r>
              <a:rPr lang="it" sz="1400" cap="none" dirty="0">
                <a:solidFill>
                  <a:schemeClr val="tx1"/>
                </a:solidFill>
              </a:rPr>
              <a:t>Daruvar (Croatia) 09.06.2021</a:t>
            </a:r>
            <a:endParaRPr lang="it" sz="1400" dirty="0">
              <a:solidFill>
                <a:schemeClr val="tx1"/>
              </a:solidFill>
            </a:endParaRPr>
          </a:p>
        </p:txBody>
      </p:sp>
      <p:grpSp>
        <p:nvGrpSpPr>
          <p:cNvPr id="7" name="Gruppo 6">
            <a:extLst>
              <a:ext uri="{FF2B5EF4-FFF2-40B4-BE49-F238E27FC236}">
                <a16:creationId xmlns="" xmlns:a16="http://schemas.microsoft.com/office/drawing/2014/main" id="{E9C6D31F-AEC6-4192-B1B7-0034786441D3}"/>
              </a:ext>
            </a:extLst>
          </p:cNvPr>
          <p:cNvGrpSpPr/>
          <p:nvPr/>
        </p:nvGrpSpPr>
        <p:grpSpPr>
          <a:xfrm>
            <a:off x="6825139" y="2141183"/>
            <a:ext cx="3192379" cy="611582"/>
            <a:chOff x="2959214" y="705634"/>
            <a:chExt cx="5435632" cy="1162153"/>
          </a:xfrm>
        </p:grpSpPr>
        <p:pic>
          <p:nvPicPr>
            <p:cNvPr id="8" name="Immagine 7">
              <a:extLst>
                <a:ext uri="{FF2B5EF4-FFF2-40B4-BE49-F238E27FC236}">
                  <a16:creationId xmlns="" xmlns:a16="http://schemas.microsoft.com/office/drawing/2014/main" id="{20D63EF4-E36A-4332-8B49-A64B651F4A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16777" y="884488"/>
              <a:ext cx="1920506" cy="773997"/>
            </a:xfrm>
            <a:prstGeom prst="rect">
              <a:avLst/>
            </a:prstGeom>
          </p:spPr>
        </p:pic>
        <p:pic>
          <p:nvPicPr>
            <p:cNvPr id="9" name="Immagine 8">
              <a:extLst>
                <a:ext uri="{FF2B5EF4-FFF2-40B4-BE49-F238E27FC236}">
                  <a16:creationId xmlns="" xmlns:a16="http://schemas.microsoft.com/office/drawing/2014/main" id="{8511B332-FD03-41C8-BDDD-F7F5404F98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59214" y="736083"/>
              <a:ext cx="1131704" cy="1131704"/>
            </a:xfrm>
            <a:prstGeom prst="rect">
              <a:avLst/>
            </a:prstGeom>
          </p:spPr>
        </p:pic>
        <p:pic>
          <p:nvPicPr>
            <p:cNvPr id="10" name="Immagine 9">
              <a:extLst>
                <a:ext uri="{FF2B5EF4-FFF2-40B4-BE49-F238E27FC236}">
                  <a16:creationId xmlns="" xmlns:a16="http://schemas.microsoft.com/office/drawing/2014/main" id="{F7B4A085-3D34-4359-A22E-0E3F1118B4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263142" y="705634"/>
              <a:ext cx="1131704" cy="11317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C39AE1D-7FA6-421C-A80B-48092571EE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Results of final financial tests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680CEF02-BD20-4D26-B6F2-52D389841E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sz="3200" b="1" dirty="0">
                <a:latin typeface="Calibri" panose="020F0502020204030204" pitchFamily="34" charset="0"/>
                <a:cs typeface="Calibri" panose="020F0502020204030204" pitchFamily="34" charset="0"/>
              </a:rPr>
              <a:t>1 – 2 – 3 – 4 DUs</a:t>
            </a:r>
          </a:p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4B8760D-4C26-45A2-AB82-8A77CD0C4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n-US" dirty="0" smtClean="0"/>
              <a:t>09/06/2021</a:t>
            </a:r>
          </a:p>
        </p:txBody>
      </p:sp>
    </p:spTree>
    <p:extLst>
      <p:ext uri="{BB962C8B-B14F-4D97-AF65-F5344CB8AC3E}">
        <p14:creationId xmlns="" xmlns:p14="http://schemas.microsoft.com/office/powerpoint/2010/main" val="140079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76BCE867-E06E-4902-AA7D-8367AB9DD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C19903-FCE7-40DD-9ABE-472E27EE3DF9}" type="datetime1">
              <a:rPr lang="it-IT" smtClean="0"/>
              <a:pPr rtl="0"/>
              <a:t>10/06/2021</a:t>
            </a:fld>
            <a:endParaRPr lang="en-US"/>
          </a:p>
        </p:txBody>
      </p:sp>
      <p:graphicFrame>
        <p:nvGraphicFramePr>
          <p:cNvPr id="3" name="Tabella 3">
            <a:extLst>
              <a:ext uri="{FF2B5EF4-FFF2-40B4-BE49-F238E27FC236}">
                <a16:creationId xmlns="" xmlns:a16="http://schemas.microsoft.com/office/drawing/2014/main" id="{7384433F-BB68-4488-9692-BD0BF645B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63158919"/>
              </p:ext>
            </p:extLst>
          </p:nvPr>
        </p:nvGraphicFramePr>
        <p:xfrm>
          <a:off x="426720" y="457199"/>
          <a:ext cx="11308080" cy="5777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5406">
                  <a:extLst>
                    <a:ext uri="{9D8B030D-6E8A-4147-A177-3AD203B41FA5}">
                      <a16:colId xmlns="" xmlns:a16="http://schemas.microsoft.com/office/drawing/2014/main" val="3262008141"/>
                    </a:ext>
                  </a:extLst>
                </a:gridCol>
                <a:gridCol w="1315540">
                  <a:extLst>
                    <a:ext uri="{9D8B030D-6E8A-4147-A177-3AD203B41FA5}">
                      <a16:colId xmlns="" xmlns:a16="http://schemas.microsoft.com/office/drawing/2014/main" val="1681127907"/>
                    </a:ext>
                  </a:extLst>
                </a:gridCol>
                <a:gridCol w="1297134">
                  <a:extLst>
                    <a:ext uri="{9D8B030D-6E8A-4147-A177-3AD203B41FA5}">
                      <a16:colId xmlns="" xmlns:a16="http://schemas.microsoft.com/office/drawing/2014/main" val="2391434583"/>
                    </a:ext>
                  </a:extLst>
                </a:gridCol>
              </a:tblGrid>
              <a:tr h="901139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bg1"/>
                          </a:solidFill>
                        </a:rPr>
                        <a:t>1° - 2° DU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October</a:t>
                      </a:r>
                      <a:r>
                        <a:rPr lang="it-IT" dirty="0"/>
                        <a:t>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May</a:t>
                      </a:r>
                      <a:r>
                        <a:rPr lang="it-IT" dirty="0"/>
                        <a:t>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84012780"/>
                  </a:ext>
                </a:extLst>
              </a:tr>
              <a:tr h="912422">
                <a:tc>
                  <a:txBody>
                    <a:bodyPr/>
                    <a:lstStyle/>
                    <a:p>
                      <a:r>
                        <a:rPr lang="it-IT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Level 1</a:t>
                      </a:r>
                    </a:p>
                    <a:p>
                      <a:r>
                        <a:rPr lang="it-IT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Students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can  identify  common financial products and terms. They can apply single and basic numerical operations in financial contexts (addition, subtraction and multiplication). They can </a:t>
                      </a:r>
                      <a:r>
                        <a:rPr lang="en-US" sz="12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recognise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purpose of everyday financial documents and interpret information relating to basic financial concepts</a:t>
                      </a:r>
                      <a:endParaRPr lang="it-IT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72,2%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69538227"/>
                  </a:ext>
                </a:extLst>
              </a:tr>
              <a:tr h="769886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Level 2</a:t>
                      </a:r>
                    </a:p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Students begin to apply their knowledge of common financial products, </a:t>
                      </a:r>
                      <a:r>
                        <a:rPr lang="en-US" sz="12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recognise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 interpret prominent features of everyday financial documents.  They can apply single and basic numerical operations in financial contexts (including division). </a:t>
                      </a:r>
                      <a:endParaRPr lang="it-IT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88,8%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96838309"/>
                  </a:ext>
                </a:extLst>
              </a:tr>
              <a:tr h="769886">
                <a:tc>
                  <a:txBody>
                    <a:bodyPr/>
                    <a:lstStyle/>
                    <a:p>
                      <a:r>
                        <a:rPr lang="it-IT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Level 3</a:t>
                      </a:r>
                    </a:p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Students can apply their understanding of commonly used  financial concepts, terms and products . They can make straightforward interpretations of a range of financial documents and can apply a range of basic numerical operations, </a:t>
                      </a: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(including 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calculating percentages).needed to solve routine problems in relatively common financial contexts. </a:t>
                      </a:r>
                      <a:endParaRPr lang="it-IT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72,9%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288404"/>
                  </a:ext>
                </a:extLst>
              </a:tr>
              <a:tr h="769886">
                <a:tc>
                  <a:txBody>
                    <a:bodyPr/>
                    <a:lstStyle/>
                    <a:p>
                      <a:r>
                        <a:rPr lang="it-IT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Level 4</a:t>
                      </a:r>
                    </a:p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Students can apply their understanding of  less common financial  products , concepts and terms.. They can interpret and evaluate a range of detailed financial documents  and make financial decisions taking into account longer-term consequences</a:t>
                      </a:r>
                      <a:endParaRPr lang="it-IT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69%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77%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4558638"/>
                  </a:ext>
                </a:extLst>
              </a:tr>
              <a:tr h="769886">
                <a:tc>
                  <a:txBody>
                    <a:bodyPr/>
                    <a:lstStyle/>
                    <a:p>
                      <a:r>
                        <a:rPr lang="it-IT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Level 5</a:t>
                      </a:r>
                    </a:p>
                    <a:p>
                      <a:r>
                        <a:rPr lang="en-US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Students can 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apply their understanding of a wide range of financial concepts  and terms. They can </a:t>
                      </a:r>
                      <a:r>
                        <a:rPr lang="en-US" sz="12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analyse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complex financial products and work with a high level of accuracy and solve non-routine financial problems using  given information to make financial decisions</a:t>
                      </a:r>
                      <a:endParaRPr lang="it-IT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63,8%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2134893"/>
                  </a:ext>
                </a:extLst>
              </a:tr>
              <a:tr h="769886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(</a:t>
                      </a:r>
                      <a:r>
                        <a:rPr lang="it-IT" b="1" dirty="0" err="1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</a:t>
                      </a:r>
                      <a:r>
                        <a:rPr lang="it-IT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b="1" dirty="0" err="1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levels</a:t>
                      </a:r>
                      <a:r>
                        <a:rPr lang="it-IT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it-IT" b="1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accent2"/>
                          </a:solidFill>
                        </a:rPr>
                        <a:t>63,4%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accent2"/>
                          </a:solidFill>
                        </a:rPr>
                        <a:t>74,9%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35021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64472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AE8142C6-1847-40E9-AAF8-ECEF968D6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C19903-FCE7-40DD-9ABE-472E27EE3DF9}" type="datetime1">
              <a:rPr lang="it-IT" smtClean="0"/>
              <a:pPr rtl="0"/>
              <a:t>10/06/2021</a:t>
            </a:fld>
            <a:endParaRPr lang="en-US"/>
          </a:p>
        </p:txBody>
      </p:sp>
      <p:graphicFrame>
        <p:nvGraphicFramePr>
          <p:cNvPr id="3" name="Tabella 3">
            <a:extLst>
              <a:ext uri="{FF2B5EF4-FFF2-40B4-BE49-F238E27FC236}">
                <a16:creationId xmlns="" xmlns:a16="http://schemas.microsoft.com/office/drawing/2014/main" id="{B3D69952-882D-4281-93DB-3B5F3A4A3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0004028"/>
              </p:ext>
            </p:extLst>
          </p:nvPr>
        </p:nvGraphicFramePr>
        <p:xfrm>
          <a:off x="426720" y="457199"/>
          <a:ext cx="11308080" cy="5777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5406">
                  <a:extLst>
                    <a:ext uri="{9D8B030D-6E8A-4147-A177-3AD203B41FA5}">
                      <a16:colId xmlns="" xmlns:a16="http://schemas.microsoft.com/office/drawing/2014/main" val="3262008141"/>
                    </a:ext>
                  </a:extLst>
                </a:gridCol>
                <a:gridCol w="1315540">
                  <a:extLst>
                    <a:ext uri="{9D8B030D-6E8A-4147-A177-3AD203B41FA5}">
                      <a16:colId xmlns="" xmlns:a16="http://schemas.microsoft.com/office/drawing/2014/main" val="1681127907"/>
                    </a:ext>
                  </a:extLst>
                </a:gridCol>
                <a:gridCol w="1297134">
                  <a:extLst>
                    <a:ext uri="{9D8B030D-6E8A-4147-A177-3AD203B41FA5}">
                      <a16:colId xmlns="" xmlns:a16="http://schemas.microsoft.com/office/drawing/2014/main" val="2391434583"/>
                    </a:ext>
                  </a:extLst>
                </a:gridCol>
              </a:tblGrid>
              <a:tr h="901139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bg1"/>
                          </a:solidFill>
                        </a:rPr>
                        <a:t>3° - 4° DU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October</a:t>
                      </a:r>
                      <a:r>
                        <a:rPr lang="it-IT" dirty="0"/>
                        <a:t>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May</a:t>
                      </a:r>
                      <a:r>
                        <a:rPr lang="it-IT" dirty="0"/>
                        <a:t>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84012780"/>
                  </a:ext>
                </a:extLst>
              </a:tr>
              <a:tr h="912422">
                <a:tc>
                  <a:txBody>
                    <a:bodyPr/>
                    <a:lstStyle/>
                    <a:p>
                      <a:r>
                        <a:rPr lang="it-IT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Level 1</a:t>
                      </a:r>
                    </a:p>
                    <a:p>
                      <a:r>
                        <a:rPr lang="it-IT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Students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can  identify  common financial products and terms. They can apply single and basic numerical operations in financial contexts (addition, subtraction and multiplication). They can </a:t>
                      </a:r>
                      <a:r>
                        <a:rPr lang="en-US" sz="12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recognise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purpose of everyday financial documents and interpret information relating to basic financial concepts</a:t>
                      </a:r>
                      <a:endParaRPr lang="it-IT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54,1%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69538227"/>
                  </a:ext>
                </a:extLst>
              </a:tr>
              <a:tr h="769886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Level 2</a:t>
                      </a:r>
                    </a:p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Students begin to apply their knowledge of common financial products, </a:t>
                      </a:r>
                      <a:r>
                        <a:rPr lang="en-US" sz="12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recognise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 interpret prominent features of everyday financial documents.  They can apply single and basic numerical operations in financial contexts (including division). </a:t>
                      </a:r>
                      <a:endParaRPr lang="it-IT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66,6%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96838309"/>
                  </a:ext>
                </a:extLst>
              </a:tr>
              <a:tr h="769886">
                <a:tc>
                  <a:txBody>
                    <a:bodyPr/>
                    <a:lstStyle/>
                    <a:p>
                      <a:r>
                        <a:rPr lang="it-IT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Level 3</a:t>
                      </a:r>
                    </a:p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Students can apply their understanding of commonly used  financial concepts, terms and products . They can make straightforward interpretations of a range of financial documents and can apply a range of basic numerical operations, </a:t>
                      </a:r>
                      <a:r>
                        <a:rPr lang="en-US" sz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(including 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calculating percentages).needed to solve routine problems in relatively common financial contexts. </a:t>
                      </a:r>
                      <a:endParaRPr lang="it-IT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66,6%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288404"/>
                  </a:ext>
                </a:extLst>
              </a:tr>
              <a:tr h="769886">
                <a:tc>
                  <a:txBody>
                    <a:bodyPr/>
                    <a:lstStyle/>
                    <a:p>
                      <a:r>
                        <a:rPr lang="it-IT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Level 4</a:t>
                      </a:r>
                    </a:p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Students can apply their understanding of  less common financial  products , concepts and terms.. They can interpret and evaluate a range of detailed financial documents  and make financial decisions taking into account longer-term consequences</a:t>
                      </a:r>
                      <a:endParaRPr lang="it-IT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58,3%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4558638"/>
                  </a:ext>
                </a:extLst>
              </a:tr>
              <a:tr h="769886">
                <a:tc>
                  <a:txBody>
                    <a:bodyPr/>
                    <a:lstStyle/>
                    <a:p>
                      <a:r>
                        <a:rPr lang="it-IT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Level 5</a:t>
                      </a:r>
                    </a:p>
                    <a:p>
                      <a:r>
                        <a:rPr lang="en-US" sz="12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Students can 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apply their understanding of a wide range of financial concepts  and terms. They can </a:t>
                      </a:r>
                      <a:r>
                        <a:rPr lang="en-US" sz="12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analyse</a:t>
                      </a: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complex financial products and work with a high level of accuracy and solve non-routine financial problems using  given information to make financial decisions</a:t>
                      </a:r>
                      <a:endParaRPr lang="it-IT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52%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82134893"/>
                  </a:ext>
                </a:extLst>
              </a:tr>
              <a:tr h="769886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(</a:t>
                      </a:r>
                      <a:r>
                        <a:rPr lang="it-IT" b="1" dirty="0" err="1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</a:t>
                      </a:r>
                      <a:r>
                        <a:rPr lang="it-IT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b="1" dirty="0" err="1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levels</a:t>
                      </a:r>
                      <a:r>
                        <a:rPr lang="it-IT" b="1" dirty="0" smtClean="0">
                          <a:solidFill>
                            <a:schemeClr val="accent2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it-IT" b="1" dirty="0">
                        <a:solidFill>
                          <a:schemeClr val="accent2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accent2"/>
                          </a:solidFill>
                        </a:rPr>
                        <a:t>54,8%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accent2"/>
                          </a:solidFill>
                        </a:rPr>
                        <a:t>59,5%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35021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91831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41798854_TF78438558" id="{03469F01-97D1-4A1E-853B-6A26B56D87BB}" vid="{335298E4-38AB-4269-9352-375A27B5961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{12D34A2C-E56A-48E2-87EE-E1BA22CF310A}tf78438558_win32</Template>
  <TotalTime>18</TotalTime>
  <Words>532</Words>
  <Application>Microsoft Office PowerPoint</Application>
  <PresentationFormat>Personalizzato</PresentationFormat>
  <Paragraphs>58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SavonVTI</vt:lpstr>
      <vt:lpstr>financial tests results  Online Meeting - Teachers Workshop Daruvar (Croatia) 09.06.2021</vt:lpstr>
      <vt:lpstr>Results of final financial tests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Simona</dc:creator>
  <cp:lastModifiedBy>registro</cp:lastModifiedBy>
  <cp:revision>8</cp:revision>
  <dcterms:created xsi:type="dcterms:W3CDTF">2021-06-06T22:12:54Z</dcterms:created>
  <dcterms:modified xsi:type="dcterms:W3CDTF">2021-06-10T07:07:07Z</dcterms:modified>
</cp:coreProperties>
</file>