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56" r:id="rId2"/>
    <p:sldId id="269" r:id="rId3"/>
    <p:sldId id="257" r:id="rId4"/>
    <p:sldId id="270" r:id="rId5"/>
    <p:sldId id="263" r:id="rId6"/>
    <p:sldId id="264" r:id="rId7"/>
    <p:sldId id="266" r:id="rId8"/>
    <p:sldId id="267" r:id="rId9"/>
    <p:sldId id="268" r:id="rId10"/>
    <p:sldId id="278" r:id="rId11"/>
    <p:sldId id="258" r:id="rId12"/>
    <p:sldId id="259" r:id="rId13"/>
    <p:sldId id="260" r:id="rId14"/>
    <p:sldId id="261" r:id="rId15"/>
    <p:sldId id="262" r:id="rId16"/>
    <p:sldId id="271" r:id="rId17"/>
    <p:sldId id="272" r:id="rId18"/>
    <p:sldId id="273" r:id="rId19"/>
    <p:sldId id="274" r:id="rId20"/>
    <p:sldId id="275" r:id="rId21"/>
    <p:sldId id="276" r:id="rId22"/>
    <p:sldId id="280" r:id="rId23"/>
    <p:sldId id="281" r:id="rId24"/>
    <p:sldId id="277" r:id="rId25"/>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A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Közepesen sötét stílus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Világos stílus 1 – 1. jelölőszín">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Világos stílus 3 – 3. jelölőszín">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Világos stílus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oleObject" Target="file:///C:\Users\Lenovo\Downloads\ERASMUS%20+%20FESAC%20QUESTIONNAIRE%20DU%203&amp;4%20Hungary%20(answer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General</a:t>
            </a:r>
            <a:r>
              <a:rPr lang="hu-HU" baseline="0"/>
              <a:t> score, for 34 students</a:t>
            </a:r>
            <a:endParaRPr lang="hu-H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clustered"/>
        <c:varyColors val="0"/>
        <c:ser>
          <c:idx val="0"/>
          <c:order val="0"/>
          <c:spPr>
            <a:solidFill>
              <a:schemeClr val="accent1"/>
            </a:solidFill>
            <a:ln>
              <a:noFill/>
            </a:ln>
            <a:effectLst/>
          </c:spPr>
          <c:invertIfNegative val="0"/>
          <c:val>
            <c:numRef>
              <c:f>'Form responses 1'!$B$2:$B$35</c:f>
              <c:numCache>
                <c:formatCode>0" / 17"</c:formatCode>
                <c:ptCount val="34"/>
                <c:pt idx="0">
                  <c:v>14</c:v>
                </c:pt>
                <c:pt idx="1">
                  <c:v>10</c:v>
                </c:pt>
                <c:pt idx="2">
                  <c:v>15</c:v>
                </c:pt>
                <c:pt idx="3">
                  <c:v>13</c:v>
                </c:pt>
                <c:pt idx="4">
                  <c:v>16</c:v>
                </c:pt>
                <c:pt idx="5">
                  <c:v>15</c:v>
                </c:pt>
                <c:pt idx="6">
                  <c:v>11</c:v>
                </c:pt>
                <c:pt idx="7">
                  <c:v>14</c:v>
                </c:pt>
                <c:pt idx="8">
                  <c:v>9</c:v>
                </c:pt>
                <c:pt idx="9">
                  <c:v>12</c:v>
                </c:pt>
                <c:pt idx="10">
                  <c:v>9</c:v>
                </c:pt>
                <c:pt idx="11">
                  <c:v>10</c:v>
                </c:pt>
                <c:pt idx="12">
                  <c:v>11</c:v>
                </c:pt>
                <c:pt idx="13">
                  <c:v>17</c:v>
                </c:pt>
                <c:pt idx="14">
                  <c:v>16</c:v>
                </c:pt>
                <c:pt idx="15">
                  <c:v>13</c:v>
                </c:pt>
                <c:pt idx="16">
                  <c:v>6</c:v>
                </c:pt>
                <c:pt idx="17">
                  <c:v>14</c:v>
                </c:pt>
                <c:pt idx="18">
                  <c:v>17</c:v>
                </c:pt>
                <c:pt idx="19">
                  <c:v>17</c:v>
                </c:pt>
                <c:pt idx="20">
                  <c:v>9</c:v>
                </c:pt>
                <c:pt idx="21">
                  <c:v>16</c:v>
                </c:pt>
                <c:pt idx="22">
                  <c:v>17</c:v>
                </c:pt>
                <c:pt idx="23">
                  <c:v>12</c:v>
                </c:pt>
                <c:pt idx="24">
                  <c:v>17</c:v>
                </c:pt>
                <c:pt idx="25">
                  <c:v>17</c:v>
                </c:pt>
                <c:pt idx="26">
                  <c:v>15</c:v>
                </c:pt>
                <c:pt idx="27">
                  <c:v>10</c:v>
                </c:pt>
                <c:pt idx="28">
                  <c:v>16</c:v>
                </c:pt>
                <c:pt idx="29">
                  <c:v>14</c:v>
                </c:pt>
                <c:pt idx="30">
                  <c:v>16</c:v>
                </c:pt>
                <c:pt idx="31">
                  <c:v>17</c:v>
                </c:pt>
                <c:pt idx="32">
                  <c:v>7</c:v>
                </c:pt>
                <c:pt idx="33">
                  <c:v>17</c:v>
                </c:pt>
              </c:numCache>
            </c:numRef>
          </c:val>
          <c:extLst>
            <c:ext xmlns:c16="http://schemas.microsoft.com/office/drawing/2014/chart" uri="{C3380CC4-5D6E-409C-BE32-E72D297353CC}">
              <c16:uniqueId val="{00000000-12DE-4562-A841-DB162760BE32}"/>
            </c:ext>
          </c:extLst>
        </c:ser>
        <c:dLbls>
          <c:showLegendKey val="0"/>
          <c:showVal val="0"/>
          <c:showCatName val="0"/>
          <c:showSerName val="0"/>
          <c:showPercent val="0"/>
          <c:showBubbleSize val="0"/>
        </c:dLbls>
        <c:gapWidth val="219"/>
        <c:overlap val="-27"/>
        <c:axId val="464626816"/>
        <c:axId val="464622552"/>
      </c:barChart>
      <c:catAx>
        <c:axId val="46462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464622552"/>
        <c:crosses val="autoZero"/>
        <c:auto val="1"/>
        <c:lblAlgn val="ctr"/>
        <c:lblOffset val="100"/>
        <c:noMultiLvlLbl val="0"/>
      </c:catAx>
      <c:valAx>
        <c:axId val="464622552"/>
        <c:scaling>
          <c:orientation val="minMax"/>
        </c:scaling>
        <c:delete val="0"/>
        <c:axPos val="l"/>
        <c:majorGridlines>
          <c:spPr>
            <a:ln w="9525" cap="flat" cmpd="sng" algn="ctr">
              <a:solidFill>
                <a:schemeClr val="tx1">
                  <a:lumMod val="15000"/>
                  <a:lumOff val="85000"/>
                </a:schemeClr>
              </a:solidFill>
              <a:round/>
            </a:ln>
            <a:effectLst/>
          </c:spPr>
        </c:majorGridlines>
        <c:numFmt formatCode="0&quot; / 17&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464626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How</a:t>
            </a:r>
            <a:r>
              <a:rPr lang="hu-HU" baseline="0"/>
              <a:t> much is this dress?</a:t>
            </a:r>
            <a:endParaRPr lang="hu-H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manualLayout>
          <c:layoutTarget val="inner"/>
          <c:xMode val="edge"/>
          <c:yMode val="edge"/>
          <c:x val="0.10906933508311462"/>
          <c:y val="0.12546296296296297"/>
          <c:w val="0.83258355205599299"/>
          <c:h val="0.73111111111111116"/>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yVal>
            <c:numRef>
              <c:f>'Form responses 1'!$D$2:$D$35</c:f>
              <c:numCache>
                <c:formatCode>#,##0.00"€"</c:formatCode>
                <c:ptCount val="34"/>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25">
                  <c:v>60</c:v>
                </c:pt>
                <c:pt idx="26">
                  <c:v>60</c:v>
                </c:pt>
                <c:pt idx="27">
                  <c:v>60</c:v>
                </c:pt>
                <c:pt idx="28">
                  <c:v>60</c:v>
                </c:pt>
                <c:pt idx="29">
                  <c:v>60</c:v>
                </c:pt>
                <c:pt idx="30">
                  <c:v>60</c:v>
                </c:pt>
                <c:pt idx="31">
                  <c:v>60</c:v>
                </c:pt>
                <c:pt idx="32">
                  <c:v>60</c:v>
                </c:pt>
                <c:pt idx="33">
                  <c:v>60</c:v>
                </c:pt>
              </c:numCache>
            </c:numRef>
          </c:yVal>
          <c:smooth val="0"/>
          <c:extLst>
            <c:ext xmlns:c16="http://schemas.microsoft.com/office/drawing/2014/chart" uri="{C3380CC4-5D6E-409C-BE32-E72D297353CC}">
              <c16:uniqueId val="{00000000-54DF-41A1-B9C0-E3F8302382E5}"/>
            </c:ext>
          </c:extLst>
        </c:ser>
        <c:dLbls>
          <c:showLegendKey val="0"/>
          <c:showVal val="0"/>
          <c:showCatName val="0"/>
          <c:showSerName val="0"/>
          <c:showPercent val="0"/>
          <c:showBubbleSize val="0"/>
        </c:dLbls>
        <c:axId val="458144744"/>
        <c:axId val="453959608"/>
      </c:scatterChart>
      <c:valAx>
        <c:axId val="458144744"/>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453959608"/>
        <c:crosses val="autoZero"/>
        <c:crossBetween val="midCat"/>
      </c:valAx>
      <c:valAx>
        <c:axId val="453959608"/>
        <c:scaling>
          <c:orientation val="minMax"/>
        </c:scaling>
        <c:delete val="0"/>
        <c:axPos val="l"/>
        <c:majorGridlines>
          <c:spPr>
            <a:ln w="9525" cap="flat" cmpd="sng" algn="ctr">
              <a:solidFill>
                <a:schemeClr val="tx1">
                  <a:lumMod val="15000"/>
                  <a:lumOff val="85000"/>
                </a:schemeClr>
              </a:solidFill>
              <a:round/>
            </a:ln>
            <a:effectLst/>
          </c:spPr>
        </c:majorGridlines>
        <c:numFmt formatCode="#,##0.00&quot;€&quot;"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4581447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pivotSource>
    <c:name>[ERASMUS + FESAC Hungarian Evaluation Questionnaire DU 1 &amp; 2 (Responses).xlsx]Munka5!Kimutatás45</c:name>
    <c:fmtId val="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Mennyiség / 6. Colin sees this advertisement in a magazine for teenagers: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Munka5!$B$3</c:f>
              <c:strCache>
                <c:ptCount val="1"/>
                <c:pt idx="0">
                  <c:v>Összeg</c:v>
                </c:pt>
              </c:strCache>
            </c:strRef>
          </c:tx>
          <c:spPr>
            <a:solidFill>
              <a:schemeClr val="accent1"/>
            </a:solidFill>
            <a:ln>
              <a:noFill/>
            </a:ln>
            <a:effectLst/>
          </c:spPr>
          <c:invertIfNegative val="0"/>
          <c:cat>
            <c:strRef>
              <c:f>Munka5!$A$4:$A$7</c:f>
              <c:strCache>
                <c:ptCount val="4"/>
                <c:pt idx="0">
                  <c:v>22</c:v>
                </c:pt>
                <c:pt idx="1">
                  <c:v>27</c:v>
                </c:pt>
                <c:pt idx="2">
                  <c:v>6 or 9</c:v>
                </c:pt>
                <c:pt idx="3">
                  <c:v>I don't know</c:v>
                </c:pt>
              </c:strCache>
            </c:strRef>
          </c:cat>
          <c:val>
            <c:numRef>
              <c:f>Munka5!$B$4:$B$7</c:f>
              <c:numCache>
                <c:formatCode>General</c:formatCode>
                <c:ptCount val="4"/>
                <c:pt idx="0">
                  <c:v>2</c:v>
                </c:pt>
                <c:pt idx="1">
                  <c:v>10</c:v>
                </c:pt>
                <c:pt idx="2">
                  <c:v>20</c:v>
                </c:pt>
                <c:pt idx="3">
                  <c:v>2</c:v>
                </c:pt>
              </c:numCache>
            </c:numRef>
          </c:val>
          <c:extLst>
            <c:ext xmlns:c16="http://schemas.microsoft.com/office/drawing/2014/chart" uri="{C3380CC4-5D6E-409C-BE32-E72D297353CC}">
              <c16:uniqueId val="{00000000-D706-4745-B026-6211DAFA28B4}"/>
            </c:ext>
          </c:extLst>
        </c:ser>
        <c:dLbls>
          <c:showLegendKey val="0"/>
          <c:showVal val="0"/>
          <c:showCatName val="0"/>
          <c:showSerName val="0"/>
          <c:showPercent val="0"/>
          <c:showBubbleSize val="0"/>
        </c:dLbls>
        <c:gapWidth val="219"/>
        <c:overlap val="-27"/>
        <c:axId val="464789048"/>
        <c:axId val="457304816"/>
      </c:barChart>
      <c:catAx>
        <c:axId val="46478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457304816"/>
        <c:crosses val="autoZero"/>
        <c:auto val="1"/>
        <c:lblAlgn val="ctr"/>
        <c:lblOffset val="100"/>
        <c:noMultiLvlLbl val="0"/>
      </c:catAx>
      <c:valAx>
        <c:axId val="457304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464789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[ERASMUS + FESAC Hungarian Evaluation Questionnaire DU 1 &amp; 2 (Responses).xlsx]Munka6!Kimutatás54</c:name>
    <c:fmtId val="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Mennyiség / 4. Does the offer indicate which company is it?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Munka6!$B$3</c:f>
              <c:strCache>
                <c:ptCount val="1"/>
                <c:pt idx="0">
                  <c:v>Összeg</c:v>
                </c:pt>
              </c:strCache>
            </c:strRef>
          </c:tx>
          <c:spPr>
            <a:solidFill>
              <a:schemeClr val="accent1"/>
            </a:solidFill>
            <a:ln>
              <a:noFill/>
            </a:ln>
            <a:effectLst/>
          </c:spPr>
          <c:invertIfNegative val="0"/>
          <c:cat>
            <c:strRef>
              <c:f>Munka6!$A$4:$A$6</c:f>
              <c:strCache>
                <c:ptCount val="3"/>
                <c:pt idx="0">
                  <c:v>I don't know</c:v>
                </c:pt>
                <c:pt idx="1">
                  <c:v>No</c:v>
                </c:pt>
                <c:pt idx="2">
                  <c:v>Yes</c:v>
                </c:pt>
              </c:strCache>
            </c:strRef>
          </c:cat>
          <c:val>
            <c:numRef>
              <c:f>Munka6!$B$4:$B$6</c:f>
              <c:numCache>
                <c:formatCode>General</c:formatCode>
                <c:ptCount val="3"/>
                <c:pt idx="0">
                  <c:v>2</c:v>
                </c:pt>
                <c:pt idx="1">
                  <c:v>24</c:v>
                </c:pt>
                <c:pt idx="2">
                  <c:v>8</c:v>
                </c:pt>
              </c:numCache>
            </c:numRef>
          </c:val>
          <c:extLst>
            <c:ext xmlns:c16="http://schemas.microsoft.com/office/drawing/2014/chart" uri="{C3380CC4-5D6E-409C-BE32-E72D297353CC}">
              <c16:uniqueId val="{00000000-7A8B-4C1B-91CC-134F5E9CF932}"/>
            </c:ext>
          </c:extLst>
        </c:ser>
        <c:dLbls>
          <c:showLegendKey val="0"/>
          <c:showVal val="0"/>
          <c:showCatName val="0"/>
          <c:showSerName val="0"/>
          <c:showPercent val="0"/>
          <c:showBubbleSize val="0"/>
        </c:dLbls>
        <c:gapWidth val="219"/>
        <c:overlap val="-27"/>
        <c:axId val="458505984"/>
        <c:axId val="456278168"/>
      </c:barChart>
      <c:catAx>
        <c:axId val="45850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456278168"/>
        <c:crosses val="autoZero"/>
        <c:auto val="1"/>
        <c:lblAlgn val="ctr"/>
        <c:lblOffset val="100"/>
        <c:noMultiLvlLbl val="0"/>
      </c:catAx>
      <c:valAx>
        <c:axId val="456278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458505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[ERASMUS + FESAC Hungarian Evaluation Questionnaire DU 1 &amp; 2 (Responses).xlsx]Munka7!Kimutatás59</c:name>
    <c:fmtId val="1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Mennyiség / 5. What training should the interested party have?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Munka7!$B$3</c:f>
              <c:strCache>
                <c:ptCount val="1"/>
                <c:pt idx="0">
                  <c:v>Összeg</c:v>
                </c:pt>
              </c:strCache>
            </c:strRef>
          </c:tx>
          <c:spPr>
            <a:solidFill>
              <a:schemeClr val="accent1"/>
            </a:solidFill>
            <a:ln>
              <a:noFill/>
            </a:ln>
            <a:effectLst/>
          </c:spPr>
          <c:invertIfNegative val="0"/>
          <c:cat>
            <c:strRef>
              <c:f>Munka7!$A$4:$A$8</c:f>
              <c:strCache>
                <c:ptCount val="5"/>
                <c:pt idx="0">
                  <c:v>Bachelor in Finance</c:v>
                </c:pt>
                <c:pt idx="1">
                  <c:v>Bachelor of Science</c:v>
                </c:pt>
                <c:pt idx="2">
                  <c:v>I don't know</c:v>
                </c:pt>
                <c:pt idx="3">
                  <c:v>None of the above</c:v>
                </c:pt>
                <c:pt idx="4">
                  <c:v>Vocational training in business administration</c:v>
                </c:pt>
              </c:strCache>
            </c:strRef>
          </c:cat>
          <c:val>
            <c:numRef>
              <c:f>Munka7!$B$4:$B$8</c:f>
              <c:numCache>
                <c:formatCode>General</c:formatCode>
                <c:ptCount val="5"/>
                <c:pt idx="0">
                  <c:v>15</c:v>
                </c:pt>
                <c:pt idx="1">
                  <c:v>5</c:v>
                </c:pt>
                <c:pt idx="2">
                  <c:v>1</c:v>
                </c:pt>
                <c:pt idx="3">
                  <c:v>3</c:v>
                </c:pt>
                <c:pt idx="4">
                  <c:v>10</c:v>
                </c:pt>
              </c:numCache>
            </c:numRef>
          </c:val>
          <c:extLst>
            <c:ext xmlns:c16="http://schemas.microsoft.com/office/drawing/2014/chart" uri="{C3380CC4-5D6E-409C-BE32-E72D297353CC}">
              <c16:uniqueId val="{00000000-E065-48F1-B54C-247738C64639}"/>
            </c:ext>
          </c:extLst>
        </c:ser>
        <c:dLbls>
          <c:showLegendKey val="0"/>
          <c:showVal val="0"/>
          <c:showCatName val="0"/>
          <c:showSerName val="0"/>
          <c:showPercent val="0"/>
          <c:showBubbleSize val="0"/>
        </c:dLbls>
        <c:gapWidth val="182"/>
        <c:axId val="456310240"/>
        <c:axId val="456311552"/>
      </c:barChart>
      <c:catAx>
        <c:axId val="45631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456311552"/>
        <c:crosses val="autoZero"/>
        <c:auto val="1"/>
        <c:lblAlgn val="ctr"/>
        <c:lblOffset val="100"/>
        <c:noMultiLvlLbl val="0"/>
      </c:catAx>
      <c:valAx>
        <c:axId val="456311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456310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05655721277709E-2"/>
          <c:y val="1.6394468307465403E-2"/>
          <c:w val="0.93740155065713382"/>
          <c:h val="0.93475818750776674"/>
        </c:manualLayout>
      </c:layout>
      <c:barChart>
        <c:barDir val="col"/>
        <c:grouping val="clustered"/>
        <c:varyColors val="0"/>
        <c:ser>
          <c:idx val="0"/>
          <c:order val="0"/>
          <c:tx>
            <c:strRef>
              <c:f>'Respuestas de formulario 1'!$B$1</c:f>
              <c:strCache>
                <c:ptCount val="1"/>
                <c:pt idx="0">
                  <c:v>Puntuación</c:v>
                </c:pt>
              </c:strCache>
            </c:strRef>
          </c:tx>
          <c:spPr>
            <a:solidFill>
              <a:schemeClr val="accent1"/>
            </a:solidFill>
            <a:ln>
              <a:noFill/>
            </a:ln>
            <a:effectLst/>
          </c:spPr>
          <c:invertIfNegative val="0"/>
          <c:val>
            <c:numRef>
              <c:f>'Respuestas de formulario 1'!$B$2:$B$66</c:f>
              <c:numCache>
                <c:formatCode>0" / 28"</c:formatCode>
                <c:ptCount val="65"/>
                <c:pt idx="0">
                  <c:v>12</c:v>
                </c:pt>
                <c:pt idx="1">
                  <c:v>9</c:v>
                </c:pt>
                <c:pt idx="2">
                  <c:v>9</c:v>
                </c:pt>
                <c:pt idx="3">
                  <c:v>6</c:v>
                </c:pt>
                <c:pt idx="4">
                  <c:v>7</c:v>
                </c:pt>
                <c:pt idx="5">
                  <c:v>13</c:v>
                </c:pt>
                <c:pt idx="6">
                  <c:v>14</c:v>
                </c:pt>
                <c:pt idx="7">
                  <c:v>9</c:v>
                </c:pt>
                <c:pt idx="8">
                  <c:v>15</c:v>
                </c:pt>
                <c:pt idx="9">
                  <c:v>7</c:v>
                </c:pt>
                <c:pt idx="10">
                  <c:v>9</c:v>
                </c:pt>
                <c:pt idx="11">
                  <c:v>5</c:v>
                </c:pt>
                <c:pt idx="12">
                  <c:v>12</c:v>
                </c:pt>
                <c:pt idx="13">
                  <c:v>17</c:v>
                </c:pt>
                <c:pt idx="14">
                  <c:v>27</c:v>
                </c:pt>
                <c:pt idx="15">
                  <c:v>20</c:v>
                </c:pt>
                <c:pt idx="16">
                  <c:v>8</c:v>
                </c:pt>
                <c:pt idx="17">
                  <c:v>17</c:v>
                </c:pt>
                <c:pt idx="18">
                  <c:v>28</c:v>
                </c:pt>
                <c:pt idx="19">
                  <c:v>19</c:v>
                </c:pt>
                <c:pt idx="20">
                  <c:v>22</c:v>
                </c:pt>
                <c:pt idx="21">
                  <c:v>26</c:v>
                </c:pt>
                <c:pt idx="22">
                  <c:v>27</c:v>
                </c:pt>
                <c:pt idx="23">
                  <c:v>27</c:v>
                </c:pt>
                <c:pt idx="24">
                  <c:v>7</c:v>
                </c:pt>
                <c:pt idx="25">
                  <c:v>18</c:v>
                </c:pt>
                <c:pt idx="26">
                  <c:v>22</c:v>
                </c:pt>
                <c:pt idx="27">
                  <c:v>9</c:v>
                </c:pt>
                <c:pt idx="28">
                  <c:v>25</c:v>
                </c:pt>
                <c:pt idx="29">
                  <c:v>12</c:v>
                </c:pt>
                <c:pt idx="30">
                  <c:v>6</c:v>
                </c:pt>
                <c:pt idx="31">
                  <c:v>13</c:v>
                </c:pt>
                <c:pt idx="32">
                  <c:v>26</c:v>
                </c:pt>
                <c:pt idx="33">
                  <c:v>28</c:v>
                </c:pt>
                <c:pt idx="34">
                  <c:v>6</c:v>
                </c:pt>
                <c:pt idx="35">
                  <c:v>19</c:v>
                </c:pt>
                <c:pt idx="36">
                  <c:v>9</c:v>
                </c:pt>
                <c:pt idx="37">
                  <c:v>10</c:v>
                </c:pt>
                <c:pt idx="38">
                  <c:v>26</c:v>
                </c:pt>
                <c:pt idx="39">
                  <c:v>25</c:v>
                </c:pt>
                <c:pt idx="40">
                  <c:v>10</c:v>
                </c:pt>
                <c:pt idx="41">
                  <c:v>18</c:v>
                </c:pt>
                <c:pt idx="42">
                  <c:v>15</c:v>
                </c:pt>
                <c:pt idx="43">
                  <c:v>24</c:v>
                </c:pt>
                <c:pt idx="44">
                  <c:v>19</c:v>
                </c:pt>
                <c:pt idx="45">
                  <c:v>23</c:v>
                </c:pt>
                <c:pt idx="46">
                  <c:v>26</c:v>
                </c:pt>
                <c:pt idx="47">
                  <c:v>22</c:v>
                </c:pt>
                <c:pt idx="48">
                  <c:v>10</c:v>
                </c:pt>
                <c:pt idx="49">
                  <c:v>7</c:v>
                </c:pt>
                <c:pt idx="50">
                  <c:v>13</c:v>
                </c:pt>
                <c:pt idx="51">
                  <c:v>11</c:v>
                </c:pt>
                <c:pt idx="52">
                  <c:v>11</c:v>
                </c:pt>
                <c:pt idx="53">
                  <c:v>13</c:v>
                </c:pt>
                <c:pt idx="54">
                  <c:v>14</c:v>
                </c:pt>
                <c:pt idx="55">
                  <c:v>21</c:v>
                </c:pt>
                <c:pt idx="56">
                  <c:v>21</c:v>
                </c:pt>
                <c:pt idx="57">
                  <c:v>20</c:v>
                </c:pt>
                <c:pt idx="58">
                  <c:v>17</c:v>
                </c:pt>
                <c:pt idx="59">
                  <c:v>19</c:v>
                </c:pt>
                <c:pt idx="60">
                  <c:v>19</c:v>
                </c:pt>
                <c:pt idx="61">
                  <c:v>13</c:v>
                </c:pt>
                <c:pt idx="62">
                  <c:v>19</c:v>
                </c:pt>
                <c:pt idx="63">
                  <c:v>20</c:v>
                </c:pt>
                <c:pt idx="64">
                  <c:v>20</c:v>
                </c:pt>
              </c:numCache>
            </c:numRef>
          </c:val>
          <c:extLst>
            <c:ext xmlns:c16="http://schemas.microsoft.com/office/drawing/2014/chart" uri="{C3380CC4-5D6E-409C-BE32-E72D297353CC}">
              <c16:uniqueId val="{00000000-9636-4DED-98E4-C434D34C67AF}"/>
            </c:ext>
          </c:extLst>
        </c:ser>
        <c:dLbls>
          <c:showLegendKey val="0"/>
          <c:showVal val="0"/>
          <c:showCatName val="0"/>
          <c:showSerName val="0"/>
          <c:showPercent val="0"/>
          <c:showBubbleSize val="0"/>
        </c:dLbls>
        <c:gapWidth val="219"/>
        <c:axId val="443407928"/>
        <c:axId val="443411536"/>
      </c:barChart>
      <c:catAx>
        <c:axId val="44340792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443411536"/>
        <c:crosses val="autoZero"/>
        <c:auto val="1"/>
        <c:lblAlgn val="ctr"/>
        <c:lblOffset val="100"/>
        <c:noMultiLvlLbl val="0"/>
      </c:catAx>
      <c:valAx>
        <c:axId val="443411536"/>
        <c:scaling>
          <c:orientation val="minMax"/>
        </c:scaling>
        <c:delete val="0"/>
        <c:axPos val="l"/>
        <c:majorGridlines>
          <c:spPr>
            <a:ln w="9525" cap="flat" cmpd="sng" algn="ctr">
              <a:solidFill>
                <a:schemeClr val="tx1">
                  <a:lumMod val="15000"/>
                  <a:lumOff val="85000"/>
                </a:schemeClr>
              </a:solidFill>
              <a:round/>
            </a:ln>
            <a:effectLst/>
          </c:spPr>
        </c:majorGridlines>
        <c:numFmt formatCode="0&quot; / 28&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443407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pivotSource>
    <c:name>[ERASMUS + FESAC QUESTIONNAIRE DU 3&amp;4 Hungary (answers).xlsx]Munka2!Kimutatás17</c:name>
    <c:fmtId val="10"/>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Munka2!$B$3</c:f>
              <c:strCache>
                <c:ptCount val="1"/>
                <c:pt idx="0">
                  <c:v>Összeg</c:v>
                </c:pt>
              </c:strCache>
            </c:strRef>
          </c:tx>
          <c:spPr>
            <a:solidFill>
              <a:schemeClr val="accent1"/>
            </a:solidFill>
            <a:ln>
              <a:noFill/>
            </a:ln>
            <a:effectLst/>
          </c:spPr>
          <c:invertIfNegative val="0"/>
          <c:cat>
            <c:strRef>
              <c:f>Munka2!$A$4:$A$7</c:f>
              <c:strCache>
                <c:ptCount val="4"/>
                <c:pt idx="0">
                  <c:v>a)   Less than 2 years</c:v>
                </c:pt>
                <c:pt idx="1">
                  <c:v>b)    2 to 4 years</c:v>
                </c:pt>
                <c:pt idx="2">
                  <c:v>c)   10 or more years</c:v>
                </c:pt>
                <c:pt idx="3">
                  <c:v>d)   I don’t know</c:v>
                </c:pt>
              </c:strCache>
            </c:strRef>
          </c:cat>
          <c:val>
            <c:numRef>
              <c:f>Munka2!$B$4:$B$7</c:f>
              <c:numCache>
                <c:formatCode>General</c:formatCode>
                <c:ptCount val="4"/>
                <c:pt idx="0">
                  <c:v>10</c:v>
                </c:pt>
                <c:pt idx="1">
                  <c:v>39</c:v>
                </c:pt>
                <c:pt idx="2">
                  <c:v>15</c:v>
                </c:pt>
                <c:pt idx="3">
                  <c:v>1</c:v>
                </c:pt>
              </c:numCache>
            </c:numRef>
          </c:val>
          <c:extLst>
            <c:ext xmlns:c16="http://schemas.microsoft.com/office/drawing/2014/chart" uri="{C3380CC4-5D6E-409C-BE32-E72D297353CC}">
              <c16:uniqueId val="{00000000-CF9D-4BAE-A21B-E99A9B1BFA41}"/>
            </c:ext>
          </c:extLst>
        </c:ser>
        <c:dLbls>
          <c:showLegendKey val="0"/>
          <c:showVal val="0"/>
          <c:showCatName val="0"/>
          <c:showSerName val="0"/>
          <c:showPercent val="0"/>
          <c:showBubbleSize val="0"/>
        </c:dLbls>
        <c:gapWidth val="182"/>
        <c:axId val="296162256"/>
        <c:axId val="296162584"/>
      </c:barChart>
      <c:catAx>
        <c:axId val="296162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u-HU"/>
          </a:p>
        </c:txPr>
        <c:crossAx val="296162584"/>
        <c:crosses val="autoZero"/>
        <c:auto val="1"/>
        <c:lblAlgn val="ctr"/>
        <c:lblOffset val="100"/>
        <c:noMultiLvlLbl val="0"/>
      </c:catAx>
      <c:valAx>
        <c:axId val="296162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u-HU"/>
          </a:p>
        </c:txPr>
        <c:crossAx val="29616225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hu-HU"/>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10674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15347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7102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92377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72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1793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5876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8082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5974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644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0863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9277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10/12/2019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5689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6318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19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57660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10/12/2019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9277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10/12/2019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803823906"/>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75" r:id="rId6"/>
    <p:sldLayoutId id="2147483676" r:id="rId7"/>
    <p:sldLayoutId id="2147483677" r:id="rId8"/>
    <p:sldLayoutId id="2147483678" r:id="rId9"/>
    <p:sldLayoutId id="2147483679" r:id="rId10"/>
    <p:sldLayoutId id="2147483686" r:id="rId11"/>
    <p:sldLayoutId id="2147483680" r:id="rId12"/>
    <p:sldLayoutId id="2147483681" r:id="rId13"/>
    <p:sldLayoutId id="2147483682" r:id="rId14"/>
    <p:sldLayoutId id="2147483683" r:id="rId15"/>
    <p:sldLayoutId id="2147483684" r:id="rId16"/>
    <p:sldLayoutId id="2147483685" r:id="rId17"/>
  </p:sldLayoutIdLst>
  <p:hf sldNum="0" hdr="0" ftr="0" dt="0"/>
  <p:txStyles>
    <p:titleStyle>
      <a:lvl1pPr algn="ctr" defTabSz="457200" rtl="0" eaLnBrk="1" latinLnBrk="0" hangingPunct="1">
        <a:lnSpc>
          <a:spcPct val="10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6" name="Rectangle 13">
            <a:extLst>
              <a:ext uri="{FF2B5EF4-FFF2-40B4-BE49-F238E27FC236}">
                <a16:creationId xmlns:a16="http://schemas.microsoft.com/office/drawing/2014/main" id="{BD32A07D-C646-4CC0-BA93-76707E70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DE6F38AF-4B13-4E39-A620-8E84878F456B}"/>
              </a:ext>
            </a:extLst>
          </p:cNvPr>
          <p:cNvSpPr>
            <a:spLocks noGrp="1"/>
          </p:cNvSpPr>
          <p:nvPr>
            <p:ph type="ctrTitle"/>
          </p:nvPr>
        </p:nvSpPr>
        <p:spPr>
          <a:xfrm>
            <a:off x="7947377" y="835383"/>
            <a:ext cx="3382832" cy="1877337"/>
          </a:xfrm>
        </p:spPr>
        <p:txBody>
          <a:bodyPr>
            <a:normAutofit fontScale="90000"/>
          </a:bodyPr>
          <a:lstStyle/>
          <a:p>
            <a:pPr algn="l"/>
            <a:r>
              <a:rPr lang="hu-HU" sz="4200" dirty="0"/>
              <a:t>Financial </a:t>
            </a:r>
            <a:r>
              <a:rPr lang="hu-HU" sz="4200" dirty="0" err="1"/>
              <a:t>Skills</a:t>
            </a:r>
            <a:r>
              <a:rPr lang="hu-HU" sz="4200" dirty="0"/>
              <a:t> </a:t>
            </a:r>
            <a:r>
              <a:rPr lang="hu-HU" sz="4200" dirty="0" err="1"/>
              <a:t>for</a:t>
            </a:r>
            <a:r>
              <a:rPr lang="hu-HU" sz="4200" dirty="0"/>
              <a:t> an </a:t>
            </a:r>
            <a:r>
              <a:rPr lang="hu-HU" sz="4200" dirty="0" err="1"/>
              <a:t>Active</a:t>
            </a:r>
            <a:r>
              <a:rPr lang="hu-HU" sz="4200" dirty="0"/>
              <a:t> </a:t>
            </a:r>
            <a:r>
              <a:rPr lang="hu-HU" sz="4200" dirty="0" err="1"/>
              <a:t>Citizenship</a:t>
            </a:r>
            <a:endParaRPr lang="hu-HU" sz="4200" dirty="0"/>
          </a:p>
        </p:txBody>
      </p:sp>
      <p:sp>
        <p:nvSpPr>
          <p:cNvPr id="3" name="Alcím 2">
            <a:extLst>
              <a:ext uri="{FF2B5EF4-FFF2-40B4-BE49-F238E27FC236}">
                <a16:creationId xmlns:a16="http://schemas.microsoft.com/office/drawing/2014/main" id="{5D891E95-C180-4F47-9354-28C4719903B4}"/>
              </a:ext>
            </a:extLst>
          </p:cNvPr>
          <p:cNvSpPr>
            <a:spLocks noGrp="1"/>
          </p:cNvSpPr>
          <p:nvPr>
            <p:ph type="subTitle" idx="1"/>
          </p:nvPr>
        </p:nvSpPr>
        <p:spPr>
          <a:xfrm>
            <a:off x="7630160" y="3429001"/>
            <a:ext cx="4338320" cy="2091266"/>
          </a:xfrm>
        </p:spPr>
        <p:txBody>
          <a:bodyPr>
            <a:noAutofit/>
          </a:bodyPr>
          <a:lstStyle/>
          <a:p>
            <a:r>
              <a:rPr lang="hu-HU" sz="3200" dirty="0" err="1">
                <a:solidFill>
                  <a:srgbClr val="E98369"/>
                </a:solidFill>
              </a:rPr>
              <a:t>Prilep</a:t>
            </a:r>
            <a:r>
              <a:rPr lang="hu-HU" sz="3200" dirty="0">
                <a:solidFill>
                  <a:srgbClr val="E98369"/>
                </a:solidFill>
              </a:rPr>
              <a:t>,</a:t>
            </a:r>
          </a:p>
          <a:p>
            <a:pPr algn="l"/>
            <a:r>
              <a:rPr lang="hu-HU" sz="3200" dirty="0">
                <a:solidFill>
                  <a:srgbClr val="E98369"/>
                </a:solidFill>
              </a:rPr>
              <a:t>16-20 </a:t>
            </a:r>
            <a:r>
              <a:rPr lang="hu-HU" sz="3200" dirty="0" err="1">
                <a:solidFill>
                  <a:srgbClr val="E98369"/>
                </a:solidFill>
              </a:rPr>
              <a:t>October</a:t>
            </a:r>
            <a:r>
              <a:rPr lang="hu-HU" sz="3200" dirty="0">
                <a:solidFill>
                  <a:srgbClr val="E98369"/>
                </a:solidFill>
              </a:rPr>
              <a:t>, 2019</a:t>
            </a:r>
          </a:p>
          <a:p>
            <a:pPr algn="l"/>
            <a:r>
              <a:rPr lang="hu-HU" sz="3200" dirty="0" err="1">
                <a:solidFill>
                  <a:srgbClr val="E98369"/>
                </a:solidFill>
              </a:rPr>
              <a:t>Hungarian</a:t>
            </a:r>
            <a:r>
              <a:rPr lang="hu-HU" sz="3200" dirty="0">
                <a:solidFill>
                  <a:srgbClr val="E98369"/>
                </a:solidFill>
              </a:rPr>
              <a:t> </a:t>
            </a:r>
            <a:r>
              <a:rPr lang="hu-HU" sz="3200" dirty="0" err="1">
                <a:solidFill>
                  <a:srgbClr val="E98369"/>
                </a:solidFill>
              </a:rPr>
              <a:t>Evaluation</a:t>
            </a:r>
            <a:endParaRPr lang="hu-HU" sz="3200" dirty="0">
              <a:solidFill>
                <a:srgbClr val="E98369"/>
              </a:solidFill>
            </a:endParaRPr>
          </a:p>
        </p:txBody>
      </p:sp>
      <p:pic>
        <p:nvPicPr>
          <p:cNvPr id="4" name="Picture 3">
            <a:extLst>
              <a:ext uri="{FF2B5EF4-FFF2-40B4-BE49-F238E27FC236}">
                <a16:creationId xmlns:a16="http://schemas.microsoft.com/office/drawing/2014/main" id="{6DD3E665-243F-4372-8D8C-3F78C37CC2B8}"/>
              </a:ext>
            </a:extLst>
          </p:cNvPr>
          <p:cNvPicPr>
            <a:picLocks noChangeAspect="1"/>
          </p:cNvPicPr>
          <p:nvPr/>
        </p:nvPicPr>
        <p:blipFill rotWithShape="1">
          <a:blip r:embed="rId3"/>
          <a:srcRect l="17891" r="6544" b="-1"/>
          <a:stretch/>
        </p:blipFill>
        <p:spPr>
          <a:xfrm>
            <a:off x="-1" y="10"/>
            <a:ext cx="7537704" cy="6857990"/>
          </a:xfrm>
          <a:prstGeom prst="rect">
            <a:avLst/>
          </a:prstGeom>
        </p:spPr>
      </p:pic>
    </p:spTree>
    <p:extLst>
      <p:ext uri="{BB962C8B-B14F-4D97-AF65-F5344CB8AC3E}">
        <p14:creationId xmlns:p14="http://schemas.microsoft.com/office/powerpoint/2010/main" val="1069728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6FE482EC-D3D6-458C-89F2-81736775C22A}"/>
              </a:ext>
            </a:extLst>
          </p:cNvPr>
          <p:cNvSpPr>
            <a:spLocks noGrp="1"/>
          </p:cNvSpPr>
          <p:nvPr>
            <p:ph type="title"/>
          </p:nvPr>
        </p:nvSpPr>
        <p:spPr>
          <a:xfrm>
            <a:off x="913795" y="609600"/>
            <a:ext cx="10353762" cy="629920"/>
          </a:xfrm>
        </p:spPr>
        <p:txBody>
          <a:bodyPr>
            <a:normAutofit fontScale="90000"/>
          </a:bodyPr>
          <a:lstStyle/>
          <a:p>
            <a:r>
              <a:rPr lang="hu-HU" dirty="0" err="1">
                <a:solidFill>
                  <a:srgbClr val="FFFFFF"/>
                </a:solidFill>
              </a:rPr>
              <a:t>Levels</a:t>
            </a:r>
            <a:r>
              <a:rPr lang="hu-HU" dirty="0">
                <a:solidFill>
                  <a:srgbClr val="FFFFFF"/>
                </a:solidFill>
              </a:rPr>
              <a:t> and </a:t>
            </a:r>
            <a:r>
              <a:rPr lang="hu-HU" dirty="0" err="1">
                <a:solidFill>
                  <a:srgbClr val="FFFFFF"/>
                </a:solidFill>
              </a:rPr>
              <a:t>indicators</a:t>
            </a:r>
            <a:endParaRPr lang="hu-HU" dirty="0">
              <a:solidFill>
                <a:srgbClr val="FFFFFF"/>
              </a:solidFill>
            </a:endParaRPr>
          </a:p>
        </p:txBody>
      </p:sp>
      <p:pic>
        <p:nvPicPr>
          <p:cNvPr id="11" name="Picture 10">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4" name="Tartalom helye 3">
            <a:extLst>
              <a:ext uri="{FF2B5EF4-FFF2-40B4-BE49-F238E27FC236}">
                <a16:creationId xmlns:a16="http://schemas.microsoft.com/office/drawing/2014/main" id="{8FFA2F47-A0C3-470C-8D2A-CC6BEE51B0FD}"/>
              </a:ext>
            </a:extLst>
          </p:cNvPr>
          <p:cNvGraphicFramePr>
            <a:graphicFrameLocks noGrp="1"/>
          </p:cNvGraphicFramePr>
          <p:nvPr>
            <p:ph idx="1"/>
            <p:extLst>
              <p:ext uri="{D42A27DB-BD31-4B8C-83A1-F6EECF244321}">
                <p14:modId xmlns:p14="http://schemas.microsoft.com/office/powerpoint/2010/main" val="2645936838"/>
              </p:ext>
            </p:extLst>
          </p:nvPr>
        </p:nvGraphicFramePr>
        <p:xfrm>
          <a:off x="213360" y="2225040"/>
          <a:ext cx="11704321" cy="4521202"/>
        </p:xfrm>
        <a:graphic>
          <a:graphicData uri="http://schemas.openxmlformats.org/drawingml/2006/table">
            <a:tbl>
              <a:tblPr firstRow="1" firstCol="1" bandRow="1">
                <a:tableStyleId>{8799B23B-EC83-4686-B30A-512413B5E67A}</a:tableStyleId>
              </a:tblPr>
              <a:tblGrid>
                <a:gridCol w="937019">
                  <a:extLst>
                    <a:ext uri="{9D8B030D-6E8A-4147-A177-3AD203B41FA5}">
                      <a16:colId xmlns:a16="http://schemas.microsoft.com/office/drawing/2014/main" val="195508604"/>
                    </a:ext>
                  </a:extLst>
                </a:gridCol>
                <a:gridCol w="974485">
                  <a:extLst>
                    <a:ext uri="{9D8B030D-6E8A-4147-A177-3AD203B41FA5}">
                      <a16:colId xmlns:a16="http://schemas.microsoft.com/office/drawing/2014/main" val="1037942308"/>
                    </a:ext>
                  </a:extLst>
                </a:gridCol>
                <a:gridCol w="974485">
                  <a:extLst>
                    <a:ext uri="{9D8B030D-6E8A-4147-A177-3AD203B41FA5}">
                      <a16:colId xmlns:a16="http://schemas.microsoft.com/office/drawing/2014/main" val="2837756995"/>
                    </a:ext>
                  </a:extLst>
                </a:gridCol>
                <a:gridCol w="1079793">
                  <a:extLst>
                    <a:ext uri="{9D8B030D-6E8A-4147-A177-3AD203B41FA5}">
                      <a16:colId xmlns:a16="http://schemas.microsoft.com/office/drawing/2014/main" val="2196430545"/>
                    </a:ext>
                  </a:extLst>
                </a:gridCol>
                <a:gridCol w="1079793">
                  <a:extLst>
                    <a:ext uri="{9D8B030D-6E8A-4147-A177-3AD203B41FA5}">
                      <a16:colId xmlns:a16="http://schemas.microsoft.com/office/drawing/2014/main" val="1295529739"/>
                    </a:ext>
                  </a:extLst>
                </a:gridCol>
                <a:gridCol w="1308512">
                  <a:extLst>
                    <a:ext uri="{9D8B030D-6E8A-4147-A177-3AD203B41FA5}">
                      <a16:colId xmlns:a16="http://schemas.microsoft.com/office/drawing/2014/main" val="1418163917"/>
                    </a:ext>
                  </a:extLst>
                </a:gridCol>
                <a:gridCol w="1308512">
                  <a:extLst>
                    <a:ext uri="{9D8B030D-6E8A-4147-A177-3AD203B41FA5}">
                      <a16:colId xmlns:a16="http://schemas.microsoft.com/office/drawing/2014/main" val="2502627474"/>
                    </a:ext>
                  </a:extLst>
                </a:gridCol>
                <a:gridCol w="426929">
                  <a:extLst>
                    <a:ext uri="{9D8B030D-6E8A-4147-A177-3AD203B41FA5}">
                      <a16:colId xmlns:a16="http://schemas.microsoft.com/office/drawing/2014/main" val="2716687372"/>
                    </a:ext>
                  </a:extLst>
                </a:gridCol>
                <a:gridCol w="426929">
                  <a:extLst>
                    <a:ext uri="{9D8B030D-6E8A-4147-A177-3AD203B41FA5}">
                      <a16:colId xmlns:a16="http://schemas.microsoft.com/office/drawing/2014/main" val="3827190687"/>
                    </a:ext>
                  </a:extLst>
                </a:gridCol>
                <a:gridCol w="463129">
                  <a:extLst>
                    <a:ext uri="{9D8B030D-6E8A-4147-A177-3AD203B41FA5}">
                      <a16:colId xmlns:a16="http://schemas.microsoft.com/office/drawing/2014/main" val="411753024"/>
                    </a:ext>
                  </a:extLst>
                </a:gridCol>
                <a:gridCol w="426929">
                  <a:extLst>
                    <a:ext uri="{9D8B030D-6E8A-4147-A177-3AD203B41FA5}">
                      <a16:colId xmlns:a16="http://schemas.microsoft.com/office/drawing/2014/main" val="1895722321"/>
                    </a:ext>
                  </a:extLst>
                </a:gridCol>
                <a:gridCol w="1112703">
                  <a:extLst>
                    <a:ext uri="{9D8B030D-6E8A-4147-A177-3AD203B41FA5}">
                      <a16:colId xmlns:a16="http://schemas.microsoft.com/office/drawing/2014/main" val="318952732"/>
                    </a:ext>
                  </a:extLst>
                </a:gridCol>
                <a:gridCol w="1185103">
                  <a:extLst>
                    <a:ext uri="{9D8B030D-6E8A-4147-A177-3AD203B41FA5}">
                      <a16:colId xmlns:a16="http://schemas.microsoft.com/office/drawing/2014/main" val="119896101"/>
                    </a:ext>
                  </a:extLst>
                </a:gridCol>
              </a:tblGrid>
              <a:tr h="251670">
                <a:tc>
                  <a:txBody>
                    <a:bodyPr/>
                    <a:lstStyle/>
                    <a:p>
                      <a:pPr>
                        <a:lnSpc>
                          <a:spcPct val="107000"/>
                        </a:lnSpc>
                        <a:spcAft>
                          <a:spcPts val="800"/>
                        </a:spcAft>
                      </a:pPr>
                      <a:r>
                        <a:rPr lang="it-IT" sz="1100">
                          <a:effectLst/>
                        </a:rPr>
                        <a:t>1 st DU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gridSpan="2">
                  <a:txBody>
                    <a:bodyPr/>
                    <a:lstStyle/>
                    <a:p>
                      <a:pPr algn="ctr">
                        <a:lnSpc>
                          <a:spcPct val="107000"/>
                        </a:lnSpc>
                        <a:spcAft>
                          <a:spcPts val="800"/>
                        </a:spcAft>
                      </a:pPr>
                      <a:r>
                        <a:rPr lang="it-IT" sz="1100">
                          <a:effectLst/>
                        </a:rPr>
                        <a:t>LEVEL 1</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hMerge="1">
                  <a:txBody>
                    <a:bodyPr/>
                    <a:lstStyle/>
                    <a:p>
                      <a:endParaRPr lang="hu-HU"/>
                    </a:p>
                  </a:txBody>
                  <a:tcPr/>
                </a:tc>
                <a:tc gridSpan="2">
                  <a:txBody>
                    <a:bodyPr/>
                    <a:lstStyle/>
                    <a:p>
                      <a:pPr algn="ctr">
                        <a:lnSpc>
                          <a:spcPct val="107000"/>
                        </a:lnSpc>
                        <a:spcAft>
                          <a:spcPts val="800"/>
                        </a:spcAft>
                      </a:pPr>
                      <a:r>
                        <a:rPr lang="it-IT" sz="1100">
                          <a:effectLst/>
                        </a:rPr>
                        <a:t>LEVEL 2</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hMerge="1">
                  <a:txBody>
                    <a:bodyPr/>
                    <a:lstStyle/>
                    <a:p>
                      <a:endParaRPr lang="hu-HU"/>
                    </a:p>
                  </a:txBody>
                  <a:tcPr/>
                </a:tc>
                <a:tc gridSpan="2">
                  <a:txBody>
                    <a:bodyPr/>
                    <a:lstStyle/>
                    <a:p>
                      <a:pPr algn="ctr">
                        <a:lnSpc>
                          <a:spcPct val="107000"/>
                        </a:lnSpc>
                        <a:spcAft>
                          <a:spcPts val="800"/>
                        </a:spcAft>
                      </a:pPr>
                      <a:r>
                        <a:rPr lang="it-IT" sz="1100">
                          <a:effectLst/>
                        </a:rPr>
                        <a:t>LEVEL 3</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hMerge="1">
                  <a:txBody>
                    <a:bodyPr/>
                    <a:lstStyle/>
                    <a:p>
                      <a:endParaRPr lang="hu-HU"/>
                    </a:p>
                  </a:txBody>
                  <a:tcPr/>
                </a:tc>
                <a:tc gridSpan="4">
                  <a:txBody>
                    <a:bodyPr/>
                    <a:lstStyle/>
                    <a:p>
                      <a:pPr algn="ctr">
                        <a:lnSpc>
                          <a:spcPct val="107000"/>
                        </a:lnSpc>
                        <a:spcAft>
                          <a:spcPts val="800"/>
                        </a:spcAft>
                      </a:pPr>
                      <a:r>
                        <a:rPr lang="it-IT" sz="1100">
                          <a:effectLst/>
                        </a:rPr>
                        <a:t>LEVEL 4</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hMerge="1">
                  <a:txBody>
                    <a:bodyPr/>
                    <a:lstStyle/>
                    <a:p>
                      <a:endParaRPr lang="hu-HU"/>
                    </a:p>
                  </a:txBody>
                  <a:tcPr/>
                </a:tc>
                <a:tc hMerge="1">
                  <a:txBody>
                    <a:bodyPr/>
                    <a:lstStyle/>
                    <a:p>
                      <a:endParaRPr lang="hu-HU"/>
                    </a:p>
                  </a:txBody>
                  <a:tcPr/>
                </a:tc>
                <a:tc hMerge="1">
                  <a:txBody>
                    <a:bodyPr/>
                    <a:lstStyle/>
                    <a:p>
                      <a:endParaRPr lang="hu-HU"/>
                    </a:p>
                  </a:txBody>
                  <a:tcPr/>
                </a:tc>
                <a:tc gridSpan="2">
                  <a:txBody>
                    <a:bodyPr/>
                    <a:lstStyle/>
                    <a:p>
                      <a:pPr algn="ctr">
                        <a:lnSpc>
                          <a:spcPct val="107000"/>
                        </a:lnSpc>
                        <a:spcAft>
                          <a:spcPts val="800"/>
                        </a:spcAft>
                      </a:pPr>
                      <a:r>
                        <a:rPr lang="it-IT" sz="1100">
                          <a:effectLst/>
                        </a:rPr>
                        <a:t>LEVEL 5</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hMerge="1">
                  <a:txBody>
                    <a:bodyPr/>
                    <a:lstStyle/>
                    <a:p>
                      <a:endParaRPr lang="hu-HU"/>
                    </a:p>
                  </a:txBody>
                  <a:tcPr/>
                </a:tc>
                <a:extLst>
                  <a:ext uri="{0D108BD9-81ED-4DB2-BD59-A6C34878D82A}">
                    <a16:rowId xmlns:a16="http://schemas.microsoft.com/office/drawing/2014/main" val="1403593201"/>
                  </a:ext>
                </a:extLst>
              </a:tr>
              <a:tr h="251670">
                <a:tc>
                  <a:txBody>
                    <a:bodyPr/>
                    <a:lstStyle/>
                    <a:p>
                      <a:pPr>
                        <a:lnSpc>
                          <a:spcPct val="107000"/>
                        </a:lnSpc>
                        <a:spcAft>
                          <a:spcPts val="800"/>
                        </a:spcAft>
                      </a:pPr>
                      <a:r>
                        <a:rPr lang="it-IT" sz="1100">
                          <a:effectLst/>
                        </a:rPr>
                        <a:t>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gn="ctr">
                        <a:lnSpc>
                          <a:spcPct val="107000"/>
                        </a:lnSpc>
                        <a:spcAft>
                          <a:spcPts val="800"/>
                        </a:spcAft>
                      </a:pPr>
                      <a:r>
                        <a:rPr lang="it-IT" sz="1100">
                          <a:effectLst/>
                        </a:rPr>
                        <a:t>Q 1</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gn="ctr">
                        <a:lnSpc>
                          <a:spcPct val="107000"/>
                        </a:lnSpc>
                        <a:spcAft>
                          <a:spcPts val="800"/>
                        </a:spcAft>
                      </a:pPr>
                      <a:r>
                        <a:rPr lang="it-IT" sz="1100">
                          <a:effectLst/>
                        </a:rPr>
                        <a:t>Q 2</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gn="ctr">
                        <a:lnSpc>
                          <a:spcPct val="107000"/>
                        </a:lnSpc>
                        <a:spcAft>
                          <a:spcPts val="800"/>
                        </a:spcAft>
                      </a:pPr>
                      <a:r>
                        <a:rPr lang="it-IT" sz="1100">
                          <a:effectLst/>
                        </a:rPr>
                        <a:t>Q 3</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gn="ctr">
                        <a:lnSpc>
                          <a:spcPct val="107000"/>
                        </a:lnSpc>
                        <a:spcAft>
                          <a:spcPts val="800"/>
                        </a:spcAft>
                      </a:pPr>
                      <a:r>
                        <a:rPr lang="it-IT" sz="1100">
                          <a:effectLst/>
                        </a:rPr>
                        <a:t>Q 4</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gn="ctr">
                        <a:lnSpc>
                          <a:spcPct val="107000"/>
                        </a:lnSpc>
                        <a:spcAft>
                          <a:spcPts val="800"/>
                        </a:spcAft>
                      </a:pPr>
                      <a:r>
                        <a:rPr lang="it-IT" sz="1100" dirty="0">
                          <a:effectLst/>
                        </a:rPr>
                        <a:t>Q 5a</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gn="ctr">
                        <a:lnSpc>
                          <a:spcPct val="107000"/>
                        </a:lnSpc>
                        <a:spcAft>
                          <a:spcPts val="800"/>
                        </a:spcAft>
                      </a:pPr>
                      <a:r>
                        <a:rPr lang="it-IT" sz="1100">
                          <a:effectLst/>
                        </a:rPr>
                        <a:t>Q 5b</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gn="ctr">
                        <a:lnSpc>
                          <a:spcPct val="107000"/>
                        </a:lnSpc>
                        <a:spcAft>
                          <a:spcPts val="800"/>
                        </a:spcAft>
                      </a:pPr>
                      <a:r>
                        <a:rPr lang="it-IT" sz="1100">
                          <a:effectLst/>
                        </a:rPr>
                        <a:t>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gn="ctr">
                        <a:lnSpc>
                          <a:spcPct val="107000"/>
                        </a:lnSpc>
                        <a:spcAft>
                          <a:spcPts val="800"/>
                        </a:spcAft>
                      </a:pPr>
                      <a:r>
                        <a:rPr lang="it-IT" sz="1100">
                          <a:effectLst/>
                        </a:rPr>
                        <a:t>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gn="ctr">
                        <a:lnSpc>
                          <a:spcPct val="107000"/>
                        </a:lnSpc>
                        <a:spcAft>
                          <a:spcPts val="800"/>
                        </a:spcAft>
                      </a:pPr>
                      <a:r>
                        <a:rPr lang="it-IT" sz="1100">
                          <a:effectLst/>
                        </a:rPr>
                        <a:t>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gn="ctr">
                        <a:lnSpc>
                          <a:spcPct val="107000"/>
                        </a:lnSpc>
                        <a:spcAft>
                          <a:spcPts val="800"/>
                        </a:spcAft>
                      </a:pPr>
                      <a:r>
                        <a:rPr lang="it-IT" sz="1100">
                          <a:effectLst/>
                        </a:rPr>
                        <a:t>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gn="ctr">
                        <a:lnSpc>
                          <a:spcPct val="107000"/>
                        </a:lnSpc>
                        <a:spcAft>
                          <a:spcPts val="800"/>
                        </a:spcAft>
                      </a:pPr>
                      <a:r>
                        <a:rPr lang="it-IT" sz="1100">
                          <a:effectLst/>
                        </a:rPr>
                        <a:t>Q 6</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gn="ctr">
                        <a:lnSpc>
                          <a:spcPct val="107000"/>
                        </a:lnSpc>
                        <a:spcAft>
                          <a:spcPts val="800"/>
                        </a:spcAft>
                      </a:pPr>
                      <a:r>
                        <a:rPr lang="it-IT" sz="1100">
                          <a:effectLst/>
                        </a:rPr>
                        <a:t>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extLst>
                  <a:ext uri="{0D108BD9-81ED-4DB2-BD59-A6C34878D82A}">
                    <a16:rowId xmlns:a16="http://schemas.microsoft.com/office/drawing/2014/main" val="4209964890"/>
                  </a:ext>
                </a:extLst>
              </a:tr>
              <a:tr h="814127">
                <a:tc>
                  <a:txBody>
                    <a:bodyPr/>
                    <a:lstStyle/>
                    <a:p>
                      <a:pPr>
                        <a:lnSpc>
                          <a:spcPct val="107000"/>
                        </a:lnSpc>
                        <a:spcAft>
                          <a:spcPts val="800"/>
                        </a:spcAft>
                      </a:pPr>
                      <a:r>
                        <a:rPr lang="it-IT" sz="1100">
                          <a:effectLst/>
                        </a:rPr>
                        <a:t>correct answers/Sts</a:t>
                      </a:r>
                      <a:endParaRPr lang="hu-HU" sz="1100">
                        <a:effectLst/>
                      </a:endParaRPr>
                    </a:p>
                    <a:p>
                      <a:pPr>
                        <a:lnSpc>
                          <a:spcPct val="107000"/>
                        </a:lnSpc>
                        <a:spcAft>
                          <a:spcPts val="800"/>
                        </a:spcAft>
                      </a:pPr>
                      <a:r>
                        <a:rPr lang="it-IT" sz="1100">
                          <a:effectLst/>
                        </a:rPr>
                        <a:t>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34</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28</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32</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27</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dirty="0">
                          <a:effectLst/>
                        </a:rPr>
                        <a:t>32</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30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20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extLst>
                  <a:ext uri="{0D108BD9-81ED-4DB2-BD59-A6C34878D82A}">
                    <a16:rowId xmlns:a16="http://schemas.microsoft.com/office/drawing/2014/main" val="2627227782"/>
                  </a:ext>
                </a:extLst>
              </a:tr>
              <a:tr h="251670">
                <a:tc>
                  <a:txBody>
                    <a:bodyPr/>
                    <a:lstStyle/>
                    <a:p>
                      <a:pPr>
                        <a:lnSpc>
                          <a:spcPct val="107000"/>
                        </a:lnSpc>
                        <a:spcAft>
                          <a:spcPts val="800"/>
                        </a:spcAft>
                      </a:pPr>
                      <a:r>
                        <a:rPr lang="it-IT" sz="1100">
                          <a:effectLst/>
                        </a:rPr>
                        <a:t>2 nd DU</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Q 1</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Q 2</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Q 3</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Q 4</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Q 5</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Q 6</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Q 7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Q 8</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Q 9</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Q 10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extLst>
                  <a:ext uri="{0D108BD9-81ED-4DB2-BD59-A6C34878D82A}">
                    <a16:rowId xmlns:a16="http://schemas.microsoft.com/office/drawing/2014/main" val="185708108"/>
                  </a:ext>
                </a:extLst>
              </a:tr>
              <a:tr h="466099">
                <a:tc>
                  <a:txBody>
                    <a:bodyPr/>
                    <a:lstStyle/>
                    <a:p>
                      <a:pPr>
                        <a:lnSpc>
                          <a:spcPct val="107000"/>
                        </a:lnSpc>
                        <a:spcAft>
                          <a:spcPts val="800"/>
                        </a:spcAft>
                      </a:pPr>
                      <a:r>
                        <a:rPr lang="it-IT" sz="1100">
                          <a:effectLst/>
                        </a:rPr>
                        <a:t>correct answers/Sts</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27</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24</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32</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24</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15</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29</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30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24</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29</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a:txBody>
                    <a:bodyPr/>
                    <a:lstStyle/>
                    <a:p>
                      <a:pPr>
                        <a:lnSpc>
                          <a:spcPct val="107000"/>
                        </a:lnSpc>
                        <a:spcAft>
                          <a:spcPts val="800"/>
                        </a:spcAft>
                      </a:pPr>
                      <a:r>
                        <a:rPr lang="it-IT" sz="1100">
                          <a:effectLst/>
                        </a:rPr>
                        <a:t>26</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extLst>
                  <a:ext uri="{0D108BD9-81ED-4DB2-BD59-A6C34878D82A}">
                    <a16:rowId xmlns:a16="http://schemas.microsoft.com/office/drawing/2014/main" val="2698587492"/>
                  </a:ext>
                </a:extLst>
              </a:tr>
              <a:tr h="251670">
                <a:tc>
                  <a:txBody>
                    <a:bodyPr/>
                    <a:lstStyle/>
                    <a:p>
                      <a:pPr>
                        <a:lnSpc>
                          <a:spcPct val="107000"/>
                        </a:lnSpc>
                        <a:spcAft>
                          <a:spcPts val="800"/>
                        </a:spcAft>
                      </a:pPr>
                      <a:r>
                        <a:rPr lang="it-IT" sz="1100">
                          <a:effectLst/>
                        </a:rPr>
                        <a:t>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gridSpan="2">
                  <a:txBody>
                    <a:bodyPr/>
                    <a:lstStyle/>
                    <a:p>
                      <a:pPr algn="ctr">
                        <a:lnSpc>
                          <a:spcPct val="107000"/>
                        </a:lnSpc>
                        <a:spcAft>
                          <a:spcPts val="800"/>
                        </a:spcAft>
                      </a:pPr>
                      <a:r>
                        <a:rPr lang="it-IT" sz="1100">
                          <a:effectLst/>
                        </a:rPr>
                        <a:t>COMMENT</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hMerge="1">
                  <a:txBody>
                    <a:bodyPr/>
                    <a:lstStyle/>
                    <a:p>
                      <a:endParaRPr lang="hu-HU"/>
                    </a:p>
                  </a:txBody>
                  <a:tcPr/>
                </a:tc>
                <a:tc gridSpan="2">
                  <a:txBody>
                    <a:bodyPr/>
                    <a:lstStyle/>
                    <a:p>
                      <a:pPr algn="ctr">
                        <a:lnSpc>
                          <a:spcPct val="107000"/>
                        </a:lnSpc>
                        <a:spcAft>
                          <a:spcPts val="800"/>
                        </a:spcAft>
                      </a:pPr>
                      <a:r>
                        <a:rPr lang="it-IT" sz="1100">
                          <a:effectLst/>
                        </a:rPr>
                        <a:t>COMMENT</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hMerge="1">
                  <a:txBody>
                    <a:bodyPr/>
                    <a:lstStyle/>
                    <a:p>
                      <a:endParaRPr lang="hu-HU"/>
                    </a:p>
                  </a:txBody>
                  <a:tcPr/>
                </a:tc>
                <a:tc gridSpan="2">
                  <a:txBody>
                    <a:bodyPr/>
                    <a:lstStyle/>
                    <a:p>
                      <a:pPr algn="ctr">
                        <a:lnSpc>
                          <a:spcPct val="107000"/>
                        </a:lnSpc>
                        <a:spcAft>
                          <a:spcPts val="800"/>
                        </a:spcAft>
                      </a:pPr>
                      <a:r>
                        <a:rPr lang="it-IT" sz="1100">
                          <a:effectLst/>
                        </a:rPr>
                        <a:t>COMMENT</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hMerge="1">
                  <a:txBody>
                    <a:bodyPr/>
                    <a:lstStyle/>
                    <a:p>
                      <a:endParaRPr lang="hu-HU"/>
                    </a:p>
                  </a:txBody>
                  <a:tcPr/>
                </a:tc>
                <a:tc gridSpan="4">
                  <a:txBody>
                    <a:bodyPr/>
                    <a:lstStyle/>
                    <a:p>
                      <a:pPr algn="ctr">
                        <a:lnSpc>
                          <a:spcPct val="107000"/>
                        </a:lnSpc>
                        <a:spcAft>
                          <a:spcPts val="800"/>
                        </a:spcAft>
                      </a:pPr>
                      <a:r>
                        <a:rPr lang="it-IT" sz="1100">
                          <a:effectLst/>
                        </a:rPr>
                        <a:t>COMMENT</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hMerge="1">
                  <a:txBody>
                    <a:bodyPr/>
                    <a:lstStyle/>
                    <a:p>
                      <a:endParaRPr lang="hu-HU"/>
                    </a:p>
                  </a:txBody>
                  <a:tcPr/>
                </a:tc>
                <a:tc hMerge="1">
                  <a:txBody>
                    <a:bodyPr/>
                    <a:lstStyle/>
                    <a:p>
                      <a:endParaRPr lang="hu-HU"/>
                    </a:p>
                  </a:txBody>
                  <a:tcPr/>
                </a:tc>
                <a:tc hMerge="1">
                  <a:txBody>
                    <a:bodyPr/>
                    <a:lstStyle/>
                    <a:p>
                      <a:endParaRPr lang="hu-HU"/>
                    </a:p>
                  </a:txBody>
                  <a:tcPr/>
                </a:tc>
                <a:tc gridSpan="2">
                  <a:txBody>
                    <a:bodyPr/>
                    <a:lstStyle/>
                    <a:p>
                      <a:pPr algn="ctr">
                        <a:lnSpc>
                          <a:spcPct val="107000"/>
                        </a:lnSpc>
                        <a:spcAft>
                          <a:spcPts val="800"/>
                        </a:spcAft>
                      </a:pPr>
                      <a:r>
                        <a:rPr lang="it-IT" sz="1100">
                          <a:effectLst/>
                        </a:rPr>
                        <a:t>COMMENT</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hMerge="1">
                  <a:txBody>
                    <a:bodyPr/>
                    <a:lstStyle/>
                    <a:p>
                      <a:endParaRPr lang="hu-HU"/>
                    </a:p>
                  </a:txBody>
                  <a:tcPr/>
                </a:tc>
                <a:extLst>
                  <a:ext uri="{0D108BD9-81ED-4DB2-BD59-A6C34878D82A}">
                    <a16:rowId xmlns:a16="http://schemas.microsoft.com/office/drawing/2014/main" val="2912949214"/>
                  </a:ext>
                </a:extLst>
              </a:tr>
              <a:tr h="2234296">
                <a:tc>
                  <a:txBody>
                    <a:bodyPr/>
                    <a:lstStyle/>
                    <a:p>
                      <a:pPr>
                        <a:lnSpc>
                          <a:spcPct val="107000"/>
                        </a:lnSpc>
                        <a:spcAft>
                          <a:spcPts val="800"/>
                        </a:spcAft>
                      </a:pPr>
                      <a:r>
                        <a:rPr lang="it-IT" sz="1100">
                          <a:effectLst/>
                        </a:rPr>
                        <a:t>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gridSpan="2">
                  <a:txBody>
                    <a:bodyPr/>
                    <a:lstStyle/>
                    <a:p>
                      <a:pPr>
                        <a:lnSpc>
                          <a:spcPct val="107000"/>
                        </a:lnSpc>
                        <a:spcAft>
                          <a:spcPts val="800"/>
                        </a:spcAft>
                      </a:pPr>
                      <a:r>
                        <a:rPr lang="it-IT" sz="1100">
                          <a:effectLst/>
                        </a:rPr>
                        <a:t>Indicators for Questions (from Level 1)</a:t>
                      </a:r>
                      <a:endParaRPr lang="hu-HU" sz="1100">
                        <a:effectLst/>
                      </a:endParaRPr>
                    </a:p>
                    <a:p>
                      <a:pPr>
                        <a:lnSpc>
                          <a:spcPct val="107000"/>
                        </a:lnSpc>
                        <a:spcAft>
                          <a:spcPts val="0"/>
                        </a:spcAft>
                      </a:pPr>
                      <a:r>
                        <a:rPr lang="it-IT" sz="1100">
                          <a:effectLst/>
                        </a:rPr>
                        <a:t>Students can:</a:t>
                      </a:r>
                      <a:endParaRPr lang="hu-HU" sz="1100">
                        <a:effectLst/>
                      </a:endParaRPr>
                    </a:p>
                    <a:p>
                      <a:pPr>
                        <a:lnSpc>
                          <a:spcPct val="107000"/>
                        </a:lnSpc>
                        <a:spcAft>
                          <a:spcPts val="0"/>
                        </a:spcAft>
                      </a:pPr>
                      <a:r>
                        <a:rPr lang="it-IT" sz="1100">
                          <a:effectLst/>
                        </a:rPr>
                        <a:t>- apply single and basic numerical operations in financial contexts</a:t>
                      </a:r>
                      <a:endParaRPr lang="hu-HU" sz="1100">
                        <a:effectLst/>
                      </a:endParaRPr>
                    </a:p>
                    <a:p>
                      <a:pPr>
                        <a:lnSpc>
                          <a:spcPct val="107000"/>
                        </a:lnSpc>
                        <a:spcAft>
                          <a:spcPts val="800"/>
                        </a:spcAft>
                      </a:pPr>
                      <a:r>
                        <a:rPr lang="it-IT" sz="1100">
                          <a:effectLst/>
                        </a:rPr>
                        <a:t>- identify a common financial products, terms, concepts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hMerge="1">
                  <a:txBody>
                    <a:bodyPr/>
                    <a:lstStyle/>
                    <a:p>
                      <a:endParaRPr lang="hu-HU"/>
                    </a:p>
                  </a:txBody>
                  <a:tcPr/>
                </a:tc>
                <a:tc gridSpan="2">
                  <a:txBody>
                    <a:bodyPr/>
                    <a:lstStyle/>
                    <a:p>
                      <a:pPr>
                        <a:lnSpc>
                          <a:spcPct val="107000"/>
                        </a:lnSpc>
                        <a:spcAft>
                          <a:spcPts val="800"/>
                        </a:spcAft>
                      </a:pPr>
                      <a:r>
                        <a:rPr lang="it-IT" sz="1100">
                          <a:effectLst/>
                        </a:rPr>
                        <a:t>Indicators for Questions (from Level 2)</a:t>
                      </a:r>
                      <a:endParaRPr lang="hu-HU" sz="1100">
                        <a:effectLst/>
                      </a:endParaRPr>
                    </a:p>
                    <a:p>
                      <a:pPr>
                        <a:lnSpc>
                          <a:spcPct val="107000"/>
                        </a:lnSpc>
                        <a:spcAft>
                          <a:spcPts val="0"/>
                        </a:spcAft>
                      </a:pPr>
                      <a:r>
                        <a:rPr lang="it-IT" sz="1100">
                          <a:effectLst/>
                        </a:rPr>
                        <a:t>Students can:</a:t>
                      </a:r>
                      <a:endParaRPr lang="hu-HU" sz="1100">
                        <a:effectLst/>
                      </a:endParaRPr>
                    </a:p>
                    <a:p>
                      <a:pPr>
                        <a:lnSpc>
                          <a:spcPct val="107000"/>
                        </a:lnSpc>
                        <a:spcAft>
                          <a:spcPts val="0"/>
                        </a:spcAft>
                      </a:pPr>
                      <a:r>
                        <a:rPr lang="it-IT" sz="1100">
                          <a:effectLst/>
                        </a:rPr>
                        <a:t>-apply single and basic numerical operations in financial contexts</a:t>
                      </a:r>
                      <a:endParaRPr lang="hu-HU" sz="1100">
                        <a:effectLst/>
                      </a:endParaRPr>
                    </a:p>
                    <a:p>
                      <a:pPr>
                        <a:lnSpc>
                          <a:spcPct val="107000"/>
                        </a:lnSpc>
                        <a:spcAft>
                          <a:spcPts val="800"/>
                        </a:spcAft>
                      </a:pPr>
                      <a:r>
                        <a:rPr lang="it-IT" sz="1100">
                          <a:effectLst/>
                        </a:rPr>
                        <a:t>- recognise and interpret prominent features of everyday financial documents </a:t>
                      </a:r>
                      <a:endParaRPr lang="hu-HU" sz="1100">
                        <a:effectLst/>
                      </a:endParaRPr>
                    </a:p>
                    <a:p>
                      <a:pPr>
                        <a:lnSpc>
                          <a:spcPct val="107000"/>
                        </a:lnSpc>
                        <a:spcAft>
                          <a:spcPts val="800"/>
                        </a:spcAft>
                      </a:pPr>
                      <a:r>
                        <a:rPr lang="it-IT" sz="1100">
                          <a:effectLst/>
                        </a:rPr>
                        <a:t>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hMerge="1">
                  <a:txBody>
                    <a:bodyPr/>
                    <a:lstStyle/>
                    <a:p>
                      <a:endParaRPr lang="hu-HU"/>
                    </a:p>
                  </a:txBody>
                  <a:tcPr/>
                </a:tc>
                <a:tc gridSpan="2">
                  <a:txBody>
                    <a:bodyPr/>
                    <a:lstStyle/>
                    <a:p>
                      <a:pPr>
                        <a:lnSpc>
                          <a:spcPct val="107000"/>
                        </a:lnSpc>
                        <a:spcAft>
                          <a:spcPts val="800"/>
                        </a:spcAft>
                      </a:pPr>
                      <a:r>
                        <a:rPr lang="it-IT" sz="1100">
                          <a:effectLst/>
                        </a:rPr>
                        <a:t>Indicators for Questions (from Level 3) </a:t>
                      </a:r>
                      <a:endParaRPr lang="hu-HU" sz="1100">
                        <a:effectLst/>
                      </a:endParaRPr>
                    </a:p>
                    <a:p>
                      <a:pPr>
                        <a:lnSpc>
                          <a:spcPct val="107000"/>
                        </a:lnSpc>
                        <a:spcAft>
                          <a:spcPts val="0"/>
                        </a:spcAft>
                      </a:pPr>
                      <a:r>
                        <a:rPr lang="it-IT" sz="1100">
                          <a:effectLst/>
                        </a:rPr>
                        <a:t>Students can:</a:t>
                      </a:r>
                      <a:endParaRPr lang="hu-HU" sz="1100">
                        <a:effectLst/>
                      </a:endParaRPr>
                    </a:p>
                    <a:p>
                      <a:pPr>
                        <a:lnSpc>
                          <a:spcPct val="107000"/>
                        </a:lnSpc>
                        <a:spcAft>
                          <a:spcPts val="0"/>
                        </a:spcAft>
                      </a:pPr>
                      <a:r>
                        <a:rPr lang="it-IT" sz="1100">
                          <a:effectLst/>
                        </a:rPr>
                        <a:t>- make straight forward interpretation of a range of financial documents</a:t>
                      </a:r>
                      <a:endParaRPr lang="hu-HU" sz="1100">
                        <a:effectLst/>
                      </a:endParaRPr>
                    </a:p>
                    <a:p>
                      <a:pPr>
                        <a:lnSpc>
                          <a:spcPct val="107000"/>
                        </a:lnSpc>
                        <a:spcAft>
                          <a:spcPts val="800"/>
                        </a:spcAft>
                      </a:pPr>
                      <a:r>
                        <a:rPr lang="it-IT" sz="1100">
                          <a:effectLst/>
                        </a:rPr>
                        <a:t>- apply a range of basic numerical operations </a:t>
                      </a:r>
                      <a:endParaRPr lang="hu-HU" sz="1100">
                        <a:effectLst/>
                      </a:endParaRPr>
                    </a:p>
                    <a:p>
                      <a:pPr>
                        <a:lnSpc>
                          <a:spcPct val="107000"/>
                        </a:lnSpc>
                        <a:spcAft>
                          <a:spcPts val="800"/>
                        </a:spcAft>
                      </a:pPr>
                      <a:r>
                        <a:rPr lang="it-IT" sz="1100">
                          <a:effectLst/>
                        </a:rPr>
                        <a:t>- recognize some information relating to biz document such as  a job offer</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hMerge="1">
                  <a:txBody>
                    <a:bodyPr/>
                    <a:lstStyle/>
                    <a:p>
                      <a:endParaRPr lang="hu-HU"/>
                    </a:p>
                  </a:txBody>
                  <a:tcPr/>
                </a:tc>
                <a:tc gridSpan="4">
                  <a:txBody>
                    <a:bodyPr/>
                    <a:lstStyle/>
                    <a:p>
                      <a:pPr>
                        <a:lnSpc>
                          <a:spcPct val="107000"/>
                        </a:lnSpc>
                        <a:spcAft>
                          <a:spcPts val="800"/>
                        </a:spcAft>
                      </a:pPr>
                      <a:r>
                        <a:rPr lang="it-IT" sz="1100">
                          <a:effectLst/>
                        </a:rPr>
                        <a:t>Indicators for Questions (from Level 4) </a:t>
                      </a:r>
                      <a:endParaRPr lang="hu-HU" sz="1100">
                        <a:effectLst/>
                      </a:endParaRPr>
                    </a:p>
                    <a:p>
                      <a:pPr>
                        <a:lnSpc>
                          <a:spcPct val="107000"/>
                        </a:lnSpc>
                        <a:spcAft>
                          <a:spcPts val="0"/>
                        </a:spcAft>
                      </a:pPr>
                      <a:r>
                        <a:rPr lang="it-IT" sz="1100">
                          <a:effectLst/>
                        </a:rPr>
                        <a:t>Students can:</a:t>
                      </a:r>
                      <a:endParaRPr lang="hu-HU" sz="1100">
                        <a:effectLst/>
                      </a:endParaRPr>
                    </a:p>
                    <a:p>
                      <a:pPr>
                        <a:lnSpc>
                          <a:spcPct val="107000"/>
                        </a:lnSpc>
                        <a:spcAft>
                          <a:spcPts val="0"/>
                        </a:spcAft>
                      </a:pPr>
                      <a:r>
                        <a:rPr lang="it-IT" sz="1100">
                          <a:effectLst/>
                        </a:rPr>
                        <a:t>- recognize some information relating to biz document such as  a job offer</a:t>
                      </a:r>
                      <a:endParaRPr lang="hu-HU" sz="1100">
                        <a:effectLst/>
                      </a:endParaRPr>
                    </a:p>
                    <a:p>
                      <a:pPr>
                        <a:lnSpc>
                          <a:spcPct val="107000"/>
                        </a:lnSpc>
                        <a:spcAft>
                          <a:spcPts val="800"/>
                        </a:spcAft>
                      </a:pPr>
                      <a:r>
                        <a:rPr lang="it-IT" sz="1100">
                          <a:effectLst/>
                        </a:rPr>
                        <a:t>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hMerge="1">
                  <a:txBody>
                    <a:bodyPr/>
                    <a:lstStyle/>
                    <a:p>
                      <a:endParaRPr lang="hu-HU"/>
                    </a:p>
                  </a:txBody>
                  <a:tcPr/>
                </a:tc>
                <a:tc hMerge="1">
                  <a:txBody>
                    <a:bodyPr/>
                    <a:lstStyle/>
                    <a:p>
                      <a:endParaRPr lang="hu-HU"/>
                    </a:p>
                  </a:txBody>
                  <a:tcPr/>
                </a:tc>
                <a:tc hMerge="1">
                  <a:txBody>
                    <a:bodyPr/>
                    <a:lstStyle/>
                    <a:p>
                      <a:endParaRPr lang="hu-HU"/>
                    </a:p>
                  </a:txBody>
                  <a:tcPr/>
                </a:tc>
                <a:tc gridSpan="2">
                  <a:txBody>
                    <a:bodyPr/>
                    <a:lstStyle/>
                    <a:p>
                      <a:pPr>
                        <a:lnSpc>
                          <a:spcPct val="107000"/>
                        </a:lnSpc>
                        <a:spcAft>
                          <a:spcPts val="800"/>
                        </a:spcAft>
                      </a:pPr>
                      <a:r>
                        <a:rPr lang="it-IT" sz="1100" dirty="0">
                          <a:effectLst/>
                        </a:rPr>
                        <a:t>Indicators for Questions (from Level 5) </a:t>
                      </a:r>
                      <a:endParaRPr lang="hu-HU" sz="1100" dirty="0">
                        <a:effectLst/>
                      </a:endParaRPr>
                    </a:p>
                    <a:p>
                      <a:pPr>
                        <a:lnSpc>
                          <a:spcPct val="107000"/>
                        </a:lnSpc>
                        <a:spcAft>
                          <a:spcPts val="0"/>
                        </a:spcAft>
                      </a:pPr>
                      <a:r>
                        <a:rPr lang="it-IT" sz="1100" dirty="0">
                          <a:effectLst/>
                        </a:rPr>
                        <a:t>Students can: </a:t>
                      </a:r>
                      <a:endParaRPr lang="hu-HU" sz="1100" dirty="0">
                        <a:effectLst/>
                      </a:endParaRPr>
                    </a:p>
                    <a:p>
                      <a:pPr>
                        <a:lnSpc>
                          <a:spcPct val="107000"/>
                        </a:lnSpc>
                        <a:spcAft>
                          <a:spcPts val="0"/>
                        </a:spcAft>
                      </a:pPr>
                      <a:r>
                        <a:rPr lang="it-IT" sz="1100" dirty="0">
                          <a:effectLst/>
                        </a:rPr>
                        <a:t>-use given information to make simple financial decisions</a:t>
                      </a:r>
                      <a:endParaRPr lang="hu-HU" sz="1100" dirty="0">
                        <a:effectLst/>
                      </a:endParaRPr>
                    </a:p>
                    <a:p>
                      <a:pPr>
                        <a:lnSpc>
                          <a:spcPct val="107000"/>
                        </a:lnSpc>
                        <a:spcAft>
                          <a:spcPts val="800"/>
                        </a:spcAft>
                      </a:pPr>
                      <a:r>
                        <a:rPr lang="it-IT" sz="1100" dirty="0">
                          <a:effectLst/>
                        </a:rPr>
                        <a:t>- can recognize information useful to choose competences  relevant for them as they move towards work life</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986" marR="50986" marT="0" marB="0"/>
                </a:tc>
                <a:tc hMerge="1">
                  <a:txBody>
                    <a:bodyPr/>
                    <a:lstStyle/>
                    <a:p>
                      <a:endParaRPr lang="hu-HU"/>
                    </a:p>
                  </a:txBody>
                  <a:tcPr/>
                </a:tc>
                <a:extLst>
                  <a:ext uri="{0D108BD9-81ED-4DB2-BD59-A6C34878D82A}">
                    <a16:rowId xmlns:a16="http://schemas.microsoft.com/office/drawing/2014/main" val="1390390210"/>
                  </a:ext>
                </a:extLst>
              </a:tr>
            </a:tbl>
          </a:graphicData>
        </a:graphic>
      </p:graphicFrame>
    </p:spTree>
    <p:extLst>
      <p:ext uri="{BB962C8B-B14F-4D97-AF65-F5344CB8AC3E}">
        <p14:creationId xmlns:p14="http://schemas.microsoft.com/office/powerpoint/2010/main" val="282135562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4" name="Kép 3">
            <a:extLst>
              <a:ext uri="{FF2B5EF4-FFF2-40B4-BE49-F238E27FC236}">
                <a16:creationId xmlns:a16="http://schemas.microsoft.com/office/drawing/2014/main" id="{D2AD9AA6-3D55-4CD8-B39C-0094188E4E0E}"/>
              </a:ext>
            </a:extLst>
          </p:cNvPr>
          <p:cNvPicPr>
            <a:picLocks noChangeAspect="1"/>
          </p:cNvPicPr>
          <p:nvPr/>
        </p:nvPicPr>
        <p:blipFill>
          <a:blip r:embed="rId2"/>
          <a:stretch>
            <a:fillRect/>
          </a:stretch>
        </p:blipFill>
        <p:spPr>
          <a:xfrm>
            <a:off x="8290560" y="278813"/>
            <a:ext cx="3092132" cy="2008292"/>
          </a:xfrm>
          <a:prstGeom prst="rect">
            <a:avLst/>
          </a:prstGeom>
        </p:spPr>
      </p:pic>
      <p:sp>
        <p:nvSpPr>
          <p:cNvPr id="2" name="Cím 1">
            <a:extLst>
              <a:ext uri="{FF2B5EF4-FFF2-40B4-BE49-F238E27FC236}">
                <a16:creationId xmlns:a16="http://schemas.microsoft.com/office/drawing/2014/main" id="{DB5F2A36-43B9-4C92-8AAB-780067AF808C}"/>
              </a:ext>
            </a:extLst>
          </p:cNvPr>
          <p:cNvSpPr>
            <a:spLocks noGrp="1"/>
          </p:cNvSpPr>
          <p:nvPr>
            <p:ph type="title"/>
          </p:nvPr>
        </p:nvSpPr>
        <p:spPr>
          <a:xfrm>
            <a:off x="914314" y="368062"/>
            <a:ext cx="10353761" cy="1633340"/>
          </a:xfrm>
        </p:spPr>
        <p:txBody>
          <a:bodyPr>
            <a:normAutofit/>
          </a:bodyPr>
          <a:lstStyle/>
          <a:p>
            <a:pPr algn="l"/>
            <a:r>
              <a:rPr lang="hu-HU" sz="3200" dirty="0" err="1">
                <a:solidFill>
                  <a:srgbClr val="FFFFFF"/>
                </a:solidFill>
              </a:rPr>
              <a:t>How</a:t>
            </a:r>
            <a:r>
              <a:rPr lang="hu-HU" sz="3200" dirty="0">
                <a:solidFill>
                  <a:srgbClr val="FFFFFF"/>
                </a:solidFill>
              </a:rPr>
              <a:t> </a:t>
            </a:r>
            <a:r>
              <a:rPr lang="hu-HU" sz="3200" dirty="0" err="1">
                <a:solidFill>
                  <a:srgbClr val="FFFFFF"/>
                </a:solidFill>
              </a:rPr>
              <a:t>much</a:t>
            </a:r>
            <a:r>
              <a:rPr lang="hu-HU" sz="3200" dirty="0">
                <a:solidFill>
                  <a:srgbClr val="FFFFFF"/>
                </a:solidFill>
              </a:rPr>
              <a:t> is </a:t>
            </a:r>
            <a:r>
              <a:rPr lang="hu-HU" sz="3200" dirty="0" err="1">
                <a:solidFill>
                  <a:srgbClr val="FFFFFF"/>
                </a:solidFill>
              </a:rPr>
              <a:t>this</a:t>
            </a:r>
            <a:r>
              <a:rPr lang="hu-HU" sz="3200" dirty="0">
                <a:solidFill>
                  <a:srgbClr val="FFFFFF"/>
                </a:solidFill>
              </a:rPr>
              <a:t> </a:t>
            </a:r>
            <a:r>
              <a:rPr lang="hu-HU" sz="3200" dirty="0" err="1">
                <a:solidFill>
                  <a:srgbClr val="FFFFFF"/>
                </a:solidFill>
              </a:rPr>
              <a:t>dress</a:t>
            </a:r>
            <a:r>
              <a:rPr lang="hu-HU" sz="3200" dirty="0">
                <a:solidFill>
                  <a:srgbClr val="FFFFFF"/>
                </a:solidFill>
              </a:rPr>
              <a:t> </a:t>
            </a:r>
            <a:r>
              <a:rPr lang="hu-HU" sz="3200" dirty="0" err="1">
                <a:solidFill>
                  <a:srgbClr val="FFFFFF"/>
                </a:solidFill>
              </a:rPr>
              <a:t>with</a:t>
            </a:r>
            <a:r>
              <a:rPr lang="hu-HU" sz="3200" dirty="0">
                <a:solidFill>
                  <a:srgbClr val="FFFFFF"/>
                </a:solidFill>
              </a:rPr>
              <a:t> 50% </a:t>
            </a:r>
            <a:r>
              <a:rPr lang="hu-HU" sz="3200" dirty="0" err="1">
                <a:solidFill>
                  <a:srgbClr val="FFFFFF"/>
                </a:solidFill>
              </a:rPr>
              <a:t>discount</a:t>
            </a:r>
            <a:r>
              <a:rPr lang="hu-HU" sz="3200" dirty="0">
                <a:solidFill>
                  <a:srgbClr val="FFFFFF"/>
                </a:solidFill>
              </a:rPr>
              <a:t>?</a:t>
            </a:r>
            <a:br>
              <a:rPr lang="hu-HU" sz="3200" dirty="0">
                <a:solidFill>
                  <a:srgbClr val="FFFFFF"/>
                </a:solidFill>
              </a:rPr>
            </a:br>
            <a:r>
              <a:rPr lang="hu-HU" sz="3200" dirty="0">
                <a:solidFill>
                  <a:srgbClr val="FFFFFF"/>
                </a:solidFill>
              </a:rPr>
              <a:t>The </a:t>
            </a:r>
            <a:r>
              <a:rPr lang="hu-HU" sz="3200" dirty="0" err="1">
                <a:solidFill>
                  <a:srgbClr val="FFFFFF"/>
                </a:solidFill>
              </a:rPr>
              <a:t>best</a:t>
            </a:r>
            <a:r>
              <a:rPr lang="hu-HU" sz="3200" dirty="0">
                <a:solidFill>
                  <a:srgbClr val="FFFFFF"/>
                </a:solidFill>
              </a:rPr>
              <a:t>, 100%</a:t>
            </a:r>
          </a:p>
        </p:txBody>
      </p:sp>
      <p:graphicFrame>
        <p:nvGraphicFramePr>
          <p:cNvPr id="6" name="Tartalom helye 5">
            <a:extLst>
              <a:ext uri="{FF2B5EF4-FFF2-40B4-BE49-F238E27FC236}">
                <a16:creationId xmlns:a16="http://schemas.microsoft.com/office/drawing/2014/main" id="{6D8C6584-13DB-4416-802C-DE114CE663B9}"/>
              </a:ext>
            </a:extLst>
          </p:cNvPr>
          <p:cNvGraphicFramePr>
            <a:graphicFrameLocks noGrp="1"/>
          </p:cNvGraphicFramePr>
          <p:nvPr>
            <p:ph idx="1"/>
          </p:nvPr>
        </p:nvGraphicFramePr>
        <p:xfrm>
          <a:off x="914400" y="3070225"/>
          <a:ext cx="10353675" cy="30464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783281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274388" y="-65923"/>
            <a:ext cx="1643223" cy="10203456"/>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dgm="http://schemas.openxmlformats.org/drawingml/2006/diagram"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0">
            <a:scrgbClr r="0" g="0" b="0"/>
          </a:lnRef>
          <a:fillRef idx="1003">
            <a:schemeClr val="dk1"/>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2" name="Cím 1">
            <a:extLst>
              <a:ext uri="{FF2B5EF4-FFF2-40B4-BE49-F238E27FC236}">
                <a16:creationId xmlns:a16="http://schemas.microsoft.com/office/drawing/2014/main" id="{D4DE6CF1-67E5-4E68-B036-D916EF621BE7}"/>
              </a:ext>
            </a:extLst>
          </p:cNvPr>
          <p:cNvSpPr>
            <a:spLocks noGrp="1"/>
          </p:cNvSpPr>
          <p:nvPr>
            <p:ph type="title"/>
          </p:nvPr>
        </p:nvSpPr>
        <p:spPr>
          <a:xfrm>
            <a:off x="1285353" y="4495117"/>
            <a:ext cx="6866846" cy="1081377"/>
          </a:xfrm>
        </p:spPr>
        <p:txBody>
          <a:bodyPr>
            <a:normAutofit fontScale="90000"/>
          </a:bodyPr>
          <a:lstStyle/>
          <a:p>
            <a:pPr algn="l">
              <a:lnSpc>
                <a:spcPct val="90000"/>
              </a:lnSpc>
            </a:pPr>
            <a:r>
              <a:rPr lang="hu-HU" sz="3400" dirty="0" err="1">
                <a:solidFill>
                  <a:srgbClr val="FFFFFF"/>
                </a:solidFill>
              </a:rPr>
              <a:t>One</a:t>
            </a:r>
            <a:r>
              <a:rPr lang="hu-HU" sz="3400" dirty="0">
                <a:solidFill>
                  <a:srgbClr val="FFFFFF"/>
                </a:solidFill>
              </a:rPr>
              <a:t> of </a:t>
            </a:r>
            <a:r>
              <a:rPr lang="hu-HU" sz="3400" dirty="0" err="1">
                <a:solidFill>
                  <a:srgbClr val="FFFFFF"/>
                </a:solidFill>
              </a:rPr>
              <a:t>the</a:t>
            </a:r>
            <a:r>
              <a:rPr lang="hu-HU" sz="3400" dirty="0">
                <a:solidFill>
                  <a:srgbClr val="FFFFFF"/>
                </a:solidFill>
              </a:rPr>
              <a:t> </a:t>
            </a:r>
            <a:r>
              <a:rPr lang="hu-HU" sz="3400" dirty="0" err="1">
                <a:solidFill>
                  <a:srgbClr val="FFFFFF"/>
                </a:solidFill>
              </a:rPr>
              <a:t>hardest</a:t>
            </a:r>
            <a:r>
              <a:rPr lang="hu-HU" sz="3400" dirty="0">
                <a:solidFill>
                  <a:srgbClr val="FFFFFF"/>
                </a:solidFill>
              </a:rPr>
              <a:t> </a:t>
            </a:r>
            <a:r>
              <a:rPr lang="hu-HU" sz="3400" dirty="0" err="1">
                <a:solidFill>
                  <a:srgbClr val="FFFFFF"/>
                </a:solidFill>
              </a:rPr>
              <a:t>questions</a:t>
            </a:r>
            <a:r>
              <a:rPr lang="hu-HU" sz="3400" dirty="0">
                <a:solidFill>
                  <a:srgbClr val="FFFFFF"/>
                </a:solidFill>
              </a:rPr>
              <a:t>: </a:t>
            </a:r>
            <a:br>
              <a:rPr lang="hu-HU" sz="3400" dirty="0">
                <a:solidFill>
                  <a:srgbClr val="FFFFFF"/>
                </a:solidFill>
              </a:rPr>
            </a:br>
            <a:r>
              <a:rPr lang="en-US" sz="1800" dirty="0">
                <a:solidFill>
                  <a:srgbClr val="FFFFFF"/>
                </a:solidFill>
              </a:rPr>
              <a:t>Colin has 30 zeds credit on his phone. He texts the word MONK to 13 45 67.</a:t>
            </a:r>
            <a:br>
              <a:rPr lang="en-US" sz="1800" dirty="0">
                <a:solidFill>
                  <a:srgbClr val="FFFFFF"/>
                </a:solidFill>
              </a:rPr>
            </a:br>
            <a:r>
              <a:rPr lang="en-US" sz="1800" dirty="0">
                <a:solidFill>
                  <a:srgbClr val="FFFFFF"/>
                </a:solidFill>
              </a:rPr>
              <a:t>Colin does not use his phone again to make calls or send texts. He does not add any more credit.</a:t>
            </a:r>
            <a:br>
              <a:rPr lang="en-US" sz="1800" dirty="0">
                <a:solidFill>
                  <a:srgbClr val="FFFFFF"/>
                </a:solidFill>
              </a:rPr>
            </a:br>
            <a:r>
              <a:rPr lang="en-US" sz="1800" dirty="0">
                <a:solidFill>
                  <a:srgbClr val="FFFFFF"/>
                </a:solidFill>
              </a:rPr>
              <a:t>How much credit will Colin have on his phone exactly one week later?</a:t>
            </a:r>
            <a:endParaRPr lang="hu-HU" sz="1800" dirty="0">
              <a:solidFill>
                <a:srgbClr val="FFFFFF"/>
              </a:solidFill>
            </a:endParaRPr>
          </a:p>
        </p:txBody>
      </p:sp>
      <p:graphicFrame>
        <p:nvGraphicFramePr>
          <p:cNvPr id="4" name="Tartalom helye 3">
            <a:extLst>
              <a:ext uri="{FF2B5EF4-FFF2-40B4-BE49-F238E27FC236}">
                <a16:creationId xmlns:a16="http://schemas.microsoft.com/office/drawing/2014/main" id="{A75B3722-F57D-46EB-9486-00D4BA6C5471}"/>
              </a:ext>
            </a:extLst>
          </p:cNvPr>
          <p:cNvGraphicFramePr>
            <a:graphicFrameLocks noGrp="1"/>
          </p:cNvGraphicFramePr>
          <p:nvPr>
            <p:ph idx="1"/>
            <p:extLst>
              <p:ext uri="{D42A27DB-BD31-4B8C-83A1-F6EECF244321}">
                <p14:modId xmlns:p14="http://schemas.microsoft.com/office/powerpoint/2010/main" val="1235159804"/>
              </p:ext>
            </p:extLst>
          </p:nvPr>
        </p:nvGraphicFramePr>
        <p:xfrm>
          <a:off x="994273" y="924389"/>
          <a:ext cx="10203453" cy="3008882"/>
        </p:xfrm>
        <a:graphic>
          <a:graphicData uri="http://schemas.openxmlformats.org/drawingml/2006/chart">
            <c:chart xmlns:c="http://schemas.openxmlformats.org/drawingml/2006/chart" xmlns:r="http://schemas.openxmlformats.org/officeDocument/2006/relationships" r:id="rId2"/>
          </a:graphicData>
        </a:graphic>
      </p:graphicFrame>
      <p:pic>
        <p:nvPicPr>
          <p:cNvPr id="5" name="Kép 4">
            <a:extLst>
              <a:ext uri="{FF2B5EF4-FFF2-40B4-BE49-F238E27FC236}">
                <a16:creationId xmlns:a16="http://schemas.microsoft.com/office/drawing/2014/main" id="{3A64DE52-0C32-46D3-AB97-646EB5006409}"/>
              </a:ext>
            </a:extLst>
          </p:cNvPr>
          <p:cNvPicPr>
            <a:picLocks noChangeAspect="1"/>
          </p:cNvPicPr>
          <p:nvPr/>
        </p:nvPicPr>
        <p:blipFill>
          <a:blip r:embed="rId3"/>
          <a:stretch>
            <a:fillRect/>
          </a:stretch>
        </p:blipFill>
        <p:spPr>
          <a:xfrm>
            <a:off x="8152199" y="4111987"/>
            <a:ext cx="3542665" cy="1847636"/>
          </a:xfrm>
          <a:prstGeom prst="rect">
            <a:avLst/>
          </a:prstGeom>
        </p:spPr>
      </p:pic>
    </p:spTree>
    <p:extLst>
      <p:ext uri="{BB962C8B-B14F-4D97-AF65-F5344CB8AC3E}">
        <p14:creationId xmlns:p14="http://schemas.microsoft.com/office/powerpoint/2010/main" val="186231521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8040137C-FB38-4C81-AC46-A56C22658894}"/>
              </a:ext>
            </a:extLst>
          </p:cNvPr>
          <p:cNvSpPr>
            <a:spLocks noGrp="1"/>
          </p:cNvSpPr>
          <p:nvPr>
            <p:ph type="title"/>
          </p:nvPr>
        </p:nvSpPr>
        <p:spPr>
          <a:xfrm>
            <a:off x="913795" y="609600"/>
            <a:ext cx="9337645" cy="1257300"/>
          </a:xfrm>
        </p:spPr>
        <p:txBody>
          <a:bodyPr>
            <a:normAutofit fontScale="90000"/>
          </a:bodyPr>
          <a:lstStyle/>
          <a:p>
            <a:r>
              <a:rPr lang="hu-HU" dirty="0" err="1">
                <a:solidFill>
                  <a:srgbClr val="FFFFFF"/>
                </a:solidFill>
              </a:rPr>
              <a:t>Another</a:t>
            </a:r>
            <a:r>
              <a:rPr lang="hu-HU" dirty="0">
                <a:solidFill>
                  <a:srgbClr val="FFFFFF"/>
                </a:solidFill>
              </a:rPr>
              <a:t> </a:t>
            </a:r>
            <a:r>
              <a:rPr lang="hu-HU" dirty="0" err="1">
                <a:solidFill>
                  <a:srgbClr val="FFFFFF"/>
                </a:solidFill>
              </a:rPr>
              <a:t>hard</a:t>
            </a:r>
            <a:r>
              <a:rPr lang="hu-HU" dirty="0">
                <a:solidFill>
                  <a:srgbClr val="FFFFFF"/>
                </a:solidFill>
              </a:rPr>
              <a:t> </a:t>
            </a:r>
            <a:r>
              <a:rPr lang="hu-HU" dirty="0" err="1">
                <a:solidFill>
                  <a:srgbClr val="FFFFFF"/>
                </a:solidFill>
              </a:rPr>
              <a:t>question</a:t>
            </a:r>
            <a:r>
              <a:rPr lang="hu-HU" dirty="0">
                <a:solidFill>
                  <a:srgbClr val="FFFFFF"/>
                </a:solidFill>
              </a:rPr>
              <a:t>: </a:t>
            </a:r>
            <a:br>
              <a:rPr lang="hu-HU" dirty="0">
                <a:solidFill>
                  <a:srgbClr val="FFFFFF"/>
                </a:solidFill>
              </a:rPr>
            </a:br>
            <a:r>
              <a:rPr lang="en-US" sz="3100" dirty="0">
                <a:solidFill>
                  <a:srgbClr val="FFFFFF"/>
                </a:solidFill>
              </a:rPr>
              <a:t>Does the offer indicate which company is it? </a:t>
            </a:r>
            <a:br>
              <a:rPr lang="en-US" sz="3100" dirty="0">
                <a:solidFill>
                  <a:srgbClr val="FFFFFF"/>
                </a:solidFill>
              </a:rPr>
            </a:br>
            <a:endParaRPr lang="hu-HU" sz="3100" dirty="0">
              <a:solidFill>
                <a:srgbClr val="FFFFFF"/>
              </a:solidFill>
            </a:endParaRPr>
          </a:p>
        </p:txBody>
      </p:sp>
      <p:pic>
        <p:nvPicPr>
          <p:cNvPr id="11" name="Picture 10">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4" name="Tartalom helye 3">
            <a:extLst>
              <a:ext uri="{FF2B5EF4-FFF2-40B4-BE49-F238E27FC236}">
                <a16:creationId xmlns:a16="http://schemas.microsoft.com/office/drawing/2014/main" id="{0BB4F643-FDE3-4CE9-B0C8-4A3A68F8C493}"/>
              </a:ext>
            </a:extLst>
          </p:cNvPr>
          <p:cNvGraphicFramePr>
            <a:graphicFrameLocks noGrp="1"/>
          </p:cNvGraphicFramePr>
          <p:nvPr>
            <p:ph idx="1"/>
            <p:extLst>
              <p:ext uri="{D42A27DB-BD31-4B8C-83A1-F6EECF244321}">
                <p14:modId xmlns:p14="http://schemas.microsoft.com/office/powerpoint/2010/main" val="3089311225"/>
              </p:ext>
            </p:extLst>
          </p:nvPr>
        </p:nvGraphicFramePr>
        <p:xfrm>
          <a:off x="914400" y="2647784"/>
          <a:ext cx="10353675" cy="3143416"/>
        </p:xfrm>
        <a:graphic>
          <a:graphicData uri="http://schemas.openxmlformats.org/drawingml/2006/chart">
            <c:chart xmlns:c="http://schemas.openxmlformats.org/drawingml/2006/chart" xmlns:r="http://schemas.openxmlformats.org/officeDocument/2006/relationships" r:id="rId3"/>
          </a:graphicData>
        </a:graphic>
      </p:graphicFrame>
      <p:pic>
        <p:nvPicPr>
          <p:cNvPr id="5" name="Kép 4">
            <a:extLst>
              <a:ext uri="{FF2B5EF4-FFF2-40B4-BE49-F238E27FC236}">
                <a16:creationId xmlns:a16="http://schemas.microsoft.com/office/drawing/2014/main" id="{1937CCD1-8FA7-498A-9C7D-70C1B6873095}"/>
              </a:ext>
            </a:extLst>
          </p:cNvPr>
          <p:cNvPicPr>
            <a:picLocks noChangeAspect="1"/>
          </p:cNvPicPr>
          <p:nvPr/>
        </p:nvPicPr>
        <p:blipFill>
          <a:blip r:embed="rId4"/>
          <a:stretch>
            <a:fillRect/>
          </a:stretch>
        </p:blipFill>
        <p:spPr>
          <a:xfrm>
            <a:off x="10130155" y="-184021"/>
            <a:ext cx="2061845" cy="2740589"/>
          </a:xfrm>
          <a:prstGeom prst="rect">
            <a:avLst/>
          </a:prstGeom>
        </p:spPr>
      </p:pic>
    </p:spTree>
    <p:extLst>
      <p:ext uri="{BB962C8B-B14F-4D97-AF65-F5344CB8AC3E}">
        <p14:creationId xmlns:p14="http://schemas.microsoft.com/office/powerpoint/2010/main" val="353986941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B14FC3DF-7CC9-4253-8DE8-5BC41F7BE718}"/>
              </a:ext>
            </a:extLst>
          </p:cNvPr>
          <p:cNvSpPr>
            <a:spLocks noGrp="1"/>
          </p:cNvSpPr>
          <p:nvPr>
            <p:ph type="title"/>
          </p:nvPr>
        </p:nvSpPr>
        <p:spPr>
          <a:xfrm>
            <a:off x="913795" y="741515"/>
            <a:ext cx="9063326" cy="1633340"/>
          </a:xfrm>
        </p:spPr>
        <p:txBody>
          <a:bodyPr>
            <a:normAutofit/>
          </a:bodyPr>
          <a:lstStyle/>
          <a:p>
            <a:r>
              <a:rPr lang="hu-HU" sz="4800" dirty="0">
                <a:solidFill>
                  <a:srgbClr val="FFFFFF"/>
                </a:solidFill>
              </a:rPr>
              <a:t>The most </a:t>
            </a:r>
            <a:r>
              <a:rPr lang="hu-HU" sz="4800" dirty="0" err="1">
                <a:solidFill>
                  <a:srgbClr val="FFFFFF"/>
                </a:solidFill>
              </a:rPr>
              <a:t>confusing</a:t>
            </a:r>
            <a:r>
              <a:rPr lang="hu-HU" sz="4800" dirty="0">
                <a:solidFill>
                  <a:srgbClr val="FFFFFF"/>
                </a:solidFill>
              </a:rPr>
              <a:t>: </a:t>
            </a:r>
            <a:br>
              <a:rPr lang="hu-HU" sz="4800" dirty="0">
                <a:solidFill>
                  <a:srgbClr val="FFFFFF"/>
                </a:solidFill>
              </a:rPr>
            </a:br>
            <a:r>
              <a:rPr lang="en-US" sz="3600" dirty="0">
                <a:solidFill>
                  <a:srgbClr val="FFFFFF"/>
                </a:solidFill>
              </a:rPr>
              <a:t>What training should the interested party have?</a:t>
            </a:r>
            <a:endParaRPr lang="hu-HU" sz="3600" dirty="0">
              <a:solidFill>
                <a:srgbClr val="FFFFFF"/>
              </a:solidFill>
            </a:endParaRPr>
          </a:p>
        </p:txBody>
      </p:sp>
      <p:graphicFrame>
        <p:nvGraphicFramePr>
          <p:cNvPr id="6" name="Tartalom helye 5">
            <a:extLst>
              <a:ext uri="{FF2B5EF4-FFF2-40B4-BE49-F238E27FC236}">
                <a16:creationId xmlns:a16="http://schemas.microsoft.com/office/drawing/2014/main" id="{826212BA-717E-4073-9641-C115925F5F1B}"/>
              </a:ext>
            </a:extLst>
          </p:cNvPr>
          <p:cNvGraphicFramePr>
            <a:graphicFrameLocks noGrp="1"/>
          </p:cNvGraphicFramePr>
          <p:nvPr>
            <p:ph idx="1"/>
          </p:nvPr>
        </p:nvGraphicFramePr>
        <p:xfrm>
          <a:off x="914400" y="3070225"/>
          <a:ext cx="10353675" cy="3046413"/>
        </p:xfrm>
        <a:graphic>
          <a:graphicData uri="http://schemas.openxmlformats.org/drawingml/2006/chart">
            <c:chart xmlns:c="http://schemas.openxmlformats.org/drawingml/2006/chart" xmlns:r="http://schemas.openxmlformats.org/officeDocument/2006/relationships" r:id="rId2"/>
          </a:graphicData>
        </a:graphic>
      </p:graphicFrame>
      <p:pic>
        <p:nvPicPr>
          <p:cNvPr id="4" name="Kép 3">
            <a:extLst>
              <a:ext uri="{FF2B5EF4-FFF2-40B4-BE49-F238E27FC236}">
                <a16:creationId xmlns:a16="http://schemas.microsoft.com/office/drawing/2014/main" id="{FAB25446-A30E-481C-ADBF-34B927204D5E}"/>
              </a:ext>
            </a:extLst>
          </p:cNvPr>
          <p:cNvPicPr>
            <a:picLocks noChangeAspect="1"/>
          </p:cNvPicPr>
          <p:nvPr/>
        </p:nvPicPr>
        <p:blipFill>
          <a:blip r:embed="rId3"/>
          <a:stretch>
            <a:fillRect/>
          </a:stretch>
        </p:blipFill>
        <p:spPr>
          <a:xfrm>
            <a:off x="9889421" y="-228342"/>
            <a:ext cx="2291928" cy="3046413"/>
          </a:xfrm>
          <a:prstGeom prst="rect">
            <a:avLst/>
          </a:prstGeom>
        </p:spPr>
      </p:pic>
    </p:spTree>
    <p:extLst>
      <p:ext uri="{BB962C8B-B14F-4D97-AF65-F5344CB8AC3E}">
        <p14:creationId xmlns:p14="http://schemas.microsoft.com/office/powerpoint/2010/main" val="27541902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76BAAA-75A1-48AA-B7DE-B6B80709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65A5F259-CDF7-4A15-A66C-A9939D23E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A3FE6D70-D3CC-4368-B6AF-CAA569552E36}"/>
              </a:ext>
            </a:extLst>
          </p:cNvPr>
          <p:cNvSpPr>
            <a:spLocks noGrp="1"/>
          </p:cNvSpPr>
          <p:nvPr>
            <p:ph type="title"/>
          </p:nvPr>
        </p:nvSpPr>
        <p:spPr>
          <a:xfrm>
            <a:off x="913795" y="1257301"/>
            <a:ext cx="6672865" cy="4343399"/>
          </a:xfrm>
        </p:spPr>
        <p:txBody>
          <a:bodyPr vert="horz" lIns="91440" tIns="45720" rIns="91440" bIns="45720" rtlCol="0" anchor="ctr">
            <a:normAutofit/>
          </a:bodyPr>
          <a:lstStyle/>
          <a:p>
            <a:pPr algn="l"/>
            <a:r>
              <a:rPr lang="en-US" sz="8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DU 3 &amp; 4</a:t>
            </a:r>
          </a:p>
        </p:txBody>
      </p:sp>
    </p:spTree>
    <p:extLst>
      <p:ext uri="{BB962C8B-B14F-4D97-AF65-F5344CB8AC3E}">
        <p14:creationId xmlns:p14="http://schemas.microsoft.com/office/powerpoint/2010/main" val="389829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40603050505030304"/>
              <a:ea typeface="+mn-ea"/>
              <a:cs typeface="+mn-cs"/>
            </a:endParaRPr>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40603050505030304"/>
              <a:ea typeface="+mn-ea"/>
              <a:cs typeface="+mn-cs"/>
            </a:endParaRPr>
          </a:p>
        </p:txBody>
      </p:sp>
      <p:sp>
        <p:nvSpPr>
          <p:cNvPr id="2" name="Cím 1">
            <a:extLst>
              <a:ext uri="{FF2B5EF4-FFF2-40B4-BE49-F238E27FC236}">
                <a16:creationId xmlns:a16="http://schemas.microsoft.com/office/drawing/2014/main" id="{76BF2CB2-B01C-43D1-9BEE-AC97AB722975}"/>
              </a:ext>
            </a:extLst>
          </p:cNvPr>
          <p:cNvSpPr>
            <a:spLocks noGrp="1"/>
          </p:cNvSpPr>
          <p:nvPr>
            <p:ph type="title"/>
          </p:nvPr>
        </p:nvSpPr>
        <p:spPr>
          <a:xfrm>
            <a:off x="913794" y="203200"/>
            <a:ext cx="10353761" cy="2255519"/>
          </a:xfrm>
        </p:spPr>
        <p:txBody>
          <a:bodyPr>
            <a:normAutofit/>
          </a:bodyPr>
          <a:lstStyle/>
          <a:p>
            <a:r>
              <a:rPr lang="hu-HU" sz="4800" dirty="0">
                <a:solidFill>
                  <a:srgbClr val="FFFFFF"/>
                </a:solidFill>
              </a:rPr>
              <a:t>DU 3&amp;4</a:t>
            </a:r>
            <a:br>
              <a:rPr lang="hu-HU" sz="4800" dirty="0">
                <a:solidFill>
                  <a:srgbClr val="FFFFFF"/>
                </a:solidFill>
              </a:rPr>
            </a:br>
            <a:r>
              <a:rPr lang="hu-HU" dirty="0" err="1">
                <a:solidFill>
                  <a:srgbClr val="FFFFFF"/>
                </a:solidFill>
              </a:rPr>
              <a:t>Number</a:t>
            </a:r>
            <a:r>
              <a:rPr lang="hu-HU" dirty="0">
                <a:solidFill>
                  <a:srgbClr val="FFFFFF"/>
                </a:solidFill>
              </a:rPr>
              <a:t> of </a:t>
            </a:r>
            <a:r>
              <a:rPr lang="hu-HU" dirty="0" err="1">
                <a:solidFill>
                  <a:srgbClr val="FFFFFF"/>
                </a:solidFill>
              </a:rPr>
              <a:t>students</a:t>
            </a:r>
            <a:r>
              <a:rPr lang="hu-HU" dirty="0">
                <a:solidFill>
                  <a:srgbClr val="FFFFFF"/>
                </a:solidFill>
              </a:rPr>
              <a:t>: 66(3 </a:t>
            </a:r>
            <a:r>
              <a:rPr lang="hu-HU" dirty="0" err="1">
                <a:solidFill>
                  <a:srgbClr val="FFFFFF"/>
                </a:solidFill>
              </a:rPr>
              <a:t>age</a:t>
            </a:r>
            <a:r>
              <a:rPr lang="hu-HU" dirty="0">
                <a:solidFill>
                  <a:srgbClr val="FFFFFF"/>
                </a:solidFill>
              </a:rPr>
              <a:t> </a:t>
            </a:r>
            <a:r>
              <a:rPr lang="hu-HU" dirty="0" err="1">
                <a:solidFill>
                  <a:srgbClr val="FFFFFF"/>
                </a:solidFill>
              </a:rPr>
              <a:t>groups</a:t>
            </a:r>
            <a:r>
              <a:rPr lang="hu-HU" dirty="0">
                <a:solidFill>
                  <a:srgbClr val="FFFFFF"/>
                </a:solidFill>
              </a:rPr>
              <a:t>)</a:t>
            </a:r>
            <a:br>
              <a:rPr lang="hu-HU" dirty="0">
                <a:solidFill>
                  <a:srgbClr val="FFFFFF"/>
                </a:solidFill>
              </a:rPr>
            </a:br>
            <a:r>
              <a:rPr lang="hu-HU" dirty="0" err="1">
                <a:solidFill>
                  <a:srgbClr val="FFFFFF"/>
                </a:solidFill>
              </a:rPr>
              <a:t>Age</a:t>
            </a:r>
            <a:r>
              <a:rPr lang="hu-HU" dirty="0">
                <a:solidFill>
                  <a:srgbClr val="FFFFFF"/>
                </a:solidFill>
              </a:rPr>
              <a:t>: 13,14, 15</a:t>
            </a:r>
          </a:p>
        </p:txBody>
      </p:sp>
      <p:graphicFrame>
        <p:nvGraphicFramePr>
          <p:cNvPr id="9" name="Tartalom helye 8">
            <a:extLst>
              <a:ext uri="{FF2B5EF4-FFF2-40B4-BE49-F238E27FC236}">
                <a16:creationId xmlns:a16="http://schemas.microsoft.com/office/drawing/2014/main" id="{820081F5-6F3F-4995-9775-9F076E5ECAD0}"/>
              </a:ext>
            </a:extLst>
          </p:cNvPr>
          <p:cNvGraphicFramePr>
            <a:graphicFrameLocks noGrp="1"/>
          </p:cNvGraphicFramePr>
          <p:nvPr>
            <p:ph idx="1"/>
            <p:extLst>
              <p:ext uri="{D42A27DB-BD31-4B8C-83A1-F6EECF244321}">
                <p14:modId xmlns:p14="http://schemas.microsoft.com/office/powerpoint/2010/main" val="1707336432"/>
              </p:ext>
            </p:extLst>
          </p:nvPr>
        </p:nvGraphicFramePr>
        <p:xfrm>
          <a:off x="914400" y="2769118"/>
          <a:ext cx="10353675" cy="3733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634969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B727EB1-1E7F-48CB-B59A-6FBB68BAC24C}"/>
              </a:ext>
            </a:extLst>
          </p:cNvPr>
          <p:cNvSpPr>
            <a:spLocks noGrp="1"/>
          </p:cNvSpPr>
          <p:nvPr>
            <p:ph type="title"/>
          </p:nvPr>
        </p:nvSpPr>
        <p:spPr>
          <a:xfrm>
            <a:off x="913795" y="609600"/>
            <a:ext cx="10353762" cy="45719"/>
          </a:xfrm>
        </p:spPr>
        <p:txBody>
          <a:bodyPr>
            <a:normAutofit fontScale="90000"/>
          </a:bodyPr>
          <a:lstStyle/>
          <a:p>
            <a:endParaRPr lang="hu-HU" dirty="0"/>
          </a:p>
        </p:txBody>
      </p:sp>
      <p:graphicFrame>
        <p:nvGraphicFramePr>
          <p:cNvPr id="4" name="Tartalom helye 3">
            <a:extLst>
              <a:ext uri="{FF2B5EF4-FFF2-40B4-BE49-F238E27FC236}">
                <a16:creationId xmlns:a16="http://schemas.microsoft.com/office/drawing/2014/main" id="{5AEF6B99-1828-41D0-A870-50EF4ACAB5F9}"/>
              </a:ext>
            </a:extLst>
          </p:cNvPr>
          <p:cNvGraphicFramePr>
            <a:graphicFrameLocks noGrp="1"/>
          </p:cNvGraphicFramePr>
          <p:nvPr>
            <p:ph idx="1"/>
            <p:extLst>
              <p:ext uri="{D42A27DB-BD31-4B8C-83A1-F6EECF244321}">
                <p14:modId xmlns:p14="http://schemas.microsoft.com/office/powerpoint/2010/main" val="2009995451"/>
              </p:ext>
            </p:extLst>
          </p:nvPr>
        </p:nvGraphicFramePr>
        <p:xfrm>
          <a:off x="1660634" y="756745"/>
          <a:ext cx="9261364" cy="5291760"/>
        </p:xfrm>
        <a:graphic>
          <a:graphicData uri="http://schemas.openxmlformats.org/drawingml/2006/table">
            <a:tbl>
              <a:tblPr firstRow="1" firstCol="1" bandRow="1">
                <a:tableStyleId>{5C22544A-7EE6-4342-B048-85BDC9FD1C3A}</a:tableStyleId>
              </a:tblPr>
              <a:tblGrid>
                <a:gridCol w="1266668">
                  <a:extLst>
                    <a:ext uri="{9D8B030D-6E8A-4147-A177-3AD203B41FA5}">
                      <a16:colId xmlns:a16="http://schemas.microsoft.com/office/drawing/2014/main" val="3598456603"/>
                    </a:ext>
                  </a:extLst>
                </a:gridCol>
                <a:gridCol w="1198527">
                  <a:extLst>
                    <a:ext uri="{9D8B030D-6E8A-4147-A177-3AD203B41FA5}">
                      <a16:colId xmlns:a16="http://schemas.microsoft.com/office/drawing/2014/main" val="1296801533"/>
                    </a:ext>
                  </a:extLst>
                </a:gridCol>
                <a:gridCol w="2468323">
                  <a:extLst>
                    <a:ext uri="{9D8B030D-6E8A-4147-A177-3AD203B41FA5}">
                      <a16:colId xmlns:a16="http://schemas.microsoft.com/office/drawing/2014/main" val="1697270231"/>
                    </a:ext>
                  </a:extLst>
                </a:gridCol>
                <a:gridCol w="2813125">
                  <a:extLst>
                    <a:ext uri="{9D8B030D-6E8A-4147-A177-3AD203B41FA5}">
                      <a16:colId xmlns:a16="http://schemas.microsoft.com/office/drawing/2014/main" val="1200555758"/>
                    </a:ext>
                  </a:extLst>
                </a:gridCol>
                <a:gridCol w="1514721">
                  <a:extLst>
                    <a:ext uri="{9D8B030D-6E8A-4147-A177-3AD203B41FA5}">
                      <a16:colId xmlns:a16="http://schemas.microsoft.com/office/drawing/2014/main" val="2493393255"/>
                    </a:ext>
                  </a:extLst>
                </a:gridCol>
              </a:tblGrid>
              <a:tr h="2715250">
                <a:tc>
                  <a:txBody>
                    <a:bodyPr/>
                    <a:lstStyle/>
                    <a:p>
                      <a:pPr algn="ctr">
                        <a:lnSpc>
                          <a:spcPct val="107000"/>
                        </a:lnSpc>
                        <a:spcAft>
                          <a:spcPts val="0"/>
                        </a:spcAft>
                      </a:pPr>
                      <a:r>
                        <a:rPr lang="hu-HU" sz="2100" dirty="0" err="1">
                          <a:solidFill>
                            <a:schemeClr val="bg1"/>
                          </a:solidFill>
                          <a:effectLst/>
                        </a:rPr>
                        <a:t>Levels</a:t>
                      </a:r>
                      <a:endParaRPr lang="hu-HU" sz="2100" dirty="0">
                        <a:solidFill>
                          <a:schemeClr val="bg1"/>
                        </a:solidFill>
                        <a:effectLst/>
                      </a:endParaRPr>
                    </a:p>
                    <a:p>
                      <a:pPr algn="ctr">
                        <a:lnSpc>
                          <a:spcPct val="107000"/>
                        </a:lnSpc>
                        <a:spcAft>
                          <a:spcPts val="0"/>
                        </a:spcAft>
                      </a:pPr>
                      <a:r>
                        <a:rPr lang="hu-HU"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OECD PISA</a:t>
                      </a:r>
                      <a:endParaRPr lang="hu-HU"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solidFill>
                      <a:srgbClr val="FFC000"/>
                    </a:solidFill>
                  </a:tcPr>
                </a:tc>
                <a:tc>
                  <a:txBody>
                    <a:bodyPr/>
                    <a:lstStyle/>
                    <a:p>
                      <a:pPr algn="ctr">
                        <a:lnSpc>
                          <a:spcPct val="107000"/>
                        </a:lnSpc>
                        <a:spcAft>
                          <a:spcPts val="0"/>
                        </a:spcAft>
                      </a:pPr>
                      <a:r>
                        <a:rPr lang="hu-HU" sz="2100" dirty="0" err="1">
                          <a:solidFill>
                            <a:schemeClr val="bg1"/>
                          </a:solidFill>
                          <a:effectLst/>
                        </a:rPr>
                        <a:t>Score</a:t>
                      </a:r>
                      <a:r>
                        <a:rPr lang="hu-HU" sz="2100" dirty="0">
                          <a:solidFill>
                            <a:schemeClr val="bg1"/>
                          </a:solidFill>
                          <a:effectLst/>
                        </a:rPr>
                        <a:t> </a:t>
                      </a:r>
                      <a:r>
                        <a:rPr lang="hu-HU" sz="2100" dirty="0" err="1">
                          <a:solidFill>
                            <a:schemeClr val="bg1"/>
                          </a:solidFill>
                          <a:effectLst/>
                        </a:rPr>
                        <a:t>range</a:t>
                      </a:r>
                      <a:endParaRPr lang="hu-HU"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solidFill>
                      <a:srgbClr val="FFC000"/>
                    </a:solidFill>
                  </a:tcPr>
                </a:tc>
                <a:tc>
                  <a:txBody>
                    <a:bodyPr/>
                    <a:lstStyle/>
                    <a:p>
                      <a:pPr algn="ctr">
                        <a:lnSpc>
                          <a:spcPct val="107000"/>
                        </a:lnSpc>
                        <a:spcAft>
                          <a:spcPts val="0"/>
                        </a:spcAft>
                      </a:pPr>
                      <a:r>
                        <a:rPr lang="hu-HU" sz="2100" dirty="0" err="1">
                          <a:solidFill>
                            <a:schemeClr val="bg1"/>
                          </a:solidFill>
                          <a:effectLst/>
                        </a:rPr>
                        <a:t>Number</a:t>
                      </a:r>
                      <a:r>
                        <a:rPr lang="hu-HU" sz="2100" dirty="0">
                          <a:solidFill>
                            <a:schemeClr val="bg1"/>
                          </a:solidFill>
                          <a:effectLst/>
                        </a:rPr>
                        <a:t> of </a:t>
                      </a:r>
                      <a:r>
                        <a:rPr lang="hu-HU" sz="2100" dirty="0" err="1">
                          <a:solidFill>
                            <a:schemeClr val="bg1"/>
                          </a:solidFill>
                          <a:effectLst/>
                        </a:rPr>
                        <a:t>students</a:t>
                      </a:r>
                      <a:r>
                        <a:rPr lang="hu-HU" sz="2100" dirty="0">
                          <a:solidFill>
                            <a:schemeClr val="bg1"/>
                          </a:solidFill>
                          <a:effectLst/>
                        </a:rPr>
                        <a:t>(Diósd)</a:t>
                      </a:r>
                      <a:endParaRPr lang="hu-HU"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solidFill>
                      <a:srgbClr val="FFC000"/>
                    </a:solidFill>
                  </a:tcPr>
                </a:tc>
                <a:tc>
                  <a:txBody>
                    <a:bodyPr/>
                    <a:lstStyle/>
                    <a:p>
                      <a:pPr algn="ctr">
                        <a:lnSpc>
                          <a:spcPct val="107000"/>
                        </a:lnSpc>
                        <a:spcAft>
                          <a:spcPts val="0"/>
                        </a:spcAft>
                      </a:pPr>
                      <a:r>
                        <a:rPr lang="hu-HU" sz="2100" dirty="0" err="1">
                          <a:solidFill>
                            <a:schemeClr val="bg1"/>
                          </a:solidFill>
                          <a:effectLst/>
                        </a:rPr>
                        <a:t>Percentage</a:t>
                      </a:r>
                      <a:r>
                        <a:rPr lang="hu-HU" sz="2100" dirty="0">
                          <a:solidFill>
                            <a:schemeClr val="bg1"/>
                          </a:solidFill>
                          <a:effectLst/>
                        </a:rPr>
                        <a:t>(Diósd)</a:t>
                      </a:r>
                      <a:endParaRPr lang="hu-HU"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solidFill>
                      <a:srgbClr val="FFC000"/>
                    </a:solidFill>
                  </a:tcPr>
                </a:tc>
                <a:tc>
                  <a:txBody>
                    <a:bodyPr/>
                    <a:lstStyle/>
                    <a:p>
                      <a:pPr algn="ctr">
                        <a:lnSpc>
                          <a:spcPct val="107000"/>
                        </a:lnSpc>
                        <a:spcAft>
                          <a:spcPts val="0"/>
                        </a:spcAft>
                      </a:pPr>
                      <a:r>
                        <a:rPr lang="hu-HU" sz="2100" dirty="0">
                          <a:solidFill>
                            <a:schemeClr val="bg1"/>
                          </a:solidFill>
                          <a:effectLst/>
                        </a:rPr>
                        <a:t>Total </a:t>
                      </a:r>
                      <a:r>
                        <a:rPr lang="hu-HU" sz="2100" dirty="0" err="1">
                          <a:solidFill>
                            <a:schemeClr val="bg1"/>
                          </a:solidFill>
                          <a:effectLst/>
                        </a:rPr>
                        <a:t>number</a:t>
                      </a:r>
                      <a:r>
                        <a:rPr lang="hu-HU" sz="2100" dirty="0">
                          <a:solidFill>
                            <a:schemeClr val="bg1"/>
                          </a:solidFill>
                          <a:effectLst/>
                        </a:rPr>
                        <a:t> of </a:t>
                      </a:r>
                      <a:r>
                        <a:rPr lang="hu-HU" sz="2100" dirty="0" err="1">
                          <a:solidFill>
                            <a:schemeClr val="bg1"/>
                          </a:solidFill>
                          <a:effectLst/>
                        </a:rPr>
                        <a:t>students</a:t>
                      </a:r>
                      <a:r>
                        <a:rPr lang="hu-HU" sz="2100" dirty="0">
                          <a:solidFill>
                            <a:schemeClr val="bg1"/>
                          </a:solidFill>
                          <a:effectLst/>
                        </a:rPr>
                        <a:t> </a:t>
                      </a:r>
                      <a:r>
                        <a:rPr lang="hu-HU" sz="2100" dirty="0" err="1">
                          <a:solidFill>
                            <a:schemeClr val="bg1"/>
                          </a:solidFill>
                          <a:effectLst/>
                        </a:rPr>
                        <a:t>taking</a:t>
                      </a:r>
                      <a:r>
                        <a:rPr lang="hu-HU" sz="2100" dirty="0">
                          <a:solidFill>
                            <a:schemeClr val="bg1"/>
                          </a:solidFill>
                          <a:effectLst/>
                        </a:rPr>
                        <a:t> part</a:t>
                      </a:r>
                      <a:endParaRPr lang="hu-HU"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solidFill>
                      <a:srgbClr val="FFC000"/>
                    </a:solidFill>
                  </a:tcPr>
                </a:tc>
                <a:extLst>
                  <a:ext uri="{0D108BD9-81ED-4DB2-BD59-A6C34878D82A}">
                    <a16:rowId xmlns:a16="http://schemas.microsoft.com/office/drawing/2014/main" val="1363417459"/>
                  </a:ext>
                </a:extLst>
              </a:tr>
              <a:tr h="515302">
                <a:tc>
                  <a:txBody>
                    <a:bodyPr/>
                    <a:lstStyle/>
                    <a:p>
                      <a:pPr algn="ctr">
                        <a:lnSpc>
                          <a:spcPct val="107000"/>
                        </a:lnSpc>
                        <a:spcAft>
                          <a:spcPts val="0"/>
                        </a:spcAft>
                      </a:pPr>
                      <a:r>
                        <a:rPr lang="hu-HU" sz="2100" dirty="0">
                          <a:solidFill>
                            <a:schemeClr val="bg1"/>
                          </a:solidFill>
                          <a:effectLst/>
                        </a:rPr>
                        <a:t>1</a:t>
                      </a:r>
                      <a:endParaRPr lang="hu-HU"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solidFill>
                      <a:srgbClr val="FFC000"/>
                    </a:solidFill>
                  </a:tcPr>
                </a:tc>
                <a:tc>
                  <a:txBody>
                    <a:bodyPr/>
                    <a:lstStyle/>
                    <a:p>
                      <a:pPr algn="ctr">
                        <a:lnSpc>
                          <a:spcPct val="107000"/>
                        </a:lnSpc>
                        <a:spcAft>
                          <a:spcPts val="0"/>
                        </a:spcAft>
                      </a:pPr>
                      <a:r>
                        <a:rPr lang="hu-HU" sz="2100" dirty="0">
                          <a:effectLst/>
                        </a:rPr>
                        <a:t>0-12</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a:txBody>
                    <a:bodyPr/>
                    <a:lstStyle/>
                    <a:p>
                      <a:pPr algn="ctr">
                        <a:lnSpc>
                          <a:spcPct val="107000"/>
                        </a:lnSpc>
                        <a:spcAft>
                          <a:spcPts val="0"/>
                        </a:spcAft>
                      </a:pPr>
                      <a:r>
                        <a:rPr lang="hu-HU" sz="2100" dirty="0">
                          <a:effectLst/>
                          <a:latin typeface="Calibri" panose="020F0502020204030204" pitchFamily="34" charset="0"/>
                          <a:ea typeface="Calibri" panose="020F0502020204030204" pitchFamily="34" charset="0"/>
                          <a:cs typeface="Times New Roman" panose="02020603050405020304" pitchFamily="18" charset="0"/>
                        </a:rPr>
                        <a:t>22</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a:txBody>
                    <a:bodyPr/>
                    <a:lstStyle/>
                    <a:p>
                      <a:pPr algn="ctr">
                        <a:lnSpc>
                          <a:spcPct val="107000"/>
                        </a:lnSpc>
                        <a:spcAft>
                          <a:spcPts val="0"/>
                        </a:spcAft>
                      </a:pPr>
                      <a:r>
                        <a:rPr lang="hu-HU" sz="2100" dirty="0">
                          <a:effectLst/>
                        </a:rPr>
                        <a:t>34%</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rowSpan="5">
                  <a:txBody>
                    <a:bodyPr/>
                    <a:lstStyle/>
                    <a:p>
                      <a:pPr algn="ctr">
                        <a:lnSpc>
                          <a:spcPct val="107000"/>
                        </a:lnSpc>
                        <a:spcAft>
                          <a:spcPts val="0"/>
                        </a:spcAft>
                      </a:pPr>
                      <a:r>
                        <a:rPr lang="hu-HU" sz="2100" dirty="0">
                          <a:effectLst/>
                        </a:rPr>
                        <a:t> </a:t>
                      </a:r>
                      <a:endParaRPr lang="hu-HU" sz="1700" dirty="0">
                        <a:effectLst/>
                      </a:endParaRPr>
                    </a:p>
                    <a:p>
                      <a:pPr algn="ctr">
                        <a:lnSpc>
                          <a:spcPct val="107000"/>
                        </a:lnSpc>
                        <a:spcAft>
                          <a:spcPts val="0"/>
                        </a:spcAft>
                      </a:pPr>
                      <a:r>
                        <a:rPr lang="hu-HU" sz="2100" dirty="0">
                          <a:effectLst/>
                        </a:rPr>
                        <a:t> </a:t>
                      </a:r>
                      <a:endParaRPr lang="hu-HU" sz="1700" dirty="0">
                        <a:effectLst/>
                      </a:endParaRPr>
                    </a:p>
                    <a:p>
                      <a:pPr algn="ctr">
                        <a:lnSpc>
                          <a:spcPct val="107000"/>
                        </a:lnSpc>
                        <a:spcAft>
                          <a:spcPts val="0"/>
                        </a:spcAft>
                      </a:pPr>
                      <a:r>
                        <a:rPr lang="hu-HU" sz="2100" dirty="0">
                          <a:effectLst/>
                          <a:latin typeface="Calibri" panose="020F0502020204030204" pitchFamily="34" charset="0"/>
                          <a:ea typeface="Calibri" panose="020F0502020204030204" pitchFamily="34" charset="0"/>
                          <a:cs typeface="Times New Roman" panose="02020603050405020304" pitchFamily="18" charset="0"/>
                        </a:rPr>
                        <a:t>66</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extLst>
                  <a:ext uri="{0D108BD9-81ED-4DB2-BD59-A6C34878D82A}">
                    <a16:rowId xmlns:a16="http://schemas.microsoft.com/office/drawing/2014/main" val="3703367897"/>
                  </a:ext>
                </a:extLst>
              </a:tr>
              <a:tr h="515302">
                <a:tc>
                  <a:txBody>
                    <a:bodyPr/>
                    <a:lstStyle/>
                    <a:p>
                      <a:pPr algn="ctr">
                        <a:lnSpc>
                          <a:spcPct val="107000"/>
                        </a:lnSpc>
                        <a:spcAft>
                          <a:spcPts val="0"/>
                        </a:spcAft>
                      </a:pPr>
                      <a:r>
                        <a:rPr lang="hu-HU" sz="2100" dirty="0">
                          <a:solidFill>
                            <a:schemeClr val="bg1"/>
                          </a:solidFill>
                          <a:effectLst/>
                        </a:rPr>
                        <a:t>2</a:t>
                      </a:r>
                      <a:endParaRPr lang="hu-HU"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solidFill>
                      <a:srgbClr val="FFC000"/>
                    </a:solidFill>
                  </a:tcPr>
                </a:tc>
                <a:tc>
                  <a:txBody>
                    <a:bodyPr/>
                    <a:lstStyle/>
                    <a:p>
                      <a:pPr algn="ctr">
                        <a:lnSpc>
                          <a:spcPct val="107000"/>
                        </a:lnSpc>
                        <a:spcAft>
                          <a:spcPts val="0"/>
                        </a:spcAft>
                      </a:pPr>
                      <a:r>
                        <a:rPr lang="hu-HU" sz="2100" dirty="0">
                          <a:effectLst/>
                          <a:latin typeface="Calibri" panose="020F0502020204030204" pitchFamily="34" charset="0"/>
                          <a:ea typeface="Calibri" panose="020F0502020204030204" pitchFamily="34" charset="0"/>
                          <a:cs typeface="Times New Roman" panose="02020603050405020304" pitchFamily="18" charset="0"/>
                        </a:rPr>
                        <a:t>13-15</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a:txBody>
                    <a:bodyPr/>
                    <a:lstStyle/>
                    <a:p>
                      <a:pPr algn="ctr">
                        <a:lnSpc>
                          <a:spcPct val="107000"/>
                        </a:lnSpc>
                        <a:spcAft>
                          <a:spcPts val="0"/>
                        </a:spcAft>
                      </a:pPr>
                      <a:r>
                        <a:rPr lang="hu-HU" sz="2100" dirty="0">
                          <a:effectLst/>
                          <a:latin typeface="Calibri" panose="020F0502020204030204" pitchFamily="34" charset="0"/>
                          <a:ea typeface="Calibri" panose="020F0502020204030204" pitchFamily="34" charset="0"/>
                          <a:cs typeface="Times New Roman" panose="02020603050405020304" pitchFamily="18" charset="0"/>
                        </a:rPr>
                        <a:t>8</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a:txBody>
                    <a:bodyPr/>
                    <a:lstStyle/>
                    <a:p>
                      <a:pPr algn="ctr">
                        <a:lnSpc>
                          <a:spcPct val="107000"/>
                        </a:lnSpc>
                        <a:spcAft>
                          <a:spcPts val="0"/>
                        </a:spcAft>
                      </a:pPr>
                      <a:r>
                        <a:rPr lang="hu-HU" sz="2100" dirty="0">
                          <a:effectLst/>
                        </a:rPr>
                        <a:t>12%</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vMerge="1">
                  <a:txBody>
                    <a:bodyPr/>
                    <a:lstStyle/>
                    <a:p>
                      <a:endParaRPr lang="hu-HU"/>
                    </a:p>
                  </a:txBody>
                  <a:tcPr/>
                </a:tc>
                <a:extLst>
                  <a:ext uri="{0D108BD9-81ED-4DB2-BD59-A6C34878D82A}">
                    <a16:rowId xmlns:a16="http://schemas.microsoft.com/office/drawing/2014/main" val="3616852821"/>
                  </a:ext>
                </a:extLst>
              </a:tr>
              <a:tr h="515302">
                <a:tc>
                  <a:txBody>
                    <a:bodyPr/>
                    <a:lstStyle/>
                    <a:p>
                      <a:pPr algn="ctr">
                        <a:lnSpc>
                          <a:spcPct val="107000"/>
                        </a:lnSpc>
                        <a:spcAft>
                          <a:spcPts val="0"/>
                        </a:spcAft>
                      </a:pPr>
                      <a:r>
                        <a:rPr lang="hu-HU" sz="2100" dirty="0">
                          <a:solidFill>
                            <a:schemeClr val="bg1"/>
                          </a:solidFill>
                          <a:effectLst/>
                        </a:rPr>
                        <a:t>3</a:t>
                      </a:r>
                      <a:endParaRPr lang="hu-HU"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solidFill>
                      <a:srgbClr val="FFC000"/>
                    </a:solidFill>
                  </a:tcPr>
                </a:tc>
                <a:tc>
                  <a:txBody>
                    <a:bodyPr/>
                    <a:lstStyle/>
                    <a:p>
                      <a:pPr algn="ctr">
                        <a:lnSpc>
                          <a:spcPct val="107000"/>
                        </a:lnSpc>
                        <a:spcAft>
                          <a:spcPts val="0"/>
                        </a:spcAft>
                      </a:pPr>
                      <a:r>
                        <a:rPr lang="hu-HU" sz="2100" dirty="0">
                          <a:effectLst/>
                          <a:latin typeface="Calibri" panose="020F0502020204030204" pitchFamily="34" charset="0"/>
                          <a:ea typeface="Calibri" panose="020F0502020204030204" pitchFamily="34" charset="0"/>
                          <a:cs typeface="Times New Roman" panose="02020603050405020304" pitchFamily="18" charset="0"/>
                        </a:rPr>
                        <a:t>16-18</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a:txBody>
                    <a:bodyPr/>
                    <a:lstStyle/>
                    <a:p>
                      <a:pPr algn="ctr">
                        <a:lnSpc>
                          <a:spcPct val="107000"/>
                        </a:lnSpc>
                        <a:spcAft>
                          <a:spcPts val="0"/>
                        </a:spcAft>
                      </a:pPr>
                      <a:r>
                        <a:rPr lang="hu-HU" sz="2100" dirty="0">
                          <a:effectLst/>
                          <a:latin typeface="Calibri" panose="020F0502020204030204" pitchFamily="34" charset="0"/>
                          <a:ea typeface="Calibri" panose="020F0502020204030204" pitchFamily="34" charset="0"/>
                          <a:cs typeface="Times New Roman" panose="02020603050405020304" pitchFamily="18" charset="0"/>
                        </a:rPr>
                        <a:t>7</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a:txBody>
                    <a:bodyPr/>
                    <a:lstStyle/>
                    <a:p>
                      <a:pPr algn="ctr">
                        <a:lnSpc>
                          <a:spcPct val="107000"/>
                        </a:lnSpc>
                        <a:spcAft>
                          <a:spcPts val="0"/>
                        </a:spcAft>
                      </a:pPr>
                      <a:r>
                        <a:rPr lang="hu-HU" sz="2100" dirty="0">
                          <a:effectLst/>
                        </a:rPr>
                        <a:t>11%</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vMerge="1">
                  <a:txBody>
                    <a:bodyPr/>
                    <a:lstStyle/>
                    <a:p>
                      <a:endParaRPr lang="hu-HU"/>
                    </a:p>
                  </a:txBody>
                  <a:tcPr/>
                </a:tc>
                <a:extLst>
                  <a:ext uri="{0D108BD9-81ED-4DB2-BD59-A6C34878D82A}">
                    <a16:rowId xmlns:a16="http://schemas.microsoft.com/office/drawing/2014/main" val="4037154103"/>
                  </a:ext>
                </a:extLst>
              </a:tr>
              <a:tr h="515302">
                <a:tc>
                  <a:txBody>
                    <a:bodyPr/>
                    <a:lstStyle/>
                    <a:p>
                      <a:pPr algn="ctr">
                        <a:lnSpc>
                          <a:spcPct val="107000"/>
                        </a:lnSpc>
                        <a:spcAft>
                          <a:spcPts val="0"/>
                        </a:spcAft>
                      </a:pPr>
                      <a:r>
                        <a:rPr lang="hu-HU" sz="2100" dirty="0">
                          <a:solidFill>
                            <a:schemeClr val="bg1"/>
                          </a:solidFill>
                          <a:effectLst/>
                        </a:rPr>
                        <a:t>4</a:t>
                      </a:r>
                      <a:endParaRPr lang="hu-HU"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solidFill>
                      <a:srgbClr val="FFC000"/>
                    </a:solidFill>
                  </a:tcPr>
                </a:tc>
                <a:tc>
                  <a:txBody>
                    <a:bodyPr/>
                    <a:lstStyle/>
                    <a:p>
                      <a:pPr algn="ctr">
                        <a:lnSpc>
                          <a:spcPct val="107000"/>
                        </a:lnSpc>
                        <a:spcAft>
                          <a:spcPts val="0"/>
                        </a:spcAft>
                      </a:pPr>
                      <a:r>
                        <a:rPr lang="hu-HU" sz="2100" dirty="0">
                          <a:effectLst/>
                          <a:latin typeface="Calibri" panose="020F0502020204030204" pitchFamily="34" charset="0"/>
                          <a:ea typeface="Calibri" panose="020F0502020204030204" pitchFamily="34" charset="0"/>
                          <a:cs typeface="Times New Roman" panose="02020603050405020304" pitchFamily="18" charset="0"/>
                        </a:rPr>
                        <a:t>19-21</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a:txBody>
                    <a:bodyPr/>
                    <a:lstStyle/>
                    <a:p>
                      <a:pPr algn="ctr">
                        <a:lnSpc>
                          <a:spcPct val="107000"/>
                        </a:lnSpc>
                        <a:spcAft>
                          <a:spcPts val="0"/>
                        </a:spcAft>
                      </a:pPr>
                      <a:r>
                        <a:rPr lang="hu-HU" sz="2100" dirty="0">
                          <a:effectLst/>
                          <a:latin typeface="Calibri" panose="020F0502020204030204" pitchFamily="34" charset="0"/>
                          <a:ea typeface="Calibri" panose="020F0502020204030204" pitchFamily="34" charset="0"/>
                          <a:cs typeface="Times New Roman" panose="02020603050405020304" pitchFamily="18" charset="0"/>
                        </a:rPr>
                        <a:t>12</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a:txBody>
                    <a:bodyPr/>
                    <a:lstStyle/>
                    <a:p>
                      <a:pPr algn="ctr">
                        <a:lnSpc>
                          <a:spcPct val="107000"/>
                        </a:lnSpc>
                        <a:spcAft>
                          <a:spcPts val="0"/>
                        </a:spcAft>
                      </a:pPr>
                      <a:r>
                        <a:rPr lang="hu-HU" sz="2100" dirty="0">
                          <a:effectLst/>
                        </a:rPr>
                        <a:t>19%</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vMerge="1">
                  <a:txBody>
                    <a:bodyPr/>
                    <a:lstStyle/>
                    <a:p>
                      <a:endParaRPr lang="hu-HU"/>
                    </a:p>
                  </a:txBody>
                  <a:tcPr/>
                </a:tc>
                <a:extLst>
                  <a:ext uri="{0D108BD9-81ED-4DB2-BD59-A6C34878D82A}">
                    <a16:rowId xmlns:a16="http://schemas.microsoft.com/office/drawing/2014/main" val="1699869474"/>
                  </a:ext>
                </a:extLst>
              </a:tr>
              <a:tr h="515302">
                <a:tc>
                  <a:txBody>
                    <a:bodyPr/>
                    <a:lstStyle/>
                    <a:p>
                      <a:pPr algn="ctr">
                        <a:lnSpc>
                          <a:spcPct val="107000"/>
                        </a:lnSpc>
                        <a:spcAft>
                          <a:spcPts val="0"/>
                        </a:spcAft>
                      </a:pPr>
                      <a:r>
                        <a:rPr lang="hu-HU" sz="2100" dirty="0">
                          <a:solidFill>
                            <a:schemeClr val="bg1"/>
                          </a:solidFill>
                          <a:effectLst/>
                        </a:rPr>
                        <a:t>5</a:t>
                      </a:r>
                      <a:endParaRPr lang="hu-HU"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solidFill>
                      <a:srgbClr val="FFC000"/>
                    </a:solidFill>
                  </a:tcPr>
                </a:tc>
                <a:tc>
                  <a:txBody>
                    <a:bodyPr/>
                    <a:lstStyle/>
                    <a:p>
                      <a:pPr algn="ctr">
                        <a:lnSpc>
                          <a:spcPct val="107000"/>
                        </a:lnSpc>
                        <a:spcAft>
                          <a:spcPts val="0"/>
                        </a:spcAft>
                      </a:pPr>
                      <a:r>
                        <a:rPr lang="hu-HU" sz="2100" dirty="0">
                          <a:effectLst/>
                          <a:latin typeface="Calibri" panose="020F0502020204030204" pitchFamily="34" charset="0"/>
                          <a:ea typeface="Calibri" panose="020F0502020204030204" pitchFamily="34" charset="0"/>
                          <a:cs typeface="Times New Roman" panose="02020603050405020304" pitchFamily="18" charset="0"/>
                        </a:rPr>
                        <a:t>22-28</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a:txBody>
                    <a:bodyPr/>
                    <a:lstStyle/>
                    <a:p>
                      <a:pPr algn="ctr">
                        <a:lnSpc>
                          <a:spcPct val="107000"/>
                        </a:lnSpc>
                        <a:spcAft>
                          <a:spcPts val="0"/>
                        </a:spcAft>
                      </a:pPr>
                      <a:r>
                        <a:rPr lang="hu-HU" sz="2100" dirty="0">
                          <a:effectLst/>
                          <a:latin typeface="Calibri" panose="020F0502020204030204" pitchFamily="34" charset="0"/>
                          <a:ea typeface="Calibri" panose="020F0502020204030204" pitchFamily="34" charset="0"/>
                          <a:cs typeface="Times New Roman" panose="02020603050405020304" pitchFamily="18" charset="0"/>
                        </a:rPr>
                        <a:t>16</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a:txBody>
                    <a:bodyPr/>
                    <a:lstStyle/>
                    <a:p>
                      <a:pPr algn="ctr">
                        <a:lnSpc>
                          <a:spcPct val="107000"/>
                        </a:lnSpc>
                        <a:spcAft>
                          <a:spcPts val="0"/>
                        </a:spcAft>
                      </a:pPr>
                      <a:r>
                        <a:rPr lang="hu-HU" sz="2100" dirty="0">
                          <a:effectLst/>
                        </a:rPr>
                        <a:t>24%</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vMerge="1">
                  <a:txBody>
                    <a:bodyPr/>
                    <a:lstStyle/>
                    <a:p>
                      <a:endParaRPr lang="hu-HU"/>
                    </a:p>
                  </a:txBody>
                  <a:tcPr/>
                </a:tc>
                <a:extLst>
                  <a:ext uri="{0D108BD9-81ED-4DB2-BD59-A6C34878D82A}">
                    <a16:rowId xmlns:a16="http://schemas.microsoft.com/office/drawing/2014/main" val="2015579386"/>
                  </a:ext>
                </a:extLst>
              </a:tr>
            </a:tbl>
          </a:graphicData>
        </a:graphic>
      </p:graphicFrame>
    </p:spTree>
    <p:extLst>
      <p:ext uri="{BB962C8B-B14F-4D97-AF65-F5344CB8AC3E}">
        <p14:creationId xmlns:p14="http://schemas.microsoft.com/office/powerpoint/2010/main" val="1942750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CAF40"/>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8C16D91-AD68-4582-9B25-ECDBF9DE3D7C}"/>
              </a:ext>
            </a:extLst>
          </p:cNvPr>
          <p:cNvSpPr>
            <a:spLocks noGrp="1"/>
          </p:cNvSpPr>
          <p:nvPr>
            <p:ph type="title"/>
          </p:nvPr>
        </p:nvSpPr>
        <p:spPr/>
        <p:txBody>
          <a:bodyPr/>
          <a:lstStyle/>
          <a:p>
            <a:r>
              <a:rPr lang="hu-HU" dirty="0" err="1">
                <a:solidFill>
                  <a:schemeClr val="bg1"/>
                </a:solidFill>
              </a:rPr>
              <a:t>Other</a:t>
            </a:r>
            <a:r>
              <a:rPr lang="hu-HU" dirty="0">
                <a:solidFill>
                  <a:schemeClr val="bg1"/>
                </a:solidFill>
              </a:rPr>
              <a:t> </a:t>
            </a:r>
            <a:r>
              <a:rPr lang="hu-HU" dirty="0" err="1">
                <a:solidFill>
                  <a:schemeClr val="bg1"/>
                </a:solidFill>
              </a:rPr>
              <a:t>facts</a:t>
            </a:r>
            <a:endParaRPr lang="hu-HU" dirty="0">
              <a:solidFill>
                <a:schemeClr val="bg1"/>
              </a:solidFill>
            </a:endParaRPr>
          </a:p>
        </p:txBody>
      </p:sp>
      <p:sp>
        <p:nvSpPr>
          <p:cNvPr id="3" name="Tartalom helye 2">
            <a:extLst>
              <a:ext uri="{FF2B5EF4-FFF2-40B4-BE49-F238E27FC236}">
                <a16:creationId xmlns:a16="http://schemas.microsoft.com/office/drawing/2014/main" id="{5A0DF43F-B9E8-437A-B09B-1F5B370CC4B3}"/>
              </a:ext>
            </a:extLst>
          </p:cNvPr>
          <p:cNvSpPr>
            <a:spLocks noGrp="1"/>
          </p:cNvSpPr>
          <p:nvPr>
            <p:ph idx="1"/>
          </p:nvPr>
        </p:nvSpPr>
        <p:spPr/>
        <p:txBody>
          <a:bodyPr/>
          <a:lstStyle/>
          <a:p>
            <a:r>
              <a:rPr lang="hu-HU" sz="3200" dirty="0" err="1">
                <a:solidFill>
                  <a:schemeClr val="bg1"/>
                </a:solidFill>
              </a:rPr>
              <a:t>Only</a:t>
            </a:r>
            <a:r>
              <a:rPr lang="hu-HU" sz="3200" dirty="0">
                <a:solidFill>
                  <a:schemeClr val="bg1"/>
                </a:solidFill>
              </a:rPr>
              <a:t> </a:t>
            </a:r>
            <a:r>
              <a:rPr lang="hu-HU" sz="3200" dirty="0" err="1">
                <a:solidFill>
                  <a:schemeClr val="bg1"/>
                </a:solidFill>
              </a:rPr>
              <a:t>one</a:t>
            </a:r>
            <a:r>
              <a:rPr lang="hu-HU" sz="3200" dirty="0">
                <a:solidFill>
                  <a:schemeClr val="bg1"/>
                </a:solidFill>
              </a:rPr>
              <a:t> 28/28 </a:t>
            </a:r>
            <a:r>
              <a:rPr lang="hu-HU" sz="3200" dirty="0" err="1">
                <a:solidFill>
                  <a:schemeClr val="bg1"/>
                </a:solidFill>
              </a:rPr>
              <a:t>answer</a:t>
            </a:r>
            <a:r>
              <a:rPr lang="hu-HU" sz="3200" dirty="0">
                <a:solidFill>
                  <a:schemeClr val="bg1"/>
                </a:solidFill>
              </a:rPr>
              <a:t>! (66 </a:t>
            </a:r>
            <a:r>
              <a:rPr lang="hu-HU" sz="3200" dirty="0" err="1">
                <a:solidFill>
                  <a:schemeClr val="bg1"/>
                </a:solidFill>
              </a:rPr>
              <a:t>students</a:t>
            </a:r>
            <a:r>
              <a:rPr lang="hu-HU" sz="3200" dirty="0">
                <a:solidFill>
                  <a:schemeClr val="bg1"/>
                </a:solidFill>
              </a:rPr>
              <a:t>)</a:t>
            </a:r>
          </a:p>
          <a:p>
            <a:r>
              <a:rPr lang="hu-HU" sz="3200" dirty="0" err="1">
                <a:solidFill>
                  <a:schemeClr val="bg1"/>
                </a:solidFill>
              </a:rPr>
              <a:t>Many</a:t>
            </a:r>
            <a:r>
              <a:rPr lang="hu-HU" sz="3200" dirty="0">
                <a:solidFill>
                  <a:schemeClr val="bg1"/>
                </a:solidFill>
              </a:rPr>
              <a:t> </a:t>
            </a:r>
            <a:r>
              <a:rPr lang="hu-HU" sz="3200" dirty="0" err="1">
                <a:solidFill>
                  <a:schemeClr val="bg1"/>
                </a:solidFill>
              </a:rPr>
              <a:t>unknown</a:t>
            </a:r>
            <a:r>
              <a:rPr lang="hu-HU" sz="3200" dirty="0">
                <a:solidFill>
                  <a:schemeClr val="bg1"/>
                </a:solidFill>
              </a:rPr>
              <a:t> </a:t>
            </a:r>
            <a:r>
              <a:rPr lang="hu-HU" sz="3200" dirty="0" err="1">
                <a:solidFill>
                  <a:schemeClr val="bg1"/>
                </a:solidFill>
              </a:rPr>
              <a:t>terms</a:t>
            </a:r>
            <a:r>
              <a:rPr lang="hu-HU" sz="3200" dirty="0">
                <a:solidFill>
                  <a:schemeClr val="bg1"/>
                </a:solidFill>
              </a:rPr>
              <a:t>, </a:t>
            </a:r>
            <a:r>
              <a:rPr lang="hu-HU" sz="3200" dirty="0" err="1">
                <a:solidFill>
                  <a:schemeClr val="bg1"/>
                </a:solidFill>
              </a:rPr>
              <a:t>reading</a:t>
            </a:r>
            <a:r>
              <a:rPr lang="hu-HU" sz="3200" dirty="0">
                <a:solidFill>
                  <a:schemeClr val="bg1"/>
                </a:solidFill>
              </a:rPr>
              <a:t> and </a:t>
            </a:r>
            <a:r>
              <a:rPr lang="hu-HU" sz="3200" dirty="0" err="1">
                <a:solidFill>
                  <a:schemeClr val="bg1"/>
                </a:solidFill>
              </a:rPr>
              <a:t>understanding</a:t>
            </a:r>
            <a:r>
              <a:rPr lang="hu-HU" sz="3200" dirty="0">
                <a:solidFill>
                  <a:schemeClr val="bg1"/>
                </a:solidFill>
              </a:rPr>
              <a:t> </a:t>
            </a:r>
            <a:r>
              <a:rPr lang="hu-HU" sz="3200" dirty="0" err="1">
                <a:solidFill>
                  <a:schemeClr val="bg1"/>
                </a:solidFill>
              </a:rPr>
              <a:t>problems</a:t>
            </a:r>
            <a:endParaRPr lang="hu-HU" sz="3200" dirty="0">
              <a:solidFill>
                <a:schemeClr val="bg1"/>
              </a:solidFill>
            </a:endParaRPr>
          </a:p>
          <a:p>
            <a:r>
              <a:rPr lang="hu-HU" sz="3200" dirty="0" err="1">
                <a:solidFill>
                  <a:schemeClr val="bg1"/>
                </a:solidFill>
              </a:rPr>
              <a:t>To</a:t>
            </a:r>
            <a:r>
              <a:rPr lang="hu-HU" sz="3200" dirty="0">
                <a:solidFill>
                  <a:schemeClr val="bg1"/>
                </a:solidFill>
              </a:rPr>
              <a:t> </a:t>
            </a:r>
            <a:r>
              <a:rPr lang="hu-HU" sz="3200" dirty="0" err="1">
                <a:solidFill>
                  <a:schemeClr val="bg1"/>
                </a:solidFill>
              </a:rPr>
              <a:t>fill</a:t>
            </a:r>
            <a:r>
              <a:rPr lang="hu-HU" sz="3200" dirty="0">
                <a:solidFill>
                  <a:schemeClr val="bg1"/>
                </a:solidFill>
              </a:rPr>
              <a:t> in </a:t>
            </a:r>
            <a:r>
              <a:rPr lang="hu-HU" sz="3200" dirty="0" err="1">
                <a:solidFill>
                  <a:schemeClr val="bg1"/>
                </a:solidFill>
              </a:rPr>
              <a:t>it</a:t>
            </a:r>
            <a:r>
              <a:rPr lang="hu-HU" sz="3200" dirty="0">
                <a:solidFill>
                  <a:schemeClr val="bg1"/>
                </a:solidFill>
              </a:rPr>
              <a:t> </a:t>
            </a:r>
            <a:r>
              <a:rPr lang="hu-HU" sz="3200" dirty="0" err="1">
                <a:solidFill>
                  <a:schemeClr val="bg1"/>
                </a:solidFill>
              </a:rPr>
              <a:t>needed</a:t>
            </a:r>
            <a:r>
              <a:rPr lang="hu-HU" sz="3200" dirty="0">
                <a:solidFill>
                  <a:schemeClr val="bg1"/>
                </a:solidFill>
              </a:rPr>
              <a:t> 2 </a:t>
            </a:r>
            <a:r>
              <a:rPr lang="hu-HU" sz="3200" dirty="0" err="1">
                <a:solidFill>
                  <a:schemeClr val="bg1"/>
                </a:solidFill>
              </a:rPr>
              <a:t>lessons</a:t>
            </a:r>
            <a:r>
              <a:rPr lang="hu-HU" sz="3200" dirty="0">
                <a:solidFill>
                  <a:schemeClr val="bg1"/>
                </a:solidFill>
              </a:rPr>
              <a:t> </a:t>
            </a:r>
            <a:r>
              <a:rPr lang="hu-HU" sz="3200" dirty="0" err="1">
                <a:solidFill>
                  <a:schemeClr val="bg1"/>
                </a:solidFill>
              </a:rPr>
              <a:t>with</a:t>
            </a:r>
            <a:r>
              <a:rPr lang="hu-HU" sz="3200" dirty="0">
                <a:solidFill>
                  <a:schemeClr val="bg1"/>
                </a:solidFill>
              </a:rPr>
              <a:t> a </a:t>
            </a:r>
            <a:r>
              <a:rPr lang="hu-HU" sz="3200" dirty="0" err="1">
                <a:solidFill>
                  <a:schemeClr val="bg1"/>
                </a:solidFill>
              </a:rPr>
              <a:t>financial</a:t>
            </a:r>
            <a:r>
              <a:rPr lang="hu-HU" sz="3200" dirty="0">
                <a:solidFill>
                  <a:schemeClr val="bg1"/>
                </a:solidFill>
              </a:rPr>
              <a:t> </a:t>
            </a:r>
            <a:r>
              <a:rPr lang="hu-HU" sz="3200" dirty="0" err="1">
                <a:solidFill>
                  <a:schemeClr val="bg1"/>
                </a:solidFill>
              </a:rPr>
              <a:t>expert</a:t>
            </a:r>
            <a:r>
              <a:rPr lang="hu-HU" sz="3200" dirty="0">
                <a:solidFill>
                  <a:schemeClr val="bg1"/>
                </a:solidFill>
              </a:rPr>
              <a:t> </a:t>
            </a:r>
            <a:r>
              <a:rPr lang="hu-HU" sz="3200" dirty="0" err="1">
                <a:solidFill>
                  <a:schemeClr val="bg1"/>
                </a:solidFill>
              </a:rPr>
              <a:t>from</a:t>
            </a:r>
            <a:r>
              <a:rPr lang="hu-HU" sz="3200" dirty="0">
                <a:solidFill>
                  <a:schemeClr val="bg1"/>
                </a:solidFill>
              </a:rPr>
              <a:t> a bank </a:t>
            </a:r>
            <a:r>
              <a:rPr lang="hu-HU" sz="3200" dirty="0" err="1">
                <a:solidFill>
                  <a:schemeClr val="bg1"/>
                </a:solidFill>
              </a:rPr>
              <a:t>before</a:t>
            </a:r>
            <a:endParaRPr lang="hu-HU" sz="3200" dirty="0">
              <a:solidFill>
                <a:schemeClr val="bg1"/>
              </a:solidFill>
            </a:endParaRPr>
          </a:p>
          <a:p>
            <a:r>
              <a:rPr lang="hu-HU" sz="3200" dirty="0" err="1">
                <a:solidFill>
                  <a:schemeClr val="bg1"/>
                </a:solidFill>
              </a:rPr>
              <a:t>Too</a:t>
            </a:r>
            <a:r>
              <a:rPr lang="hu-HU" sz="3200" dirty="0">
                <a:solidFill>
                  <a:schemeClr val="bg1"/>
                </a:solidFill>
              </a:rPr>
              <a:t> </a:t>
            </a:r>
            <a:r>
              <a:rPr lang="hu-HU" sz="3200" dirty="0" err="1">
                <a:solidFill>
                  <a:schemeClr val="bg1"/>
                </a:solidFill>
              </a:rPr>
              <a:t>many</a:t>
            </a:r>
            <a:r>
              <a:rPr lang="hu-HU" sz="3200" dirty="0">
                <a:solidFill>
                  <a:schemeClr val="bg1"/>
                </a:solidFill>
              </a:rPr>
              <a:t> </a:t>
            </a:r>
            <a:r>
              <a:rPr lang="hu-HU" sz="3200" dirty="0" err="1">
                <a:solidFill>
                  <a:schemeClr val="bg1"/>
                </a:solidFill>
              </a:rPr>
              <a:t>students</a:t>
            </a:r>
            <a:r>
              <a:rPr lang="hu-HU" sz="3200" dirty="0">
                <a:solidFill>
                  <a:schemeClr val="bg1"/>
                </a:solidFill>
              </a:rPr>
              <a:t> </a:t>
            </a:r>
            <a:r>
              <a:rPr lang="hu-HU" sz="3200" dirty="0" err="1">
                <a:solidFill>
                  <a:schemeClr val="bg1"/>
                </a:solidFill>
              </a:rPr>
              <a:t>to</a:t>
            </a:r>
            <a:r>
              <a:rPr lang="hu-HU" sz="3200" dirty="0">
                <a:solidFill>
                  <a:schemeClr val="bg1"/>
                </a:solidFill>
              </a:rPr>
              <a:t> </a:t>
            </a:r>
            <a:r>
              <a:rPr lang="hu-HU" sz="3200" dirty="0" err="1">
                <a:solidFill>
                  <a:schemeClr val="bg1"/>
                </a:solidFill>
              </a:rPr>
              <a:t>evaluate</a:t>
            </a:r>
            <a:r>
              <a:rPr lang="hu-HU" sz="3200" dirty="0">
                <a:solidFill>
                  <a:schemeClr val="bg1"/>
                </a:solidFill>
              </a:rPr>
              <a:t>, </a:t>
            </a:r>
            <a:r>
              <a:rPr lang="hu-HU" sz="3200" dirty="0" err="1">
                <a:solidFill>
                  <a:schemeClr val="bg1"/>
                </a:solidFill>
              </a:rPr>
              <a:t>so</a:t>
            </a:r>
            <a:r>
              <a:rPr lang="hu-HU" sz="3200" dirty="0">
                <a:solidFill>
                  <a:schemeClr val="bg1"/>
                </a:solidFill>
              </a:rPr>
              <a:t> </a:t>
            </a:r>
            <a:r>
              <a:rPr lang="hu-HU" sz="3200" dirty="0" err="1">
                <a:solidFill>
                  <a:schemeClr val="bg1"/>
                </a:solidFill>
              </a:rPr>
              <a:t>we</a:t>
            </a:r>
            <a:r>
              <a:rPr lang="hu-HU" sz="3200" dirty="0">
                <a:solidFill>
                  <a:schemeClr val="bg1"/>
                </a:solidFill>
              </a:rPr>
              <a:t> </a:t>
            </a:r>
            <a:r>
              <a:rPr lang="hu-HU" sz="3200" dirty="0" err="1">
                <a:solidFill>
                  <a:schemeClr val="bg1"/>
                </a:solidFill>
              </a:rPr>
              <a:t>chose</a:t>
            </a:r>
            <a:r>
              <a:rPr lang="hu-HU" sz="3200" dirty="0">
                <a:solidFill>
                  <a:schemeClr val="bg1"/>
                </a:solidFill>
              </a:rPr>
              <a:t> 20 </a:t>
            </a:r>
            <a:r>
              <a:rPr lang="hu-HU" sz="3200" dirty="0" err="1">
                <a:solidFill>
                  <a:schemeClr val="bg1"/>
                </a:solidFill>
              </a:rPr>
              <a:t>students</a:t>
            </a:r>
            <a:r>
              <a:rPr lang="hu-HU" sz="3200" dirty="0">
                <a:solidFill>
                  <a:schemeClr val="bg1"/>
                </a:solidFill>
              </a:rPr>
              <a:t>, </a:t>
            </a:r>
            <a:r>
              <a:rPr lang="hu-HU" sz="3200" dirty="0" err="1">
                <a:solidFill>
                  <a:schemeClr val="bg1"/>
                </a:solidFill>
              </a:rPr>
              <a:t>from</a:t>
            </a:r>
            <a:r>
              <a:rPr lang="hu-HU" sz="3200" dirty="0">
                <a:solidFill>
                  <a:schemeClr val="bg1"/>
                </a:solidFill>
              </a:rPr>
              <a:t> </a:t>
            </a:r>
            <a:r>
              <a:rPr lang="hu-HU" sz="3200" dirty="0" err="1">
                <a:solidFill>
                  <a:schemeClr val="bg1"/>
                </a:solidFill>
              </a:rPr>
              <a:t>each</a:t>
            </a:r>
            <a:r>
              <a:rPr lang="hu-HU" sz="3200" dirty="0">
                <a:solidFill>
                  <a:schemeClr val="bg1"/>
                </a:solidFill>
              </a:rPr>
              <a:t> </a:t>
            </a:r>
            <a:r>
              <a:rPr lang="hu-HU" sz="3200" dirty="0" err="1">
                <a:solidFill>
                  <a:schemeClr val="bg1"/>
                </a:solidFill>
              </a:rPr>
              <a:t>age</a:t>
            </a:r>
            <a:r>
              <a:rPr lang="hu-HU" sz="3200" dirty="0">
                <a:solidFill>
                  <a:schemeClr val="bg1"/>
                </a:solidFill>
              </a:rPr>
              <a:t> </a:t>
            </a:r>
            <a:r>
              <a:rPr lang="hu-HU" sz="3200" dirty="0" err="1">
                <a:solidFill>
                  <a:schemeClr val="bg1"/>
                </a:solidFill>
              </a:rPr>
              <a:t>level</a:t>
            </a:r>
            <a:r>
              <a:rPr lang="hu-HU" sz="3200" dirty="0">
                <a:solidFill>
                  <a:schemeClr val="bg1"/>
                </a:solidFill>
              </a:rPr>
              <a:t> 6+6+8(13, 14, 15 </a:t>
            </a:r>
            <a:r>
              <a:rPr lang="hu-HU" sz="3200">
                <a:solidFill>
                  <a:schemeClr val="bg1"/>
                </a:solidFill>
              </a:rPr>
              <a:t>years</a:t>
            </a:r>
            <a:r>
              <a:rPr lang="hu-HU" sz="3200" dirty="0">
                <a:solidFill>
                  <a:schemeClr val="bg1"/>
                </a:solidFill>
              </a:rPr>
              <a:t> old)</a:t>
            </a:r>
          </a:p>
          <a:p>
            <a:endParaRPr lang="hu-HU" dirty="0"/>
          </a:p>
          <a:p>
            <a:endParaRPr lang="hu-HU" dirty="0"/>
          </a:p>
        </p:txBody>
      </p:sp>
    </p:spTree>
    <p:extLst>
      <p:ext uri="{BB962C8B-B14F-4D97-AF65-F5344CB8AC3E}">
        <p14:creationId xmlns:p14="http://schemas.microsoft.com/office/powerpoint/2010/main" val="1891190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5091CE8F-F3AE-4EC0-B0A7-A77AA295CC7F}"/>
              </a:ext>
            </a:extLst>
          </p:cNvPr>
          <p:cNvSpPr>
            <a:spLocks noGrp="1"/>
          </p:cNvSpPr>
          <p:nvPr>
            <p:ph type="title"/>
          </p:nvPr>
        </p:nvSpPr>
        <p:spPr>
          <a:xfrm>
            <a:off x="913795" y="609600"/>
            <a:ext cx="10353762" cy="1257300"/>
          </a:xfrm>
        </p:spPr>
        <p:txBody>
          <a:bodyPr>
            <a:normAutofit/>
          </a:bodyPr>
          <a:lstStyle/>
          <a:p>
            <a:r>
              <a:rPr lang="en-US" sz="2000" dirty="0">
                <a:solidFill>
                  <a:srgbClr val="FFFFFF"/>
                </a:solidFill>
              </a:rPr>
              <a:t>Suppose you owe $ 1.000,00 on a loan and the interest rate you are charged is 20% per year compounded annually. If you didn't pay anything off, at this interest rate, how many years would it take for the amount you owe to double?</a:t>
            </a:r>
            <a:endParaRPr lang="hu-HU" sz="2000" dirty="0">
              <a:solidFill>
                <a:srgbClr val="FFFFFF"/>
              </a:solidFill>
            </a:endParaRPr>
          </a:p>
        </p:txBody>
      </p:sp>
      <p:pic>
        <p:nvPicPr>
          <p:cNvPr id="11" name="Picture 10">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4" name="Tartalom helye 3">
            <a:extLst>
              <a:ext uri="{FF2B5EF4-FFF2-40B4-BE49-F238E27FC236}">
                <a16:creationId xmlns:a16="http://schemas.microsoft.com/office/drawing/2014/main" id="{0A9C8411-F416-4264-A418-89F0EBD2C8D7}"/>
              </a:ext>
            </a:extLst>
          </p:cNvPr>
          <p:cNvGraphicFramePr>
            <a:graphicFrameLocks noGrp="1"/>
          </p:cNvGraphicFramePr>
          <p:nvPr>
            <p:ph idx="1"/>
            <p:extLst>
              <p:ext uri="{D42A27DB-BD31-4B8C-83A1-F6EECF244321}">
                <p14:modId xmlns:p14="http://schemas.microsoft.com/office/powerpoint/2010/main" val="4285522043"/>
              </p:ext>
            </p:extLst>
          </p:nvPr>
        </p:nvGraphicFramePr>
        <p:xfrm>
          <a:off x="1145406" y="2049331"/>
          <a:ext cx="10353675" cy="4273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551571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76BAAA-75A1-48AA-B7DE-B6B80709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65A5F259-CDF7-4A15-A66C-A9939D23E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C5B0582D-EAD1-4BD2-99C8-8C754115ACED}"/>
              </a:ext>
            </a:extLst>
          </p:cNvPr>
          <p:cNvSpPr>
            <a:spLocks noGrp="1"/>
          </p:cNvSpPr>
          <p:nvPr>
            <p:ph type="title"/>
          </p:nvPr>
        </p:nvSpPr>
        <p:spPr>
          <a:xfrm>
            <a:off x="913795" y="1257301"/>
            <a:ext cx="6672865" cy="4343399"/>
          </a:xfrm>
        </p:spPr>
        <p:txBody>
          <a:bodyPr vert="horz" lIns="91440" tIns="45720" rIns="91440" bIns="45720" rtlCol="0" anchor="ctr">
            <a:normAutofit/>
          </a:bodyPr>
          <a:lstStyle/>
          <a:p>
            <a:pPr algn="l"/>
            <a:r>
              <a:rPr lang="en-US" sz="72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DU 1&amp;2</a:t>
            </a:r>
          </a:p>
        </p:txBody>
      </p:sp>
    </p:spTree>
    <p:extLst>
      <p:ext uri="{BB962C8B-B14F-4D97-AF65-F5344CB8AC3E}">
        <p14:creationId xmlns:p14="http://schemas.microsoft.com/office/powerpoint/2010/main" val="3027799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7A6213-5475-4C82-8A3B-C58150393E33}"/>
              </a:ext>
            </a:extLst>
          </p:cNvPr>
          <p:cNvSpPr>
            <a:spLocks noGrp="1"/>
          </p:cNvSpPr>
          <p:nvPr>
            <p:ph type="title"/>
          </p:nvPr>
        </p:nvSpPr>
        <p:spPr>
          <a:xfrm>
            <a:off x="913795" y="0"/>
            <a:ext cx="10353762" cy="904775"/>
          </a:xfrm>
        </p:spPr>
        <p:txBody>
          <a:bodyPr>
            <a:normAutofit/>
          </a:bodyPr>
          <a:lstStyle/>
          <a:p>
            <a:r>
              <a:rPr lang="hu-HU" dirty="0" err="1">
                <a:solidFill>
                  <a:schemeClr val="bg1"/>
                </a:solidFill>
              </a:rPr>
              <a:t>Topics</a:t>
            </a:r>
            <a:r>
              <a:rPr lang="hu-HU" dirty="0"/>
              <a:t> </a:t>
            </a:r>
          </a:p>
        </p:txBody>
      </p:sp>
      <p:sp>
        <p:nvSpPr>
          <p:cNvPr id="3" name="Tartalom helye 2">
            <a:extLst>
              <a:ext uri="{FF2B5EF4-FFF2-40B4-BE49-F238E27FC236}">
                <a16:creationId xmlns:a16="http://schemas.microsoft.com/office/drawing/2014/main" id="{C7F5A29A-E2DA-4BF8-A643-C5502BDADAB3}"/>
              </a:ext>
            </a:extLst>
          </p:cNvPr>
          <p:cNvSpPr>
            <a:spLocks noGrp="1"/>
          </p:cNvSpPr>
          <p:nvPr>
            <p:ph idx="1"/>
          </p:nvPr>
        </p:nvSpPr>
        <p:spPr>
          <a:xfrm>
            <a:off x="913795" y="904776"/>
            <a:ext cx="10353762" cy="5650028"/>
          </a:xfrm>
        </p:spPr>
        <p:txBody>
          <a:bodyPr>
            <a:normAutofit fontScale="70000" lnSpcReduction="20000"/>
          </a:bodyPr>
          <a:lstStyle/>
          <a:p>
            <a:r>
              <a:rPr lang="en-US" sz="2900" dirty="0">
                <a:solidFill>
                  <a:schemeClr val="bg1"/>
                </a:solidFill>
              </a:rPr>
              <a:t>At different levels, students had to interpret an invoice, the terms: tax, including and excluding tax, the similarity between postage and delivery and identify a delivery cost in an invoice for clothing. It asks a specific question, and the relevant information is explicitly stated. To answer this question correctly, students need to identify the relevant information, understanding that postage refers to the delivery charge. While calculations are not required, students are required to identify numerical information: the cost of postage.</a:t>
            </a:r>
          </a:p>
          <a:p>
            <a:r>
              <a:rPr lang="en-US" sz="2900" dirty="0">
                <a:solidFill>
                  <a:schemeClr val="bg1"/>
                </a:solidFill>
              </a:rPr>
              <a:t>They also interpreted graphs and calculated shares.</a:t>
            </a:r>
          </a:p>
          <a:p>
            <a:r>
              <a:rPr lang="en-US" sz="2900" dirty="0">
                <a:solidFill>
                  <a:schemeClr val="bg1"/>
                </a:solidFill>
              </a:rPr>
              <a:t>Pay slip- net and gross salary- Identify financial information on a pay slip. Students need to understand the difference between gross and net pay, that is, the difference between pay before and after any deductions have been made (such as deductions for health care or tax). </a:t>
            </a:r>
          </a:p>
          <a:p>
            <a:r>
              <a:rPr lang="en-US" sz="2900" dirty="0">
                <a:solidFill>
                  <a:schemeClr val="bg1"/>
                </a:solidFill>
              </a:rPr>
              <a:t>How to secure the account data- evaluate financial issues about the financial landscape by focusing on potential fraud. Students should demonstrate that they know how to take appropriate precautions by recognizing what can be considered good advice in case they receive a financial scam e-mail message. Numeric operations are not required.</a:t>
            </a:r>
          </a:p>
          <a:p>
            <a:r>
              <a:rPr lang="en-US" sz="2900" dirty="0">
                <a:solidFill>
                  <a:schemeClr val="bg1"/>
                </a:solidFill>
              </a:rPr>
              <a:t>To interpret a car insurance policy and which are the factors that influence the insurance which has to be paid, understand that the higher their risk exposure is with regards to measurable criteria, the more it will cost them to buy appropriate insurance. This question falls under the content area of risk and reward. Students need to be able to identify factors likely to affect the cost of motorbike insurance under given circumstances</a:t>
            </a:r>
          </a:p>
          <a:p>
            <a:endParaRPr lang="hu-HU" dirty="0">
              <a:solidFill>
                <a:schemeClr val="bg1"/>
              </a:solidFill>
            </a:endParaRPr>
          </a:p>
        </p:txBody>
      </p:sp>
    </p:spTree>
    <p:extLst>
      <p:ext uri="{BB962C8B-B14F-4D97-AF65-F5344CB8AC3E}">
        <p14:creationId xmlns:p14="http://schemas.microsoft.com/office/powerpoint/2010/main" val="282224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7A6213-5475-4C82-8A3B-C58150393E33}"/>
              </a:ext>
            </a:extLst>
          </p:cNvPr>
          <p:cNvSpPr>
            <a:spLocks noGrp="1"/>
          </p:cNvSpPr>
          <p:nvPr>
            <p:ph type="title"/>
          </p:nvPr>
        </p:nvSpPr>
        <p:spPr>
          <a:xfrm>
            <a:off x="913795" y="0"/>
            <a:ext cx="10353762" cy="904775"/>
          </a:xfrm>
        </p:spPr>
        <p:txBody>
          <a:bodyPr>
            <a:normAutofit/>
          </a:bodyPr>
          <a:lstStyle/>
          <a:p>
            <a:r>
              <a:rPr lang="hu-HU" dirty="0" err="1">
                <a:solidFill>
                  <a:schemeClr val="bg1"/>
                </a:solidFill>
              </a:rPr>
              <a:t>Other</a:t>
            </a:r>
            <a:r>
              <a:rPr lang="hu-HU" dirty="0">
                <a:solidFill>
                  <a:schemeClr val="bg1"/>
                </a:solidFill>
              </a:rPr>
              <a:t> </a:t>
            </a:r>
            <a:r>
              <a:rPr lang="hu-HU" dirty="0" err="1">
                <a:solidFill>
                  <a:schemeClr val="bg1"/>
                </a:solidFill>
              </a:rPr>
              <a:t>topics</a:t>
            </a:r>
            <a:r>
              <a:rPr lang="hu-HU" dirty="0">
                <a:solidFill>
                  <a:schemeClr val="bg1"/>
                </a:solidFill>
              </a:rPr>
              <a:t> </a:t>
            </a:r>
            <a:r>
              <a:rPr lang="hu-HU" dirty="0" err="1">
                <a:solidFill>
                  <a:schemeClr val="bg1"/>
                </a:solidFill>
              </a:rPr>
              <a:t>to</a:t>
            </a:r>
            <a:r>
              <a:rPr lang="hu-HU" dirty="0">
                <a:solidFill>
                  <a:schemeClr val="bg1"/>
                </a:solidFill>
              </a:rPr>
              <a:t> be </a:t>
            </a:r>
            <a:r>
              <a:rPr lang="hu-HU" dirty="0" err="1">
                <a:solidFill>
                  <a:schemeClr val="bg1"/>
                </a:solidFill>
              </a:rPr>
              <a:t>discussed</a:t>
            </a:r>
            <a:endParaRPr lang="hu-HU" dirty="0">
              <a:solidFill>
                <a:schemeClr val="bg1"/>
              </a:solidFill>
            </a:endParaRPr>
          </a:p>
        </p:txBody>
      </p:sp>
      <p:sp>
        <p:nvSpPr>
          <p:cNvPr id="3" name="Tartalom helye 2">
            <a:extLst>
              <a:ext uri="{FF2B5EF4-FFF2-40B4-BE49-F238E27FC236}">
                <a16:creationId xmlns:a16="http://schemas.microsoft.com/office/drawing/2014/main" id="{C7F5A29A-E2DA-4BF8-A643-C5502BDADAB3}"/>
              </a:ext>
            </a:extLst>
          </p:cNvPr>
          <p:cNvSpPr>
            <a:spLocks noGrp="1"/>
          </p:cNvSpPr>
          <p:nvPr>
            <p:ph idx="1"/>
          </p:nvPr>
        </p:nvSpPr>
        <p:spPr>
          <a:xfrm>
            <a:off x="913795" y="904776"/>
            <a:ext cx="10353762" cy="5650028"/>
          </a:xfrm>
        </p:spPr>
        <p:txBody>
          <a:bodyPr>
            <a:normAutofit/>
          </a:bodyPr>
          <a:lstStyle/>
          <a:p>
            <a:r>
              <a:rPr lang="en-US" dirty="0">
                <a:solidFill>
                  <a:schemeClr val="bg1"/>
                </a:solidFill>
              </a:rPr>
              <a:t>•	</a:t>
            </a:r>
            <a:r>
              <a:rPr lang="en-US" sz="2800" dirty="0">
                <a:solidFill>
                  <a:schemeClr val="bg1"/>
                </a:solidFill>
              </a:rPr>
              <a:t>Calculations with interest rate</a:t>
            </a:r>
          </a:p>
          <a:p>
            <a:r>
              <a:rPr lang="en-US" sz="2800" dirty="0">
                <a:solidFill>
                  <a:schemeClr val="bg1"/>
                </a:solidFill>
              </a:rPr>
              <a:t>•	Inflation</a:t>
            </a:r>
          </a:p>
          <a:p>
            <a:r>
              <a:rPr lang="en-US" sz="2800" dirty="0">
                <a:solidFill>
                  <a:schemeClr val="bg1"/>
                </a:solidFill>
              </a:rPr>
              <a:t>•	Mortgage and loan</a:t>
            </a:r>
          </a:p>
          <a:p>
            <a:r>
              <a:rPr lang="en-US" sz="2800" dirty="0">
                <a:solidFill>
                  <a:schemeClr val="bg1"/>
                </a:solidFill>
              </a:rPr>
              <a:t>•	Terms to be identified: IBAN, red number and interest</a:t>
            </a:r>
          </a:p>
          <a:p>
            <a:r>
              <a:rPr lang="en-US" sz="2800" dirty="0">
                <a:solidFill>
                  <a:schemeClr val="bg1"/>
                </a:solidFill>
              </a:rPr>
              <a:t>•	Virtual currency</a:t>
            </a:r>
          </a:p>
          <a:p>
            <a:r>
              <a:rPr lang="en-US" sz="2800" dirty="0">
                <a:solidFill>
                  <a:schemeClr val="bg1"/>
                </a:solidFill>
              </a:rPr>
              <a:t>•	To get to know about pension plans</a:t>
            </a:r>
          </a:p>
          <a:p>
            <a:r>
              <a:rPr lang="en-US" sz="2800" dirty="0">
                <a:solidFill>
                  <a:schemeClr val="bg1"/>
                </a:solidFill>
              </a:rPr>
              <a:t>•	What is to invest in shares</a:t>
            </a:r>
          </a:p>
          <a:p>
            <a:r>
              <a:rPr lang="en-US" sz="2800" dirty="0">
                <a:solidFill>
                  <a:schemeClr val="bg1"/>
                </a:solidFill>
              </a:rPr>
              <a:t>•	Different types of insurance: credit, liability, accident, and health</a:t>
            </a:r>
          </a:p>
          <a:p>
            <a:r>
              <a:rPr lang="en-US" sz="2800" dirty="0">
                <a:solidFill>
                  <a:schemeClr val="bg1"/>
                </a:solidFill>
              </a:rPr>
              <a:t>•	Stock market</a:t>
            </a:r>
          </a:p>
          <a:p>
            <a:endParaRPr lang="hu-HU" dirty="0">
              <a:solidFill>
                <a:schemeClr val="bg1"/>
              </a:solidFill>
            </a:endParaRPr>
          </a:p>
        </p:txBody>
      </p:sp>
    </p:spTree>
    <p:extLst>
      <p:ext uri="{BB962C8B-B14F-4D97-AF65-F5344CB8AC3E}">
        <p14:creationId xmlns:p14="http://schemas.microsoft.com/office/powerpoint/2010/main" val="3880966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7EEB557-E045-4967-91EE-5412EB4FA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13883" y="547806"/>
            <a:ext cx="10141799" cy="5670113"/>
          </a:xfrm>
          <a:prstGeom prst="rect">
            <a:avLst/>
          </a:prstGeom>
        </p:spPr>
      </p:pic>
      <p:sp>
        <p:nvSpPr>
          <p:cNvPr id="14" name="Rectangle 13">
            <a:extLst>
              <a:ext uri="{FF2B5EF4-FFF2-40B4-BE49-F238E27FC236}">
                <a16:creationId xmlns:a16="http://schemas.microsoft.com/office/drawing/2014/main" id="{E1B06D72-EEA4-4E56-9D5E-96440C15A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9806" y="1064806"/>
            <a:ext cx="9149952" cy="4633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rtalom helye 6">
            <a:extLst>
              <a:ext uri="{FF2B5EF4-FFF2-40B4-BE49-F238E27FC236}">
                <a16:creationId xmlns:a16="http://schemas.microsoft.com/office/drawing/2014/main" id="{CFBCDC1E-FC1D-4940-93E2-C7588A0EA5F1}"/>
              </a:ext>
            </a:extLst>
          </p:cNvPr>
          <p:cNvGraphicFramePr>
            <a:graphicFrameLocks noGrp="1"/>
          </p:cNvGraphicFramePr>
          <p:nvPr>
            <p:ph idx="1"/>
            <p:extLst>
              <p:ext uri="{D42A27DB-BD31-4B8C-83A1-F6EECF244321}">
                <p14:modId xmlns:p14="http://schemas.microsoft.com/office/powerpoint/2010/main" val="1639906920"/>
              </p:ext>
            </p:extLst>
          </p:nvPr>
        </p:nvGraphicFramePr>
        <p:xfrm>
          <a:off x="670560" y="335281"/>
          <a:ext cx="10769601" cy="6404673"/>
        </p:xfrm>
        <a:graphic>
          <a:graphicData uri="http://schemas.openxmlformats.org/drawingml/2006/table">
            <a:tbl>
              <a:tblPr firstRow="1" firstCol="1" bandRow="1">
                <a:tableStyleId>{5C22544A-7EE6-4342-B048-85BDC9FD1C3A}</a:tableStyleId>
              </a:tblPr>
              <a:tblGrid>
                <a:gridCol w="1128812">
                  <a:extLst>
                    <a:ext uri="{9D8B030D-6E8A-4147-A177-3AD203B41FA5}">
                      <a16:colId xmlns:a16="http://schemas.microsoft.com/office/drawing/2014/main" val="1611713632"/>
                    </a:ext>
                  </a:extLst>
                </a:gridCol>
                <a:gridCol w="724162">
                  <a:extLst>
                    <a:ext uri="{9D8B030D-6E8A-4147-A177-3AD203B41FA5}">
                      <a16:colId xmlns:a16="http://schemas.microsoft.com/office/drawing/2014/main" val="4236017"/>
                    </a:ext>
                  </a:extLst>
                </a:gridCol>
                <a:gridCol w="750389">
                  <a:extLst>
                    <a:ext uri="{9D8B030D-6E8A-4147-A177-3AD203B41FA5}">
                      <a16:colId xmlns:a16="http://schemas.microsoft.com/office/drawing/2014/main" val="1136195337"/>
                    </a:ext>
                  </a:extLst>
                </a:gridCol>
                <a:gridCol w="501270">
                  <a:extLst>
                    <a:ext uri="{9D8B030D-6E8A-4147-A177-3AD203B41FA5}">
                      <a16:colId xmlns:a16="http://schemas.microsoft.com/office/drawing/2014/main" val="1069306358"/>
                    </a:ext>
                  </a:extLst>
                </a:gridCol>
                <a:gridCol w="501270">
                  <a:extLst>
                    <a:ext uri="{9D8B030D-6E8A-4147-A177-3AD203B41FA5}">
                      <a16:colId xmlns:a16="http://schemas.microsoft.com/office/drawing/2014/main" val="2328404793"/>
                    </a:ext>
                  </a:extLst>
                </a:gridCol>
                <a:gridCol w="507230">
                  <a:extLst>
                    <a:ext uri="{9D8B030D-6E8A-4147-A177-3AD203B41FA5}">
                      <a16:colId xmlns:a16="http://schemas.microsoft.com/office/drawing/2014/main" val="4159891130"/>
                    </a:ext>
                  </a:extLst>
                </a:gridCol>
                <a:gridCol w="464312">
                  <a:extLst>
                    <a:ext uri="{9D8B030D-6E8A-4147-A177-3AD203B41FA5}">
                      <a16:colId xmlns:a16="http://schemas.microsoft.com/office/drawing/2014/main" val="4259261761"/>
                    </a:ext>
                  </a:extLst>
                </a:gridCol>
                <a:gridCol w="488857">
                  <a:extLst>
                    <a:ext uri="{9D8B030D-6E8A-4147-A177-3AD203B41FA5}">
                      <a16:colId xmlns:a16="http://schemas.microsoft.com/office/drawing/2014/main" val="1930165918"/>
                    </a:ext>
                  </a:extLst>
                </a:gridCol>
                <a:gridCol w="488856">
                  <a:extLst>
                    <a:ext uri="{9D8B030D-6E8A-4147-A177-3AD203B41FA5}">
                      <a16:colId xmlns:a16="http://schemas.microsoft.com/office/drawing/2014/main" val="1297998992"/>
                    </a:ext>
                  </a:extLst>
                </a:gridCol>
                <a:gridCol w="494819">
                  <a:extLst>
                    <a:ext uri="{9D8B030D-6E8A-4147-A177-3AD203B41FA5}">
                      <a16:colId xmlns:a16="http://schemas.microsoft.com/office/drawing/2014/main" val="1233228161"/>
                    </a:ext>
                  </a:extLst>
                </a:gridCol>
                <a:gridCol w="399442">
                  <a:extLst>
                    <a:ext uri="{9D8B030D-6E8A-4147-A177-3AD203B41FA5}">
                      <a16:colId xmlns:a16="http://schemas.microsoft.com/office/drawing/2014/main" val="3533669479"/>
                    </a:ext>
                  </a:extLst>
                </a:gridCol>
                <a:gridCol w="399442">
                  <a:extLst>
                    <a:ext uri="{9D8B030D-6E8A-4147-A177-3AD203B41FA5}">
                      <a16:colId xmlns:a16="http://schemas.microsoft.com/office/drawing/2014/main" val="2977819429"/>
                    </a:ext>
                  </a:extLst>
                </a:gridCol>
                <a:gridCol w="503057">
                  <a:extLst>
                    <a:ext uri="{9D8B030D-6E8A-4147-A177-3AD203B41FA5}">
                      <a16:colId xmlns:a16="http://schemas.microsoft.com/office/drawing/2014/main" val="3993081685"/>
                    </a:ext>
                  </a:extLst>
                </a:gridCol>
                <a:gridCol w="476830">
                  <a:extLst>
                    <a:ext uri="{9D8B030D-6E8A-4147-A177-3AD203B41FA5}">
                      <a16:colId xmlns:a16="http://schemas.microsoft.com/office/drawing/2014/main" val="693540688"/>
                    </a:ext>
                  </a:extLst>
                </a:gridCol>
                <a:gridCol w="535247">
                  <a:extLst>
                    <a:ext uri="{9D8B030D-6E8A-4147-A177-3AD203B41FA5}">
                      <a16:colId xmlns:a16="http://schemas.microsoft.com/office/drawing/2014/main" val="3451581075"/>
                    </a:ext>
                  </a:extLst>
                </a:gridCol>
                <a:gridCol w="509018">
                  <a:extLst>
                    <a:ext uri="{9D8B030D-6E8A-4147-A177-3AD203B41FA5}">
                      <a16:colId xmlns:a16="http://schemas.microsoft.com/office/drawing/2014/main" val="3400446661"/>
                    </a:ext>
                  </a:extLst>
                </a:gridCol>
                <a:gridCol w="948294">
                  <a:extLst>
                    <a:ext uri="{9D8B030D-6E8A-4147-A177-3AD203B41FA5}">
                      <a16:colId xmlns:a16="http://schemas.microsoft.com/office/drawing/2014/main" val="3748216141"/>
                    </a:ext>
                  </a:extLst>
                </a:gridCol>
                <a:gridCol w="948294">
                  <a:extLst>
                    <a:ext uri="{9D8B030D-6E8A-4147-A177-3AD203B41FA5}">
                      <a16:colId xmlns:a16="http://schemas.microsoft.com/office/drawing/2014/main" val="2947590161"/>
                    </a:ext>
                  </a:extLst>
                </a:gridCol>
              </a:tblGrid>
              <a:tr h="304128">
                <a:tc>
                  <a:txBody>
                    <a:bodyPr/>
                    <a:lstStyle/>
                    <a:p>
                      <a:pPr>
                        <a:lnSpc>
                          <a:spcPct val="107000"/>
                        </a:lnSpc>
                        <a:spcAft>
                          <a:spcPts val="800"/>
                        </a:spcAft>
                      </a:pPr>
                      <a:r>
                        <a:rPr lang="it-IT" sz="1200">
                          <a:effectLst/>
                        </a:rPr>
                        <a:t>3rd DU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gridSpan="2">
                  <a:txBody>
                    <a:bodyPr/>
                    <a:lstStyle/>
                    <a:p>
                      <a:pPr algn="ctr">
                        <a:lnSpc>
                          <a:spcPct val="107000"/>
                        </a:lnSpc>
                        <a:spcAft>
                          <a:spcPts val="800"/>
                        </a:spcAft>
                      </a:pPr>
                      <a:r>
                        <a:rPr lang="it-IT" sz="1200">
                          <a:effectLst/>
                        </a:rPr>
                        <a:t>LEVEL 1</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hMerge="1">
                  <a:txBody>
                    <a:bodyPr/>
                    <a:lstStyle/>
                    <a:p>
                      <a:endParaRPr lang="hu-HU"/>
                    </a:p>
                  </a:txBody>
                  <a:tcPr/>
                </a:tc>
                <a:tc gridSpan="4">
                  <a:txBody>
                    <a:bodyPr/>
                    <a:lstStyle/>
                    <a:p>
                      <a:pPr algn="ctr">
                        <a:lnSpc>
                          <a:spcPct val="107000"/>
                        </a:lnSpc>
                        <a:spcAft>
                          <a:spcPts val="800"/>
                        </a:spcAft>
                      </a:pPr>
                      <a:r>
                        <a:rPr lang="it-IT" sz="1200">
                          <a:effectLst/>
                        </a:rPr>
                        <a:t>LEVEL 2</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hMerge="1">
                  <a:txBody>
                    <a:bodyPr/>
                    <a:lstStyle/>
                    <a:p>
                      <a:endParaRPr lang="hu-HU"/>
                    </a:p>
                  </a:txBody>
                  <a:tcPr/>
                </a:tc>
                <a:tc hMerge="1">
                  <a:txBody>
                    <a:bodyPr/>
                    <a:lstStyle/>
                    <a:p>
                      <a:endParaRPr lang="hu-HU"/>
                    </a:p>
                  </a:txBody>
                  <a:tcPr/>
                </a:tc>
                <a:tc hMerge="1">
                  <a:txBody>
                    <a:bodyPr/>
                    <a:lstStyle/>
                    <a:p>
                      <a:endParaRPr lang="hu-HU"/>
                    </a:p>
                  </a:txBody>
                  <a:tcPr/>
                </a:tc>
                <a:tc gridSpan="5">
                  <a:txBody>
                    <a:bodyPr/>
                    <a:lstStyle/>
                    <a:p>
                      <a:pPr algn="ctr">
                        <a:lnSpc>
                          <a:spcPct val="107000"/>
                        </a:lnSpc>
                        <a:spcAft>
                          <a:spcPts val="800"/>
                        </a:spcAft>
                      </a:pPr>
                      <a:r>
                        <a:rPr lang="it-IT" sz="1200">
                          <a:effectLst/>
                        </a:rPr>
                        <a:t>LEVEL 3</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gridSpan="4">
                  <a:txBody>
                    <a:bodyPr/>
                    <a:lstStyle/>
                    <a:p>
                      <a:pPr algn="ctr">
                        <a:lnSpc>
                          <a:spcPct val="107000"/>
                        </a:lnSpc>
                        <a:spcAft>
                          <a:spcPts val="800"/>
                        </a:spcAft>
                      </a:pPr>
                      <a:r>
                        <a:rPr lang="it-IT" sz="1200">
                          <a:effectLst/>
                        </a:rPr>
                        <a:t>LEVEL 4</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hMerge="1">
                  <a:txBody>
                    <a:bodyPr/>
                    <a:lstStyle/>
                    <a:p>
                      <a:endParaRPr lang="hu-HU"/>
                    </a:p>
                  </a:txBody>
                  <a:tcPr/>
                </a:tc>
                <a:tc hMerge="1">
                  <a:txBody>
                    <a:bodyPr/>
                    <a:lstStyle/>
                    <a:p>
                      <a:endParaRPr lang="hu-HU"/>
                    </a:p>
                  </a:txBody>
                  <a:tcPr/>
                </a:tc>
                <a:tc hMerge="1">
                  <a:txBody>
                    <a:bodyPr/>
                    <a:lstStyle/>
                    <a:p>
                      <a:endParaRPr lang="hu-HU"/>
                    </a:p>
                  </a:txBody>
                  <a:tcPr/>
                </a:tc>
                <a:tc gridSpan="2">
                  <a:txBody>
                    <a:bodyPr/>
                    <a:lstStyle/>
                    <a:p>
                      <a:pPr algn="ctr">
                        <a:lnSpc>
                          <a:spcPct val="107000"/>
                        </a:lnSpc>
                        <a:spcAft>
                          <a:spcPts val="800"/>
                        </a:spcAft>
                      </a:pPr>
                      <a:r>
                        <a:rPr lang="it-IT" sz="1200">
                          <a:effectLst/>
                        </a:rPr>
                        <a:t>LEVEL 5</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hMerge="1">
                  <a:txBody>
                    <a:bodyPr/>
                    <a:lstStyle/>
                    <a:p>
                      <a:endParaRPr lang="hu-HU"/>
                    </a:p>
                  </a:txBody>
                  <a:tcPr/>
                </a:tc>
                <a:extLst>
                  <a:ext uri="{0D108BD9-81ED-4DB2-BD59-A6C34878D82A}">
                    <a16:rowId xmlns:a16="http://schemas.microsoft.com/office/drawing/2014/main" val="2537290641"/>
                  </a:ext>
                </a:extLst>
              </a:tr>
              <a:tr h="244700">
                <a:tc>
                  <a:txBody>
                    <a:bodyPr/>
                    <a:lstStyle/>
                    <a:p>
                      <a:pPr>
                        <a:lnSpc>
                          <a:spcPct val="107000"/>
                        </a:lnSpc>
                        <a:spcAft>
                          <a:spcPts val="800"/>
                        </a:spcAft>
                      </a:pPr>
                      <a:r>
                        <a:rPr lang="it-IT" sz="12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gn="ctr">
                        <a:lnSpc>
                          <a:spcPct val="107000"/>
                        </a:lnSpc>
                        <a:spcAft>
                          <a:spcPts val="800"/>
                        </a:spcAft>
                      </a:pPr>
                      <a:r>
                        <a:rPr lang="it-IT" sz="1200">
                          <a:effectLst/>
                        </a:rPr>
                        <a:t>Q 1A</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gn="ctr">
                        <a:lnSpc>
                          <a:spcPct val="107000"/>
                        </a:lnSpc>
                        <a:spcAft>
                          <a:spcPts val="800"/>
                        </a:spcAft>
                      </a:pPr>
                      <a:r>
                        <a:rPr lang="it-IT" sz="1200">
                          <a:effectLst/>
                        </a:rPr>
                        <a:t>Q 1 B</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gn="ctr">
                        <a:lnSpc>
                          <a:spcPct val="107000"/>
                        </a:lnSpc>
                        <a:spcAft>
                          <a:spcPts val="800"/>
                        </a:spcAft>
                      </a:pPr>
                      <a:r>
                        <a:rPr lang="it-IT" sz="1200">
                          <a:effectLst/>
                        </a:rPr>
                        <a:t>Q 2A</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gn="ctr">
                        <a:lnSpc>
                          <a:spcPct val="107000"/>
                        </a:lnSpc>
                        <a:spcAft>
                          <a:spcPts val="800"/>
                        </a:spcAft>
                      </a:pPr>
                      <a:r>
                        <a:rPr lang="it-IT" sz="1200">
                          <a:effectLst/>
                        </a:rPr>
                        <a:t>Q 2B</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gn="ctr">
                        <a:lnSpc>
                          <a:spcPct val="107000"/>
                        </a:lnSpc>
                        <a:spcAft>
                          <a:spcPts val="800"/>
                        </a:spcAft>
                      </a:pPr>
                      <a:r>
                        <a:rPr lang="it-IT" sz="1200">
                          <a:effectLst/>
                        </a:rPr>
                        <a:t>Q 3</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gn="ctr">
                        <a:lnSpc>
                          <a:spcPct val="107000"/>
                        </a:lnSpc>
                        <a:spcAft>
                          <a:spcPts val="800"/>
                        </a:spcAft>
                      </a:pPr>
                      <a:r>
                        <a:rPr lang="it-IT" sz="12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gn="ctr">
                        <a:lnSpc>
                          <a:spcPct val="107000"/>
                        </a:lnSpc>
                        <a:spcAft>
                          <a:spcPts val="800"/>
                        </a:spcAft>
                      </a:pPr>
                      <a:r>
                        <a:rPr lang="it-IT" sz="1200">
                          <a:effectLst/>
                        </a:rPr>
                        <a:t>Q 4 A</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gn="ctr">
                        <a:lnSpc>
                          <a:spcPct val="107000"/>
                        </a:lnSpc>
                        <a:spcAft>
                          <a:spcPts val="800"/>
                        </a:spcAft>
                      </a:pPr>
                      <a:r>
                        <a:rPr lang="it-IT" sz="1200">
                          <a:effectLst/>
                        </a:rPr>
                        <a:t>Q 4 B</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gn="ctr">
                        <a:lnSpc>
                          <a:spcPct val="107000"/>
                        </a:lnSpc>
                        <a:spcAft>
                          <a:spcPts val="800"/>
                        </a:spcAft>
                      </a:pPr>
                      <a:r>
                        <a:rPr lang="it-IT" sz="1200">
                          <a:effectLst/>
                        </a:rPr>
                        <a:t>Q 4 C</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gn="ctr">
                        <a:lnSpc>
                          <a:spcPct val="107000"/>
                        </a:lnSpc>
                        <a:spcAft>
                          <a:spcPts val="800"/>
                        </a:spcAft>
                      </a:pPr>
                      <a:r>
                        <a:rPr lang="it-IT" sz="1200">
                          <a:effectLst/>
                        </a:rPr>
                        <a:t>Q 5</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gn="ctr">
                        <a:lnSpc>
                          <a:spcPct val="107000"/>
                        </a:lnSpc>
                        <a:spcAft>
                          <a:spcPts val="800"/>
                        </a:spcAft>
                      </a:pPr>
                      <a:r>
                        <a:rPr lang="it-IT" sz="1200">
                          <a:effectLst/>
                        </a:rPr>
                        <a:t>Q 6</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gn="ctr">
                        <a:lnSpc>
                          <a:spcPct val="107000"/>
                        </a:lnSpc>
                        <a:spcAft>
                          <a:spcPts val="800"/>
                        </a:spcAft>
                      </a:pPr>
                      <a:r>
                        <a:rPr lang="it-IT" sz="1200">
                          <a:effectLst/>
                        </a:rPr>
                        <a:t>Q 7</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gn="ctr">
                        <a:lnSpc>
                          <a:spcPct val="107000"/>
                        </a:lnSpc>
                        <a:spcAft>
                          <a:spcPts val="800"/>
                        </a:spcAft>
                      </a:pPr>
                      <a:r>
                        <a:rPr lang="it-IT" sz="12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gn="ctr">
                        <a:lnSpc>
                          <a:spcPct val="107000"/>
                        </a:lnSpc>
                        <a:spcAft>
                          <a:spcPts val="800"/>
                        </a:spcAft>
                      </a:pPr>
                      <a:r>
                        <a:rPr lang="it-IT" sz="12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gn="ctr">
                        <a:lnSpc>
                          <a:spcPct val="107000"/>
                        </a:lnSpc>
                        <a:spcAft>
                          <a:spcPts val="800"/>
                        </a:spcAft>
                      </a:pPr>
                      <a:r>
                        <a:rPr lang="it-IT" sz="12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gn="ctr">
                        <a:lnSpc>
                          <a:spcPct val="107000"/>
                        </a:lnSpc>
                        <a:spcAft>
                          <a:spcPts val="800"/>
                        </a:spcAft>
                      </a:pPr>
                      <a:r>
                        <a:rPr lang="it-IT" sz="1200">
                          <a:effectLst/>
                        </a:rPr>
                        <a:t>Q 8</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gn="ctr">
                        <a:lnSpc>
                          <a:spcPct val="107000"/>
                        </a:lnSpc>
                        <a:spcAft>
                          <a:spcPts val="800"/>
                        </a:spcAft>
                      </a:pPr>
                      <a:r>
                        <a:rPr lang="it-IT" sz="1200">
                          <a:effectLst/>
                        </a:rPr>
                        <a:t>Q 9</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extLst>
                  <a:ext uri="{0D108BD9-81ED-4DB2-BD59-A6C34878D82A}">
                    <a16:rowId xmlns:a16="http://schemas.microsoft.com/office/drawing/2014/main" val="1856791865"/>
                  </a:ext>
                </a:extLst>
              </a:tr>
              <a:tr h="676454">
                <a:tc>
                  <a:txBody>
                    <a:bodyPr/>
                    <a:lstStyle/>
                    <a:p>
                      <a:pPr>
                        <a:lnSpc>
                          <a:spcPct val="107000"/>
                        </a:lnSpc>
                        <a:spcAft>
                          <a:spcPts val="800"/>
                        </a:spcAft>
                      </a:pPr>
                      <a:r>
                        <a:rPr lang="it-IT" sz="1200">
                          <a:effectLst/>
                        </a:rPr>
                        <a:t>correct answers/Sts</a:t>
                      </a:r>
                      <a:endParaRPr lang="hu-HU" sz="1200">
                        <a:effectLst/>
                      </a:endParaRPr>
                    </a:p>
                    <a:p>
                      <a:pPr>
                        <a:lnSpc>
                          <a:spcPct val="107000"/>
                        </a:lnSpc>
                        <a:spcAft>
                          <a:spcPts val="800"/>
                        </a:spcAft>
                      </a:pPr>
                      <a:r>
                        <a:rPr lang="it-IT" sz="12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7</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15</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12</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14</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10</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11</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14</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6</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10</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8</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13</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9</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4</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extLst>
                  <a:ext uri="{0D108BD9-81ED-4DB2-BD59-A6C34878D82A}">
                    <a16:rowId xmlns:a16="http://schemas.microsoft.com/office/drawing/2014/main" val="3686501342"/>
                  </a:ext>
                </a:extLst>
              </a:tr>
              <a:tr h="380375">
                <a:tc>
                  <a:txBody>
                    <a:bodyPr/>
                    <a:lstStyle/>
                    <a:p>
                      <a:pPr>
                        <a:lnSpc>
                          <a:spcPct val="107000"/>
                        </a:lnSpc>
                        <a:spcAft>
                          <a:spcPts val="800"/>
                        </a:spcAft>
                      </a:pPr>
                      <a:r>
                        <a:rPr lang="it-IT" sz="1200">
                          <a:effectLst/>
                        </a:rPr>
                        <a:t>4th DU</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Q 10</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Q 11</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Q12A</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Q12B</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Q12C</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Q 13</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Q 14</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endParaRPr lang="hu-HU" sz="1200">
                        <a:effectLst/>
                        <a:latin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Q 15 A</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Q 15B</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Q 15 C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Q 15 D</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Q 16</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Q 17</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extLst>
                  <a:ext uri="{0D108BD9-81ED-4DB2-BD59-A6C34878D82A}">
                    <a16:rowId xmlns:a16="http://schemas.microsoft.com/office/drawing/2014/main" val="799849097"/>
                  </a:ext>
                </a:extLst>
              </a:tr>
              <a:tr h="380375">
                <a:tc>
                  <a:txBody>
                    <a:bodyPr/>
                    <a:lstStyle/>
                    <a:p>
                      <a:pPr>
                        <a:lnSpc>
                          <a:spcPct val="107000"/>
                        </a:lnSpc>
                        <a:spcAft>
                          <a:spcPts val="800"/>
                        </a:spcAft>
                      </a:pPr>
                      <a:r>
                        <a:rPr lang="it-IT" sz="1200">
                          <a:effectLst/>
                        </a:rPr>
                        <a:t>correct answers/Sts</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9</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9</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5</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12</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7</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16</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12</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6</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9</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10</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7</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5</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a:txBody>
                    <a:bodyPr/>
                    <a:lstStyle/>
                    <a:p>
                      <a:pPr>
                        <a:lnSpc>
                          <a:spcPct val="107000"/>
                        </a:lnSpc>
                        <a:spcAft>
                          <a:spcPts val="800"/>
                        </a:spcAft>
                      </a:pPr>
                      <a:r>
                        <a:rPr lang="it-IT" sz="1200">
                          <a:effectLst/>
                        </a:rPr>
                        <a:t>9</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extLst>
                  <a:ext uri="{0D108BD9-81ED-4DB2-BD59-A6C34878D82A}">
                    <a16:rowId xmlns:a16="http://schemas.microsoft.com/office/drawing/2014/main" val="1857941319"/>
                  </a:ext>
                </a:extLst>
              </a:tr>
              <a:tr h="1005183">
                <a:tc>
                  <a:txBody>
                    <a:bodyPr/>
                    <a:lstStyle/>
                    <a:p>
                      <a:pPr>
                        <a:lnSpc>
                          <a:spcPct val="107000"/>
                        </a:lnSpc>
                        <a:spcAft>
                          <a:spcPts val="800"/>
                        </a:spcAft>
                      </a:pPr>
                      <a:r>
                        <a:rPr lang="it-IT" sz="12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gridSpan="2">
                  <a:txBody>
                    <a:bodyPr/>
                    <a:lstStyle/>
                    <a:p>
                      <a:pPr algn="ctr">
                        <a:lnSpc>
                          <a:spcPct val="107000"/>
                        </a:lnSpc>
                        <a:spcAft>
                          <a:spcPts val="800"/>
                        </a:spcAft>
                      </a:pPr>
                      <a:r>
                        <a:rPr lang="it-IT" sz="1200">
                          <a:effectLst/>
                        </a:rPr>
                        <a:t>COMMENT</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hMerge="1">
                  <a:txBody>
                    <a:bodyPr/>
                    <a:lstStyle/>
                    <a:p>
                      <a:endParaRPr lang="hu-HU"/>
                    </a:p>
                  </a:txBody>
                  <a:tcPr/>
                </a:tc>
                <a:tc rowSpan="2" gridSpan="4">
                  <a:txBody>
                    <a:bodyPr/>
                    <a:lstStyle/>
                    <a:p>
                      <a:pPr algn="ctr">
                        <a:lnSpc>
                          <a:spcPct val="107000"/>
                        </a:lnSpc>
                        <a:spcAft>
                          <a:spcPts val="800"/>
                        </a:spcAft>
                      </a:pPr>
                      <a:r>
                        <a:rPr lang="it-IT" sz="1200">
                          <a:effectLst/>
                        </a:rPr>
                        <a:t>COMMENT</a:t>
                      </a:r>
                      <a:endParaRPr lang="hu-HU" sz="1200">
                        <a:effectLst/>
                      </a:endParaRPr>
                    </a:p>
                    <a:p>
                      <a:pPr>
                        <a:lnSpc>
                          <a:spcPct val="107000"/>
                        </a:lnSpc>
                        <a:spcAft>
                          <a:spcPts val="800"/>
                        </a:spcAft>
                      </a:pPr>
                      <a:r>
                        <a:rPr lang="it-IT" sz="1200">
                          <a:effectLst/>
                        </a:rPr>
                        <a:t>Indicators for Questions (from Level 2)</a:t>
                      </a:r>
                      <a:endParaRPr lang="hu-HU" sz="1200">
                        <a:effectLst/>
                      </a:endParaRPr>
                    </a:p>
                    <a:p>
                      <a:pPr>
                        <a:lnSpc>
                          <a:spcPct val="107000"/>
                        </a:lnSpc>
                        <a:spcAft>
                          <a:spcPts val="0"/>
                        </a:spcAft>
                      </a:pPr>
                      <a:r>
                        <a:rPr lang="it-IT" sz="1200">
                          <a:effectLst/>
                        </a:rPr>
                        <a:t>Students can:</a:t>
                      </a:r>
                      <a:endParaRPr lang="hu-HU" sz="1200">
                        <a:effectLst/>
                      </a:endParaRPr>
                    </a:p>
                    <a:p>
                      <a:pPr>
                        <a:lnSpc>
                          <a:spcPct val="107000"/>
                        </a:lnSpc>
                        <a:spcAft>
                          <a:spcPts val="800"/>
                        </a:spcAft>
                      </a:pPr>
                      <a:r>
                        <a:rPr lang="it-IT" sz="1200">
                          <a:effectLst/>
                        </a:rPr>
                        <a:t>- use given information to make simple financial decisions </a:t>
                      </a:r>
                      <a:endParaRPr lang="hu-HU" sz="1200">
                        <a:effectLst/>
                      </a:endParaRPr>
                    </a:p>
                    <a:p>
                      <a:pPr>
                        <a:lnSpc>
                          <a:spcPct val="107000"/>
                        </a:lnSpc>
                        <a:spcAft>
                          <a:spcPts val="800"/>
                        </a:spcAft>
                      </a:pPr>
                      <a:r>
                        <a:rPr lang="it-IT" sz="1200">
                          <a:effectLst/>
                        </a:rPr>
                        <a:t>- recognise and interpret prominent features of everyday financial documents</a:t>
                      </a:r>
                      <a:endParaRPr lang="hu-HU" sz="1200">
                        <a:effectLst/>
                      </a:endParaRPr>
                    </a:p>
                    <a:p>
                      <a:pPr>
                        <a:lnSpc>
                          <a:spcPct val="107000"/>
                        </a:lnSpc>
                        <a:spcAft>
                          <a:spcPts val="800"/>
                        </a:spcAft>
                      </a:pPr>
                      <a:r>
                        <a:rPr lang="it-IT" sz="1200">
                          <a:effectLst/>
                        </a:rPr>
                        <a:t>- begin to apply their knowledge of common financial products, terms and concepts</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rowSpan="2" hMerge="1">
                  <a:txBody>
                    <a:bodyPr/>
                    <a:lstStyle/>
                    <a:p>
                      <a:endParaRPr lang="hu-HU"/>
                    </a:p>
                  </a:txBody>
                  <a:tcPr/>
                </a:tc>
                <a:tc rowSpan="2" hMerge="1">
                  <a:txBody>
                    <a:bodyPr/>
                    <a:lstStyle/>
                    <a:p>
                      <a:endParaRPr lang="hu-HU"/>
                    </a:p>
                  </a:txBody>
                  <a:tcPr/>
                </a:tc>
                <a:tc rowSpan="2" hMerge="1">
                  <a:txBody>
                    <a:bodyPr/>
                    <a:lstStyle/>
                    <a:p>
                      <a:endParaRPr lang="hu-HU"/>
                    </a:p>
                  </a:txBody>
                  <a:tcPr/>
                </a:tc>
                <a:tc rowSpan="2" gridSpan="5">
                  <a:txBody>
                    <a:bodyPr/>
                    <a:lstStyle/>
                    <a:p>
                      <a:pPr algn="ctr">
                        <a:lnSpc>
                          <a:spcPct val="107000"/>
                        </a:lnSpc>
                        <a:spcAft>
                          <a:spcPts val="800"/>
                        </a:spcAft>
                      </a:pPr>
                      <a:r>
                        <a:rPr lang="it-IT" sz="1200">
                          <a:effectLst/>
                        </a:rPr>
                        <a:t>COMMENT</a:t>
                      </a:r>
                      <a:endParaRPr lang="hu-HU" sz="1200">
                        <a:effectLst/>
                      </a:endParaRPr>
                    </a:p>
                    <a:p>
                      <a:pPr>
                        <a:lnSpc>
                          <a:spcPct val="107000"/>
                        </a:lnSpc>
                        <a:spcAft>
                          <a:spcPts val="800"/>
                        </a:spcAft>
                      </a:pPr>
                      <a:r>
                        <a:rPr lang="it-IT" sz="1200">
                          <a:effectLst/>
                        </a:rPr>
                        <a:t>Indicators for Questions (from Level 3) </a:t>
                      </a:r>
                      <a:endParaRPr lang="hu-HU" sz="1200">
                        <a:effectLst/>
                      </a:endParaRPr>
                    </a:p>
                    <a:p>
                      <a:pPr>
                        <a:lnSpc>
                          <a:spcPct val="107000"/>
                        </a:lnSpc>
                        <a:spcAft>
                          <a:spcPts val="0"/>
                        </a:spcAft>
                      </a:pPr>
                      <a:r>
                        <a:rPr lang="it-IT" sz="1200">
                          <a:effectLst/>
                        </a:rPr>
                        <a:t>Students can:</a:t>
                      </a:r>
                      <a:endParaRPr lang="hu-HU" sz="1200">
                        <a:effectLst/>
                      </a:endParaRPr>
                    </a:p>
                    <a:p>
                      <a:pPr marL="26035">
                        <a:lnSpc>
                          <a:spcPct val="107000"/>
                        </a:lnSpc>
                        <a:spcAft>
                          <a:spcPts val="800"/>
                        </a:spcAft>
                      </a:pPr>
                      <a:r>
                        <a:rPr lang="it-IT" sz="1200">
                          <a:effectLst/>
                        </a:rPr>
                        <a:t>-choose the operations needed to solve routine problems in relatively common financial contexts</a:t>
                      </a:r>
                      <a:endParaRPr lang="hu-HU" sz="1200">
                        <a:effectLst/>
                      </a:endParaRPr>
                    </a:p>
                    <a:p>
                      <a:pPr marL="26035">
                        <a:lnSpc>
                          <a:spcPct val="107000"/>
                        </a:lnSpc>
                        <a:spcAft>
                          <a:spcPts val="800"/>
                        </a:spcAft>
                      </a:pPr>
                      <a:r>
                        <a:rPr lang="it-IT" sz="1200">
                          <a:effectLst/>
                        </a:rPr>
                        <a:t>- choose the numerical operations needed to solve routine problems in relatively common financial literacy contexts, such as interest calculations</a:t>
                      </a:r>
                      <a:endParaRPr lang="hu-HU" sz="1200">
                        <a:effectLst/>
                      </a:endParaRPr>
                    </a:p>
                    <a:p>
                      <a:pPr marL="26035">
                        <a:lnSpc>
                          <a:spcPct val="107000"/>
                        </a:lnSpc>
                        <a:spcAft>
                          <a:spcPts val="800"/>
                        </a:spcAft>
                      </a:pPr>
                      <a:r>
                        <a:rPr lang="it-IT" sz="1200">
                          <a:effectLst/>
                        </a:rPr>
                        <a:t>- make simple plans taking into account the consequences of financial decisions in familiar contexts</a:t>
                      </a:r>
                      <a:endParaRPr lang="hu-HU" sz="1200">
                        <a:effectLst/>
                      </a:endParaRPr>
                    </a:p>
                    <a:p>
                      <a:pPr marL="26035">
                        <a:lnSpc>
                          <a:spcPct val="107000"/>
                        </a:lnSpc>
                        <a:spcAft>
                          <a:spcPts val="800"/>
                        </a:spcAft>
                      </a:pPr>
                      <a:r>
                        <a:rPr lang="it-IT" sz="1200">
                          <a:effectLst/>
                        </a:rPr>
                        <a:t>- apply their understanding of commonly used financial products to situations that are relevant to them</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rowSpan="2" hMerge="1">
                  <a:txBody>
                    <a:bodyPr/>
                    <a:lstStyle/>
                    <a:p>
                      <a:endParaRPr lang="hu-HU"/>
                    </a:p>
                  </a:txBody>
                  <a:tcPr/>
                </a:tc>
                <a:tc rowSpan="2" hMerge="1">
                  <a:txBody>
                    <a:bodyPr/>
                    <a:lstStyle/>
                    <a:p>
                      <a:endParaRPr lang="hu-HU"/>
                    </a:p>
                  </a:txBody>
                  <a:tcPr/>
                </a:tc>
                <a:tc rowSpan="2" hMerge="1">
                  <a:txBody>
                    <a:bodyPr/>
                    <a:lstStyle/>
                    <a:p>
                      <a:endParaRPr lang="hu-HU"/>
                    </a:p>
                  </a:txBody>
                  <a:tcPr/>
                </a:tc>
                <a:tc rowSpan="2" hMerge="1">
                  <a:txBody>
                    <a:bodyPr/>
                    <a:lstStyle/>
                    <a:p>
                      <a:endParaRPr lang="hu-HU"/>
                    </a:p>
                  </a:txBody>
                  <a:tcPr/>
                </a:tc>
                <a:tc gridSpan="4">
                  <a:txBody>
                    <a:bodyPr/>
                    <a:lstStyle/>
                    <a:p>
                      <a:pPr algn="ctr">
                        <a:lnSpc>
                          <a:spcPct val="107000"/>
                        </a:lnSpc>
                        <a:spcAft>
                          <a:spcPts val="800"/>
                        </a:spcAft>
                      </a:pPr>
                      <a:r>
                        <a:rPr lang="it-IT" sz="1200">
                          <a:effectLst/>
                        </a:rPr>
                        <a:t>COMMENT</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hMerge="1">
                  <a:txBody>
                    <a:bodyPr/>
                    <a:lstStyle/>
                    <a:p>
                      <a:endParaRPr lang="hu-HU"/>
                    </a:p>
                  </a:txBody>
                  <a:tcPr/>
                </a:tc>
                <a:tc hMerge="1">
                  <a:txBody>
                    <a:bodyPr/>
                    <a:lstStyle/>
                    <a:p>
                      <a:endParaRPr lang="hu-HU"/>
                    </a:p>
                  </a:txBody>
                  <a:tcPr/>
                </a:tc>
                <a:tc hMerge="1">
                  <a:txBody>
                    <a:bodyPr/>
                    <a:lstStyle/>
                    <a:p>
                      <a:endParaRPr lang="hu-HU"/>
                    </a:p>
                  </a:txBody>
                  <a:tcPr/>
                </a:tc>
                <a:tc gridSpan="2">
                  <a:txBody>
                    <a:bodyPr/>
                    <a:lstStyle/>
                    <a:p>
                      <a:pPr algn="ctr">
                        <a:lnSpc>
                          <a:spcPct val="107000"/>
                        </a:lnSpc>
                        <a:spcAft>
                          <a:spcPts val="800"/>
                        </a:spcAft>
                      </a:pPr>
                      <a:r>
                        <a:rPr lang="it-IT" sz="1200">
                          <a:effectLst/>
                        </a:rPr>
                        <a:t>COMMENT</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hMerge="1">
                  <a:txBody>
                    <a:bodyPr/>
                    <a:lstStyle/>
                    <a:p>
                      <a:endParaRPr lang="hu-HU"/>
                    </a:p>
                  </a:txBody>
                  <a:tcPr/>
                </a:tc>
                <a:extLst>
                  <a:ext uri="{0D108BD9-81ED-4DB2-BD59-A6C34878D82A}">
                    <a16:rowId xmlns:a16="http://schemas.microsoft.com/office/drawing/2014/main" val="2283145223"/>
                  </a:ext>
                </a:extLst>
              </a:tr>
              <a:tr h="3389264">
                <a:tc>
                  <a:txBody>
                    <a:bodyPr/>
                    <a:lstStyle/>
                    <a:p>
                      <a:pPr>
                        <a:lnSpc>
                          <a:spcPct val="107000"/>
                        </a:lnSpc>
                        <a:spcAft>
                          <a:spcPts val="800"/>
                        </a:spcAft>
                      </a:pPr>
                      <a:r>
                        <a:rPr lang="it-IT" sz="1200">
                          <a:effectLst/>
                        </a:rPr>
                        <a:t>Hungary, Diósd</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gridSpan="2">
                  <a:txBody>
                    <a:bodyPr/>
                    <a:lstStyle/>
                    <a:p>
                      <a:pPr>
                        <a:lnSpc>
                          <a:spcPct val="107000"/>
                        </a:lnSpc>
                        <a:spcAft>
                          <a:spcPts val="800"/>
                        </a:spcAft>
                      </a:pPr>
                      <a:r>
                        <a:rPr lang="it-IT" sz="1200">
                          <a:effectLst/>
                        </a:rPr>
                        <a:t>Indicators for Questions (from Level 1)</a:t>
                      </a:r>
                      <a:endParaRPr lang="hu-HU" sz="1200">
                        <a:effectLst/>
                      </a:endParaRPr>
                    </a:p>
                    <a:p>
                      <a:pPr>
                        <a:lnSpc>
                          <a:spcPct val="107000"/>
                        </a:lnSpc>
                        <a:spcAft>
                          <a:spcPts val="0"/>
                        </a:spcAft>
                      </a:pPr>
                      <a:r>
                        <a:rPr lang="it-IT" sz="1200">
                          <a:effectLst/>
                        </a:rPr>
                        <a:t>Students can:</a:t>
                      </a:r>
                      <a:endParaRPr lang="hu-HU" sz="1200">
                        <a:effectLst/>
                      </a:endParaRPr>
                    </a:p>
                    <a:p>
                      <a:pPr>
                        <a:lnSpc>
                          <a:spcPct val="107000"/>
                        </a:lnSpc>
                        <a:spcAft>
                          <a:spcPts val="800"/>
                        </a:spcAft>
                      </a:pPr>
                      <a:r>
                        <a:rPr lang="it-IT" sz="1200">
                          <a:effectLst/>
                        </a:rPr>
                        <a:t>- can recognise the purpose of everyday financial documents such as an invoice</a:t>
                      </a:r>
                      <a:endParaRPr lang="hu-HU" sz="1200">
                        <a:effectLst/>
                      </a:endParaRPr>
                    </a:p>
                    <a:p>
                      <a:pPr>
                        <a:lnSpc>
                          <a:spcPct val="107000"/>
                        </a:lnSpc>
                        <a:spcAft>
                          <a:spcPts val="800"/>
                        </a:spcAft>
                      </a:pPr>
                      <a:r>
                        <a:rPr lang="it-IT" sz="1200">
                          <a:effectLst/>
                        </a:rPr>
                        <a:t>- interpret information relating to basic financial concepts</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hMerge="1">
                  <a:txBody>
                    <a:bodyPr/>
                    <a:lstStyle/>
                    <a:p>
                      <a:endParaRPr lang="hu-HU"/>
                    </a:p>
                  </a:txBody>
                  <a:tcPr/>
                </a:tc>
                <a:tc gridSpan="4" vMerge="1">
                  <a:txBody>
                    <a:bodyPr/>
                    <a:lstStyle/>
                    <a:p>
                      <a:endParaRPr lang="hu-HU"/>
                    </a:p>
                  </a:txBody>
                  <a:tcPr/>
                </a:tc>
                <a:tc hMerge="1" vMerge="1">
                  <a:txBody>
                    <a:bodyPr/>
                    <a:lstStyle/>
                    <a:p>
                      <a:endParaRPr lang="hu-HU"/>
                    </a:p>
                  </a:txBody>
                  <a:tcPr/>
                </a:tc>
                <a:tc hMerge="1" vMerge="1">
                  <a:txBody>
                    <a:bodyPr/>
                    <a:lstStyle/>
                    <a:p>
                      <a:endParaRPr lang="hu-HU"/>
                    </a:p>
                  </a:txBody>
                  <a:tcPr/>
                </a:tc>
                <a:tc hMerge="1" vMerge="1">
                  <a:txBody>
                    <a:bodyPr/>
                    <a:lstStyle/>
                    <a:p>
                      <a:endParaRPr lang="hu-HU"/>
                    </a:p>
                  </a:txBody>
                  <a:tcPr/>
                </a:tc>
                <a:tc gridSpan="5" vMerge="1">
                  <a:txBody>
                    <a:bodyPr/>
                    <a:lstStyle/>
                    <a:p>
                      <a:endParaRPr lang="hu-HU"/>
                    </a:p>
                  </a:txBody>
                  <a:tcPr/>
                </a:tc>
                <a:tc hMerge="1" vMerge="1">
                  <a:txBody>
                    <a:bodyPr/>
                    <a:lstStyle/>
                    <a:p>
                      <a:endParaRPr lang="hu-HU"/>
                    </a:p>
                  </a:txBody>
                  <a:tcPr/>
                </a:tc>
                <a:tc hMerge="1" vMerge="1">
                  <a:txBody>
                    <a:bodyPr/>
                    <a:lstStyle/>
                    <a:p>
                      <a:endParaRPr lang="hu-HU"/>
                    </a:p>
                  </a:txBody>
                  <a:tcPr/>
                </a:tc>
                <a:tc hMerge="1" vMerge="1">
                  <a:txBody>
                    <a:bodyPr/>
                    <a:lstStyle/>
                    <a:p>
                      <a:endParaRPr lang="hu-HU"/>
                    </a:p>
                  </a:txBody>
                  <a:tcPr/>
                </a:tc>
                <a:tc hMerge="1" vMerge="1">
                  <a:txBody>
                    <a:bodyPr/>
                    <a:lstStyle/>
                    <a:p>
                      <a:endParaRPr lang="hu-HU"/>
                    </a:p>
                  </a:txBody>
                  <a:tcPr/>
                </a:tc>
                <a:tc gridSpan="4">
                  <a:txBody>
                    <a:bodyPr/>
                    <a:lstStyle/>
                    <a:p>
                      <a:pPr>
                        <a:lnSpc>
                          <a:spcPct val="107000"/>
                        </a:lnSpc>
                        <a:spcAft>
                          <a:spcPts val="800"/>
                        </a:spcAft>
                      </a:pPr>
                      <a:r>
                        <a:rPr lang="it-IT" sz="1200">
                          <a:effectLst/>
                        </a:rPr>
                        <a:t>Indicators for Questions (from Level 4) </a:t>
                      </a:r>
                      <a:endParaRPr lang="hu-HU" sz="1200">
                        <a:effectLst/>
                      </a:endParaRPr>
                    </a:p>
                    <a:p>
                      <a:pPr>
                        <a:lnSpc>
                          <a:spcPct val="107000"/>
                        </a:lnSpc>
                        <a:spcAft>
                          <a:spcPts val="0"/>
                        </a:spcAft>
                      </a:pPr>
                      <a:r>
                        <a:rPr lang="it-IT" sz="1200">
                          <a:effectLst/>
                        </a:rPr>
                        <a:t>Students can:</a:t>
                      </a:r>
                      <a:endParaRPr lang="hu-HU" sz="1200">
                        <a:effectLst/>
                      </a:endParaRPr>
                    </a:p>
                    <a:p>
                      <a:pPr>
                        <a:lnSpc>
                          <a:spcPct val="107000"/>
                        </a:lnSpc>
                        <a:spcAft>
                          <a:spcPts val="800"/>
                        </a:spcAft>
                      </a:pPr>
                      <a:r>
                        <a:rPr lang="it-IT" sz="1200">
                          <a:effectLst/>
                        </a:rPr>
                        <a:t>- apply their understanding of less common financial products to contexts that will be relevant to them as they move towards adulthood,</a:t>
                      </a:r>
                      <a:endParaRPr lang="hu-HU" sz="1200">
                        <a:effectLst/>
                      </a:endParaRPr>
                    </a:p>
                    <a:p>
                      <a:pPr>
                        <a:lnSpc>
                          <a:spcPct val="107000"/>
                        </a:lnSpc>
                        <a:spcAft>
                          <a:spcPts val="800"/>
                        </a:spcAft>
                      </a:pPr>
                      <a:r>
                        <a:rPr lang="it-IT" sz="1200">
                          <a:effectLst/>
                        </a:rPr>
                        <a:t>- make financial decisions taking into account longer-term consequences</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hMerge="1">
                  <a:txBody>
                    <a:bodyPr/>
                    <a:lstStyle/>
                    <a:p>
                      <a:endParaRPr lang="hu-HU"/>
                    </a:p>
                  </a:txBody>
                  <a:tcPr/>
                </a:tc>
                <a:tc hMerge="1">
                  <a:txBody>
                    <a:bodyPr/>
                    <a:lstStyle/>
                    <a:p>
                      <a:endParaRPr lang="hu-HU"/>
                    </a:p>
                  </a:txBody>
                  <a:tcPr/>
                </a:tc>
                <a:tc hMerge="1">
                  <a:txBody>
                    <a:bodyPr/>
                    <a:lstStyle/>
                    <a:p>
                      <a:endParaRPr lang="hu-HU"/>
                    </a:p>
                  </a:txBody>
                  <a:tcPr/>
                </a:tc>
                <a:tc gridSpan="2">
                  <a:txBody>
                    <a:bodyPr/>
                    <a:lstStyle/>
                    <a:p>
                      <a:pPr>
                        <a:lnSpc>
                          <a:spcPct val="107000"/>
                        </a:lnSpc>
                        <a:spcAft>
                          <a:spcPts val="800"/>
                        </a:spcAft>
                      </a:pPr>
                      <a:r>
                        <a:rPr lang="it-IT" sz="1200" dirty="0">
                          <a:effectLst/>
                        </a:rPr>
                        <a:t>Indicators for Questions (from Level 5) </a:t>
                      </a:r>
                      <a:endParaRPr lang="hu-HU" sz="1200" dirty="0">
                        <a:effectLst/>
                      </a:endParaRPr>
                    </a:p>
                    <a:p>
                      <a:pPr>
                        <a:lnSpc>
                          <a:spcPct val="107000"/>
                        </a:lnSpc>
                        <a:spcAft>
                          <a:spcPts val="0"/>
                        </a:spcAft>
                      </a:pPr>
                      <a:r>
                        <a:rPr lang="it-IT" sz="1200" dirty="0">
                          <a:effectLst/>
                        </a:rPr>
                        <a:t>Students can: </a:t>
                      </a:r>
                      <a:endParaRPr lang="hu-HU" sz="1200" dirty="0">
                        <a:effectLst/>
                      </a:endParaRPr>
                    </a:p>
                    <a:p>
                      <a:pPr>
                        <a:lnSpc>
                          <a:spcPct val="107000"/>
                        </a:lnSpc>
                        <a:spcAft>
                          <a:spcPts val="800"/>
                        </a:spcAft>
                      </a:pPr>
                      <a:r>
                        <a:rPr lang="it-IT" sz="1200" dirty="0">
                          <a:effectLst/>
                        </a:rPr>
                        <a:t>- apply their understanding of a wide range of financial terms and concepts to contexts that may only become relevant to their lives </a:t>
                      </a:r>
                      <a:endParaRPr lang="hu-HU" sz="1200" dirty="0">
                        <a:effectLst/>
                      </a:endParaRPr>
                    </a:p>
                    <a:p>
                      <a:pPr>
                        <a:lnSpc>
                          <a:spcPct val="107000"/>
                        </a:lnSpc>
                        <a:spcAft>
                          <a:spcPts val="800"/>
                        </a:spcAft>
                      </a:pPr>
                      <a:r>
                        <a:rPr lang="it-IT" sz="1200" dirty="0">
                          <a:effectLst/>
                        </a:rPr>
                        <a:t>-analyse complex financial products  </a:t>
                      </a:r>
                      <a:endParaRPr lang="hu-HU" sz="1200" dirty="0">
                        <a:effectLst/>
                      </a:endParaRPr>
                    </a:p>
                    <a:p>
                      <a:pPr>
                        <a:lnSpc>
                          <a:spcPct val="107000"/>
                        </a:lnSpc>
                        <a:spcAft>
                          <a:spcPts val="800"/>
                        </a:spcAft>
                      </a:pPr>
                      <a:r>
                        <a:rPr lang="it-IT" sz="1200" dirty="0">
                          <a:effectLst/>
                        </a:rPr>
                        <a:t>-</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7248" marR="17248" marT="0" marB="0"/>
                </a:tc>
                <a:tc hMerge="1">
                  <a:txBody>
                    <a:bodyPr/>
                    <a:lstStyle/>
                    <a:p>
                      <a:endParaRPr lang="hu-HU"/>
                    </a:p>
                  </a:txBody>
                  <a:tcPr/>
                </a:tc>
                <a:extLst>
                  <a:ext uri="{0D108BD9-81ED-4DB2-BD59-A6C34878D82A}">
                    <a16:rowId xmlns:a16="http://schemas.microsoft.com/office/drawing/2014/main" val="3842139951"/>
                  </a:ext>
                </a:extLst>
              </a:tr>
            </a:tbl>
          </a:graphicData>
        </a:graphic>
      </p:graphicFrame>
    </p:spTree>
    <p:extLst>
      <p:ext uri="{BB962C8B-B14F-4D97-AF65-F5344CB8AC3E}">
        <p14:creationId xmlns:p14="http://schemas.microsoft.com/office/powerpoint/2010/main" val="3756687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F008AE8-5A64-414E-87A0-1257AE6E8A74}"/>
              </a:ext>
            </a:extLst>
          </p:cNvPr>
          <p:cNvSpPr>
            <a:spLocks noGrp="1"/>
          </p:cNvSpPr>
          <p:nvPr>
            <p:ph type="title"/>
          </p:nvPr>
        </p:nvSpPr>
        <p:spPr>
          <a:xfrm>
            <a:off x="913795" y="0"/>
            <a:ext cx="10353762" cy="875899"/>
          </a:xfrm>
        </p:spPr>
        <p:txBody>
          <a:bodyPr>
            <a:normAutofit/>
          </a:bodyPr>
          <a:lstStyle/>
          <a:p>
            <a:r>
              <a:rPr lang="hu-HU" sz="2400" b="1" dirty="0" err="1"/>
              <a:t>Activities</a:t>
            </a:r>
            <a:r>
              <a:rPr lang="hu-HU" sz="2400" b="1" dirty="0"/>
              <a:t> </a:t>
            </a:r>
            <a:r>
              <a:rPr lang="hu-HU" sz="2400" b="1" dirty="0" err="1"/>
              <a:t>with</a:t>
            </a:r>
            <a:r>
              <a:rPr lang="hu-HU" sz="2400" b="1" dirty="0"/>
              <a:t> </a:t>
            </a:r>
            <a:r>
              <a:rPr lang="hu-HU" sz="2400" b="1" dirty="0" err="1"/>
              <a:t>students</a:t>
            </a:r>
            <a:r>
              <a:rPr lang="hu-HU" sz="2400" b="1" dirty="0"/>
              <a:t> and </a:t>
            </a:r>
            <a:r>
              <a:rPr lang="hu-HU" sz="2400" b="1" dirty="0" err="1"/>
              <a:t>Dissemination</a:t>
            </a:r>
            <a:r>
              <a:rPr lang="hu-HU" sz="2400" b="1" dirty="0"/>
              <a:t> </a:t>
            </a:r>
          </a:p>
        </p:txBody>
      </p:sp>
      <p:sp>
        <p:nvSpPr>
          <p:cNvPr id="3" name="Tartalom helye 2">
            <a:extLst>
              <a:ext uri="{FF2B5EF4-FFF2-40B4-BE49-F238E27FC236}">
                <a16:creationId xmlns:a16="http://schemas.microsoft.com/office/drawing/2014/main" id="{694484CD-5210-48A1-823C-DE77B5B8806C}"/>
              </a:ext>
            </a:extLst>
          </p:cNvPr>
          <p:cNvSpPr>
            <a:spLocks noGrp="1"/>
          </p:cNvSpPr>
          <p:nvPr>
            <p:ph idx="1"/>
          </p:nvPr>
        </p:nvSpPr>
        <p:spPr>
          <a:xfrm>
            <a:off x="413886" y="760396"/>
            <a:ext cx="11319309" cy="6169793"/>
          </a:xfrm>
          <a:solidFill>
            <a:schemeClr val="tx1"/>
          </a:solidFill>
        </p:spPr>
        <p:txBody>
          <a:bodyPr>
            <a:normAutofit fontScale="62500" lnSpcReduction="20000"/>
          </a:bodyPr>
          <a:lstStyle/>
          <a:p>
            <a:endParaRPr lang="en-US" dirty="0"/>
          </a:p>
          <a:p>
            <a:r>
              <a:rPr lang="en-US" sz="3200" dirty="0">
                <a:solidFill>
                  <a:srgbClr val="FF0000"/>
                </a:solidFill>
              </a:rPr>
              <a:t>We introduced the project to our new colleagues  and emphasized the importance of taking part in such events. </a:t>
            </a:r>
          </a:p>
          <a:p>
            <a:r>
              <a:rPr lang="en-US" sz="3200" dirty="0">
                <a:solidFill>
                  <a:srgbClr val="FF0000"/>
                </a:solidFill>
              </a:rPr>
              <a:t>The 8th grade students took part at a job fair, where secondary education schools introduced themselves and their range of instruction. Our students heard presentations on jobs, skills and form of education.  </a:t>
            </a:r>
          </a:p>
          <a:p>
            <a:r>
              <a:rPr lang="en-US" sz="3200" dirty="0">
                <a:solidFill>
                  <a:srgbClr val="FF0000"/>
                </a:solidFill>
              </a:rPr>
              <a:t>Students were taught the new terms that they needed to deal with the </a:t>
            </a:r>
            <a:r>
              <a:rPr lang="en-US" sz="3200" dirty="0" err="1">
                <a:solidFill>
                  <a:srgbClr val="FF0000"/>
                </a:solidFill>
              </a:rPr>
              <a:t>questionnaries</a:t>
            </a:r>
            <a:r>
              <a:rPr lang="en-US" sz="3200" dirty="0">
                <a:solidFill>
                  <a:srgbClr val="FF0000"/>
                </a:solidFill>
              </a:rPr>
              <a:t> of DU 3-4. </a:t>
            </a:r>
          </a:p>
          <a:p>
            <a:r>
              <a:rPr lang="en-US" sz="3200" dirty="0">
                <a:solidFill>
                  <a:srgbClr val="FF0000"/>
                </a:solidFill>
              </a:rPr>
              <a:t>Students learnt how to do an online questionnaire and how to submit their answers. </a:t>
            </a:r>
          </a:p>
          <a:p>
            <a:r>
              <a:rPr lang="en-US" sz="3200" dirty="0">
                <a:solidFill>
                  <a:srgbClr val="FF0000"/>
                </a:solidFill>
              </a:rPr>
              <a:t>Based on their difficulties on the questionnaire, an extra lesson was held to explain the correct results of the most difficult and misunderstood questions.  </a:t>
            </a:r>
          </a:p>
          <a:p>
            <a:r>
              <a:rPr lang="en-US" sz="3200" dirty="0">
                <a:solidFill>
                  <a:srgbClr val="FF0000"/>
                </a:solidFill>
              </a:rPr>
              <a:t>   Special need students took part in the first question </a:t>
            </a:r>
            <a:r>
              <a:rPr lang="en-US" sz="3200" dirty="0" err="1">
                <a:solidFill>
                  <a:srgbClr val="FF0000"/>
                </a:solidFill>
              </a:rPr>
              <a:t>naire</a:t>
            </a:r>
            <a:r>
              <a:rPr lang="en-US" sz="3200" dirty="0">
                <a:solidFill>
                  <a:srgbClr val="FF0000"/>
                </a:solidFill>
              </a:rPr>
              <a:t> (Du1-2) as it was easier and more adequate to their level.</a:t>
            </a:r>
          </a:p>
          <a:p>
            <a:r>
              <a:rPr lang="en-US" sz="3200" dirty="0">
                <a:solidFill>
                  <a:srgbClr val="FF0000"/>
                </a:solidFill>
              </a:rPr>
              <a:t>A bank expert from OTP Bank came to give a presentation and do a workshop with our students, who took part in the DU3&amp;4 questionnaire, as it was very hard for them.</a:t>
            </a:r>
          </a:p>
          <a:p>
            <a:r>
              <a:rPr lang="en-US" sz="3200" dirty="0">
                <a:solidFill>
                  <a:srgbClr val="FF0000"/>
                </a:solidFill>
              </a:rPr>
              <a:t>The presentation of the project and the first year results was made in the local council, too. </a:t>
            </a:r>
          </a:p>
          <a:p>
            <a:r>
              <a:rPr lang="en-US" sz="3200" dirty="0">
                <a:solidFill>
                  <a:srgbClr val="FF0000"/>
                </a:solidFill>
              </a:rPr>
              <a:t>A webinar was performed with our partner school in Germany about the EU. The main topics of the project were discussed with the participating teachers and German students.</a:t>
            </a:r>
          </a:p>
          <a:p>
            <a:endParaRPr lang="hu-HU" dirty="0"/>
          </a:p>
        </p:txBody>
      </p:sp>
    </p:spTree>
    <p:extLst>
      <p:ext uri="{BB962C8B-B14F-4D97-AF65-F5344CB8AC3E}">
        <p14:creationId xmlns:p14="http://schemas.microsoft.com/office/powerpoint/2010/main" val="2127896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455CEF-A2C5-4046-90CE-A40F876F5521}"/>
              </a:ext>
            </a:extLst>
          </p:cNvPr>
          <p:cNvSpPr>
            <a:spLocks noGrp="1"/>
          </p:cNvSpPr>
          <p:nvPr>
            <p:ph type="title"/>
          </p:nvPr>
        </p:nvSpPr>
        <p:spPr>
          <a:xfrm>
            <a:off x="913795" y="609600"/>
            <a:ext cx="10353762" cy="4645572"/>
          </a:xfrm>
        </p:spPr>
        <p:txBody>
          <a:bodyPr/>
          <a:lstStyle/>
          <a:p>
            <a:r>
              <a:rPr lang="hu-HU" dirty="0" err="1"/>
              <a:t>Thank</a:t>
            </a:r>
            <a:r>
              <a:rPr lang="hu-HU" dirty="0"/>
              <a:t> </a:t>
            </a:r>
            <a:r>
              <a:rPr lang="hu-HU" dirty="0" err="1"/>
              <a:t>you</a:t>
            </a:r>
            <a:r>
              <a:rPr lang="hu-HU" dirty="0"/>
              <a:t> </a:t>
            </a:r>
            <a:r>
              <a:rPr lang="hu-HU" dirty="0" err="1"/>
              <a:t>for</a:t>
            </a:r>
            <a:r>
              <a:rPr lang="hu-HU" dirty="0"/>
              <a:t> </a:t>
            </a:r>
            <a:r>
              <a:rPr lang="hu-HU" dirty="0" err="1"/>
              <a:t>watching</a:t>
            </a:r>
            <a:endParaRPr lang="hu-HU" dirty="0"/>
          </a:p>
        </p:txBody>
      </p:sp>
      <p:sp>
        <p:nvSpPr>
          <p:cNvPr id="3" name="Tartalom helye 2">
            <a:extLst>
              <a:ext uri="{FF2B5EF4-FFF2-40B4-BE49-F238E27FC236}">
                <a16:creationId xmlns:a16="http://schemas.microsoft.com/office/drawing/2014/main" id="{E9194572-BB4E-4003-9EA7-63F7B6845B31}"/>
              </a:ext>
            </a:extLst>
          </p:cNvPr>
          <p:cNvSpPr>
            <a:spLocks noGrp="1"/>
          </p:cNvSpPr>
          <p:nvPr>
            <p:ph idx="1"/>
          </p:nvPr>
        </p:nvSpPr>
        <p:spPr/>
        <p:txBody>
          <a:bodyPr/>
          <a:lstStyle/>
          <a:p>
            <a:endParaRPr lang="hu-HU"/>
          </a:p>
        </p:txBody>
      </p:sp>
    </p:spTree>
    <p:extLst>
      <p:ext uri="{BB962C8B-B14F-4D97-AF65-F5344CB8AC3E}">
        <p14:creationId xmlns:p14="http://schemas.microsoft.com/office/powerpoint/2010/main" val="212348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76BF2CB2-B01C-43D1-9BEE-AC97AB722975}"/>
              </a:ext>
            </a:extLst>
          </p:cNvPr>
          <p:cNvSpPr>
            <a:spLocks noGrp="1"/>
          </p:cNvSpPr>
          <p:nvPr>
            <p:ph type="title"/>
          </p:nvPr>
        </p:nvSpPr>
        <p:spPr>
          <a:xfrm>
            <a:off x="913794" y="203200"/>
            <a:ext cx="10353761" cy="2255519"/>
          </a:xfrm>
        </p:spPr>
        <p:txBody>
          <a:bodyPr>
            <a:normAutofit/>
          </a:bodyPr>
          <a:lstStyle/>
          <a:p>
            <a:r>
              <a:rPr lang="hu-HU" sz="4800" dirty="0">
                <a:solidFill>
                  <a:srgbClr val="FFFFFF"/>
                </a:solidFill>
              </a:rPr>
              <a:t>DU 1&amp;2</a:t>
            </a:r>
            <a:br>
              <a:rPr lang="hu-HU" sz="4800" dirty="0">
                <a:solidFill>
                  <a:srgbClr val="FFFFFF"/>
                </a:solidFill>
              </a:rPr>
            </a:br>
            <a:r>
              <a:rPr lang="hu-HU" dirty="0" err="1">
                <a:solidFill>
                  <a:srgbClr val="FFFFFF"/>
                </a:solidFill>
              </a:rPr>
              <a:t>Number</a:t>
            </a:r>
            <a:r>
              <a:rPr lang="hu-HU" dirty="0">
                <a:solidFill>
                  <a:srgbClr val="FFFFFF"/>
                </a:solidFill>
              </a:rPr>
              <a:t> of </a:t>
            </a:r>
            <a:r>
              <a:rPr lang="hu-HU" dirty="0" err="1">
                <a:solidFill>
                  <a:srgbClr val="FFFFFF"/>
                </a:solidFill>
              </a:rPr>
              <a:t>students</a:t>
            </a:r>
            <a:r>
              <a:rPr lang="hu-HU" dirty="0">
                <a:solidFill>
                  <a:srgbClr val="FFFFFF"/>
                </a:solidFill>
              </a:rPr>
              <a:t>: 34(3 </a:t>
            </a:r>
            <a:r>
              <a:rPr lang="hu-HU" dirty="0" err="1">
                <a:solidFill>
                  <a:srgbClr val="FFFFFF"/>
                </a:solidFill>
              </a:rPr>
              <a:t>groups</a:t>
            </a:r>
            <a:r>
              <a:rPr lang="hu-HU" dirty="0">
                <a:solidFill>
                  <a:srgbClr val="FFFFFF"/>
                </a:solidFill>
              </a:rPr>
              <a:t>)</a:t>
            </a:r>
            <a:br>
              <a:rPr lang="hu-HU" dirty="0">
                <a:solidFill>
                  <a:srgbClr val="FFFFFF"/>
                </a:solidFill>
              </a:rPr>
            </a:br>
            <a:r>
              <a:rPr lang="hu-HU" dirty="0" err="1">
                <a:solidFill>
                  <a:srgbClr val="FFFFFF"/>
                </a:solidFill>
              </a:rPr>
              <a:t>Age</a:t>
            </a:r>
            <a:r>
              <a:rPr lang="hu-HU" dirty="0">
                <a:solidFill>
                  <a:srgbClr val="FFFFFF"/>
                </a:solidFill>
              </a:rPr>
              <a:t>: 13,14, 15</a:t>
            </a:r>
          </a:p>
        </p:txBody>
      </p:sp>
      <p:graphicFrame>
        <p:nvGraphicFramePr>
          <p:cNvPr id="11" name="Tartalom helye 10">
            <a:extLst>
              <a:ext uri="{FF2B5EF4-FFF2-40B4-BE49-F238E27FC236}">
                <a16:creationId xmlns:a16="http://schemas.microsoft.com/office/drawing/2014/main" id="{ED34BC63-F8A2-4937-9447-B521D454E533}"/>
              </a:ext>
            </a:extLst>
          </p:cNvPr>
          <p:cNvGraphicFramePr>
            <a:graphicFrameLocks noGrp="1"/>
          </p:cNvGraphicFramePr>
          <p:nvPr>
            <p:ph idx="1"/>
          </p:nvPr>
        </p:nvGraphicFramePr>
        <p:xfrm>
          <a:off x="914400" y="3070225"/>
          <a:ext cx="10353675" cy="3046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027938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B727EB1-1E7F-48CB-B59A-6FBB68BAC24C}"/>
              </a:ext>
            </a:extLst>
          </p:cNvPr>
          <p:cNvSpPr>
            <a:spLocks noGrp="1"/>
          </p:cNvSpPr>
          <p:nvPr>
            <p:ph type="title"/>
          </p:nvPr>
        </p:nvSpPr>
        <p:spPr>
          <a:xfrm>
            <a:off x="913795" y="609600"/>
            <a:ext cx="10353762" cy="45719"/>
          </a:xfrm>
        </p:spPr>
        <p:txBody>
          <a:bodyPr>
            <a:normAutofit fontScale="90000"/>
          </a:bodyPr>
          <a:lstStyle/>
          <a:p>
            <a:endParaRPr lang="hu-HU" dirty="0"/>
          </a:p>
        </p:txBody>
      </p:sp>
      <p:graphicFrame>
        <p:nvGraphicFramePr>
          <p:cNvPr id="4" name="Tartalom helye 3">
            <a:extLst>
              <a:ext uri="{FF2B5EF4-FFF2-40B4-BE49-F238E27FC236}">
                <a16:creationId xmlns:a16="http://schemas.microsoft.com/office/drawing/2014/main" id="{5AEF6B99-1828-41D0-A870-50EF4ACAB5F9}"/>
              </a:ext>
            </a:extLst>
          </p:cNvPr>
          <p:cNvGraphicFramePr>
            <a:graphicFrameLocks noGrp="1"/>
          </p:cNvGraphicFramePr>
          <p:nvPr>
            <p:ph idx="1"/>
            <p:extLst>
              <p:ext uri="{D42A27DB-BD31-4B8C-83A1-F6EECF244321}">
                <p14:modId xmlns:p14="http://schemas.microsoft.com/office/powerpoint/2010/main" val="580994364"/>
              </p:ext>
            </p:extLst>
          </p:nvPr>
        </p:nvGraphicFramePr>
        <p:xfrm>
          <a:off x="1702676" y="756745"/>
          <a:ext cx="9219322" cy="5291760"/>
        </p:xfrm>
        <a:graphic>
          <a:graphicData uri="http://schemas.openxmlformats.org/drawingml/2006/table">
            <a:tbl>
              <a:tblPr firstRow="1" firstCol="1" bandRow="1">
                <a:tableStyleId>{5C22544A-7EE6-4342-B048-85BDC9FD1C3A}</a:tableStyleId>
              </a:tblPr>
              <a:tblGrid>
                <a:gridCol w="1224626">
                  <a:extLst>
                    <a:ext uri="{9D8B030D-6E8A-4147-A177-3AD203B41FA5}">
                      <a16:colId xmlns:a16="http://schemas.microsoft.com/office/drawing/2014/main" val="3598456603"/>
                    </a:ext>
                  </a:extLst>
                </a:gridCol>
                <a:gridCol w="1198527">
                  <a:extLst>
                    <a:ext uri="{9D8B030D-6E8A-4147-A177-3AD203B41FA5}">
                      <a16:colId xmlns:a16="http://schemas.microsoft.com/office/drawing/2014/main" val="1296801533"/>
                    </a:ext>
                  </a:extLst>
                </a:gridCol>
                <a:gridCol w="2468323">
                  <a:extLst>
                    <a:ext uri="{9D8B030D-6E8A-4147-A177-3AD203B41FA5}">
                      <a16:colId xmlns:a16="http://schemas.microsoft.com/office/drawing/2014/main" val="1697270231"/>
                    </a:ext>
                  </a:extLst>
                </a:gridCol>
                <a:gridCol w="2813125">
                  <a:extLst>
                    <a:ext uri="{9D8B030D-6E8A-4147-A177-3AD203B41FA5}">
                      <a16:colId xmlns:a16="http://schemas.microsoft.com/office/drawing/2014/main" val="1200555758"/>
                    </a:ext>
                  </a:extLst>
                </a:gridCol>
                <a:gridCol w="1514721">
                  <a:extLst>
                    <a:ext uri="{9D8B030D-6E8A-4147-A177-3AD203B41FA5}">
                      <a16:colId xmlns:a16="http://schemas.microsoft.com/office/drawing/2014/main" val="2493393255"/>
                    </a:ext>
                  </a:extLst>
                </a:gridCol>
              </a:tblGrid>
              <a:tr h="2715250">
                <a:tc>
                  <a:txBody>
                    <a:bodyPr/>
                    <a:lstStyle/>
                    <a:p>
                      <a:pPr algn="ctr">
                        <a:lnSpc>
                          <a:spcPct val="107000"/>
                        </a:lnSpc>
                        <a:spcAft>
                          <a:spcPts val="0"/>
                        </a:spcAft>
                      </a:pPr>
                      <a:r>
                        <a:rPr lang="hu-HU" sz="2100" dirty="0" err="1">
                          <a:effectLst/>
                        </a:rPr>
                        <a:t>Levels</a:t>
                      </a:r>
                      <a:endParaRPr lang="hu-HU" sz="2100" dirty="0">
                        <a:effectLst/>
                      </a:endParaRPr>
                    </a:p>
                    <a:p>
                      <a:pPr algn="ctr">
                        <a:lnSpc>
                          <a:spcPct val="107000"/>
                        </a:lnSpc>
                        <a:spcAft>
                          <a:spcPts val="0"/>
                        </a:spcAft>
                      </a:pPr>
                      <a:r>
                        <a:rPr lang="hu-HU" sz="2100" dirty="0">
                          <a:effectLst/>
                          <a:latin typeface="Calibri" panose="020F0502020204030204" pitchFamily="34" charset="0"/>
                          <a:ea typeface="Calibri" panose="020F0502020204030204" pitchFamily="34" charset="0"/>
                          <a:cs typeface="Times New Roman" panose="02020603050405020304" pitchFamily="18" charset="0"/>
                        </a:rPr>
                        <a:t>OECD PISA</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solidFill>
                      <a:srgbClr val="0070C0"/>
                    </a:solidFill>
                  </a:tcPr>
                </a:tc>
                <a:tc>
                  <a:txBody>
                    <a:bodyPr/>
                    <a:lstStyle/>
                    <a:p>
                      <a:pPr algn="ctr">
                        <a:lnSpc>
                          <a:spcPct val="107000"/>
                        </a:lnSpc>
                        <a:spcAft>
                          <a:spcPts val="0"/>
                        </a:spcAft>
                      </a:pPr>
                      <a:r>
                        <a:rPr lang="hu-HU" sz="2100" dirty="0" err="1">
                          <a:effectLst/>
                        </a:rPr>
                        <a:t>Score</a:t>
                      </a:r>
                      <a:r>
                        <a:rPr lang="hu-HU" sz="2100" dirty="0">
                          <a:effectLst/>
                        </a:rPr>
                        <a:t> </a:t>
                      </a:r>
                      <a:r>
                        <a:rPr lang="hu-HU" sz="2100" dirty="0" err="1">
                          <a:effectLst/>
                        </a:rPr>
                        <a:t>range</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solidFill>
                      <a:srgbClr val="0070C0"/>
                    </a:solidFill>
                  </a:tcPr>
                </a:tc>
                <a:tc>
                  <a:txBody>
                    <a:bodyPr/>
                    <a:lstStyle/>
                    <a:p>
                      <a:pPr algn="ctr">
                        <a:lnSpc>
                          <a:spcPct val="107000"/>
                        </a:lnSpc>
                        <a:spcAft>
                          <a:spcPts val="0"/>
                        </a:spcAft>
                      </a:pPr>
                      <a:r>
                        <a:rPr lang="hu-HU" sz="2100" dirty="0" err="1">
                          <a:effectLst/>
                        </a:rPr>
                        <a:t>Number</a:t>
                      </a:r>
                      <a:r>
                        <a:rPr lang="hu-HU" sz="2100" dirty="0">
                          <a:effectLst/>
                        </a:rPr>
                        <a:t> of </a:t>
                      </a:r>
                      <a:r>
                        <a:rPr lang="hu-HU" sz="2100" dirty="0" err="1">
                          <a:effectLst/>
                        </a:rPr>
                        <a:t>students</a:t>
                      </a:r>
                      <a:r>
                        <a:rPr lang="hu-HU" sz="2100" dirty="0">
                          <a:effectLst/>
                        </a:rPr>
                        <a:t>(Diósd)</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solidFill>
                      <a:srgbClr val="0070C0"/>
                    </a:solidFill>
                  </a:tcPr>
                </a:tc>
                <a:tc>
                  <a:txBody>
                    <a:bodyPr/>
                    <a:lstStyle/>
                    <a:p>
                      <a:pPr algn="ctr">
                        <a:lnSpc>
                          <a:spcPct val="107000"/>
                        </a:lnSpc>
                        <a:spcAft>
                          <a:spcPts val="0"/>
                        </a:spcAft>
                      </a:pPr>
                      <a:r>
                        <a:rPr lang="hu-HU" sz="2100" dirty="0" err="1">
                          <a:effectLst/>
                        </a:rPr>
                        <a:t>Percentage</a:t>
                      </a:r>
                      <a:r>
                        <a:rPr lang="hu-HU" sz="2100" dirty="0">
                          <a:effectLst/>
                        </a:rPr>
                        <a:t>(Diósd)</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solidFill>
                      <a:srgbClr val="0070C0"/>
                    </a:solidFill>
                  </a:tcPr>
                </a:tc>
                <a:tc>
                  <a:txBody>
                    <a:bodyPr/>
                    <a:lstStyle/>
                    <a:p>
                      <a:pPr algn="ctr">
                        <a:lnSpc>
                          <a:spcPct val="107000"/>
                        </a:lnSpc>
                        <a:spcAft>
                          <a:spcPts val="0"/>
                        </a:spcAft>
                      </a:pPr>
                      <a:r>
                        <a:rPr lang="hu-HU" sz="2100" dirty="0">
                          <a:effectLst/>
                        </a:rPr>
                        <a:t>Total </a:t>
                      </a:r>
                      <a:r>
                        <a:rPr lang="hu-HU" sz="2100" dirty="0" err="1">
                          <a:effectLst/>
                        </a:rPr>
                        <a:t>number</a:t>
                      </a:r>
                      <a:r>
                        <a:rPr lang="hu-HU" sz="2100" dirty="0">
                          <a:effectLst/>
                        </a:rPr>
                        <a:t> of </a:t>
                      </a:r>
                      <a:r>
                        <a:rPr lang="hu-HU" sz="2100" dirty="0" err="1">
                          <a:effectLst/>
                        </a:rPr>
                        <a:t>students</a:t>
                      </a:r>
                      <a:r>
                        <a:rPr lang="hu-HU" sz="2100" dirty="0">
                          <a:effectLst/>
                        </a:rPr>
                        <a:t> </a:t>
                      </a:r>
                      <a:r>
                        <a:rPr lang="hu-HU" sz="2100" dirty="0" err="1">
                          <a:effectLst/>
                        </a:rPr>
                        <a:t>taking</a:t>
                      </a:r>
                      <a:r>
                        <a:rPr lang="hu-HU" sz="2100" dirty="0">
                          <a:effectLst/>
                        </a:rPr>
                        <a:t> part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solidFill>
                      <a:srgbClr val="0070C0"/>
                    </a:solidFill>
                  </a:tcPr>
                </a:tc>
                <a:extLst>
                  <a:ext uri="{0D108BD9-81ED-4DB2-BD59-A6C34878D82A}">
                    <a16:rowId xmlns:a16="http://schemas.microsoft.com/office/drawing/2014/main" val="1363417459"/>
                  </a:ext>
                </a:extLst>
              </a:tr>
              <a:tr h="515302">
                <a:tc>
                  <a:txBody>
                    <a:bodyPr/>
                    <a:lstStyle/>
                    <a:p>
                      <a:pPr algn="ctr">
                        <a:lnSpc>
                          <a:spcPct val="107000"/>
                        </a:lnSpc>
                        <a:spcAft>
                          <a:spcPts val="0"/>
                        </a:spcAft>
                      </a:pPr>
                      <a:r>
                        <a:rPr lang="hu-HU" sz="2100" dirty="0">
                          <a:effectLst/>
                        </a:rPr>
                        <a:t>1</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solidFill>
                      <a:srgbClr val="0070C0"/>
                    </a:solidFill>
                  </a:tcPr>
                </a:tc>
                <a:tc>
                  <a:txBody>
                    <a:bodyPr/>
                    <a:lstStyle/>
                    <a:p>
                      <a:pPr algn="ctr">
                        <a:lnSpc>
                          <a:spcPct val="107000"/>
                        </a:lnSpc>
                        <a:spcAft>
                          <a:spcPts val="0"/>
                        </a:spcAft>
                      </a:pPr>
                      <a:r>
                        <a:rPr lang="hu-HU" sz="2100">
                          <a:effectLst/>
                        </a:rPr>
                        <a:t>0-6</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a:txBody>
                    <a:bodyPr/>
                    <a:lstStyle/>
                    <a:p>
                      <a:pPr algn="ctr">
                        <a:lnSpc>
                          <a:spcPct val="107000"/>
                        </a:lnSpc>
                        <a:spcAft>
                          <a:spcPts val="0"/>
                        </a:spcAft>
                      </a:pPr>
                      <a:r>
                        <a:rPr lang="hu-HU" sz="2100">
                          <a:effectLst/>
                        </a:rPr>
                        <a:t>1</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a:txBody>
                    <a:bodyPr/>
                    <a:lstStyle/>
                    <a:p>
                      <a:pPr algn="ctr">
                        <a:lnSpc>
                          <a:spcPct val="107000"/>
                        </a:lnSpc>
                        <a:spcAft>
                          <a:spcPts val="0"/>
                        </a:spcAft>
                      </a:pPr>
                      <a:r>
                        <a:rPr lang="hu-HU" sz="2100">
                          <a:effectLst/>
                        </a:rPr>
                        <a:t>3%</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rowSpan="5">
                  <a:txBody>
                    <a:bodyPr/>
                    <a:lstStyle/>
                    <a:p>
                      <a:pPr algn="ctr">
                        <a:lnSpc>
                          <a:spcPct val="107000"/>
                        </a:lnSpc>
                        <a:spcAft>
                          <a:spcPts val="0"/>
                        </a:spcAft>
                      </a:pPr>
                      <a:r>
                        <a:rPr lang="hu-HU" sz="2100">
                          <a:effectLst/>
                        </a:rPr>
                        <a:t> </a:t>
                      </a:r>
                      <a:endParaRPr lang="hu-HU" sz="1700">
                        <a:effectLst/>
                      </a:endParaRPr>
                    </a:p>
                    <a:p>
                      <a:pPr algn="ctr">
                        <a:lnSpc>
                          <a:spcPct val="107000"/>
                        </a:lnSpc>
                        <a:spcAft>
                          <a:spcPts val="0"/>
                        </a:spcAft>
                      </a:pPr>
                      <a:r>
                        <a:rPr lang="hu-HU" sz="2100">
                          <a:effectLst/>
                        </a:rPr>
                        <a:t> </a:t>
                      </a:r>
                      <a:endParaRPr lang="hu-HU" sz="1700">
                        <a:effectLst/>
                      </a:endParaRPr>
                    </a:p>
                    <a:p>
                      <a:pPr algn="ctr">
                        <a:lnSpc>
                          <a:spcPct val="107000"/>
                        </a:lnSpc>
                        <a:spcAft>
                          <a:spcPts val="0"/>
                        </a:spcAft>
                      </a:pPr>
                      <a:r>
                        <a:rPr lang="hu-HU" sz="2100">
                          <a:effectLst/>
                        </a:rPr>
                        <a:t>34</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extLst>
                  <a:ext uri="{0D108BD9-81ED-4DB2-BD59-A6C34878D82A}">
                    <a16:rowId xmlns:a16="http://schemas.microsoft.com/office/drawing/2014/main" val="3703367897"/>
                  </a:ext>
                </a:extLst>
              </a:tr>
              <a:tr h="515302">
                <a:tc>
                  <a:txBody>
                    <a:bodyPr/>
                    <a:lstStyle/>
                    <a:p>
                      <a:pPr algn="ctr">
                        <a:lnSpc>
                          <a:spcPct val="107000"/>
                        </a:lnSpc>
                        <a:spcAft>
                          <a:spcPts val="0"/>
                        </a:spcAft>
                      </a:pPr>
                      <a:r>
                        <a:rPr lang="hu-HU" sz="2100" dirty="0">
                          <a:effectLst/>
                        </a:rPr>
                        <a:t>2</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solidFill>
                      <a:srgbClr val="0070C0"/>
                    </a:solidFill>
                  </a:tcPr>
                </a:tc>
                <a:tc>
                  <a:txBody>
                    <a:bodyPr/>
                    <a:lstStyle/>
                    <a:p>
                      <a:pPr algn="ctr">
                        <a:lnSpc>
                          <a:spcPct val="107000"/>
                        </a:lnSpc>
                        <a:spcAft>
                          <a:spcPts val="0"/>
                        </a:spcAft>
                      </a:pPr>
                      <a:r>
                        <a:rPr lang="hu-HU" sz="2100">
                          <a:effectLst/>
                        </a:rPr>
                        <a:t>7-8</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a:txBody>
                    <a:bodyPr/>
                    <a:lstStyle/>
                    <a:p>
                      <a:pPr algn="ctr">
                        <a:lnSpc>
                          <a:spcPct val="107000"/>
                        </a:lnSpc>
                        <a:spcAft>
                          <a:spcPts val="0"/>
                        </a:spcAft>
                      </a:pPr>
                      <a:r>
                        <a:rPr lang="hu-HU" sz="2100">
                          <a:effectLst/>
                        </a:rPr>
                        <a:t>2</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a:txBody>
                    <a:bodyPr/>
                    <a:lstStyle/>
                    <a:p>
                      <a:pPr algn="ctr">
                        <a:lnSpc>
                          <a:spcPct val="107000"/>
                        </a:lnSpc>
                        <a:spcAft>
                          <a:spcPts val="0"/>
                        </a:spcAft>
                      </a:pPr>
                      <a:r>
                        <a:rPr lang="hu-HU" sz="2100">
                          <a:effectLst/>
                        </a:rPr>
                        <a:t>6%</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vMerge="1">
                  <a:txBody>
                    <a:bodyPr/>
                    <a:lstStyle/>
                    <a:p>
                      <a:endParaRPr lang="hu-HU"/>
                    </a:p>
                  </a:txBody>
                  <a:tcPr/>
                </a:tc>
                <a:extLst>
                  <a:ext uri="{0D108BD9-81ED-4DB2-BD59-A6C34878D82A}">
                    <a16:rowId xmlns:a16="http://schemas.microsoft.com/office/drawing/2014/main" val="3616852821"/>
                  </a:ext>
                </a:extLst>
              </a:tr>
              <a:tr h="515302">
                <a:tc>
                  <a:txBody>
                    <a:bodyPr/>
                    <a:lstStyle/>
                    <a:p>
                      <a:pPr algn="ctr">
                        <a:lnSpc>
                          <a:spcPct val="107000"/>
                        </a:lnSpc>
                        <a:spcAft>
                          <a:spcPts val="0"/>
                        </a:spcAft>
                      </a:pPr>
                      <a:r>
                        <a:rPr lang="hu-HU" sz="2100" dirty="0">
                          <a:effectLst/>
                        </a:rPr>
                        <a:t>3</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solidFill>
                      <a:srgbClr val="0070C0"/>
                    </a:solidFill>
                  </a:tcPr>
                </a:tc>
                <a:tc>
                  <a:txBody>
                    <a:bodyPr/>
                    <a:lstStyle/>
                    <a:p>
                      <a:pPr algn="ctr">
                        <a:lnSpc>
                          <a:spcPct val="107000"/>
                        </a:lnSpc>
                        <a:spcAft>
                          <a:spcPts val="0"/>
                        </a:spcAft>
                      </a:pPr>
                      <a:r>
                        <a:rPr lang="hu-HU" sz="2100">
                          <a:effectLst/>
                        </a:rPr>
                        <a:t>9-10</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a:txBody>
                    <a:bodyPr/>
                    <a:lstStyle/>
                    <a:p>
                      <a:pPr algn="ctr">
                        <a:lnSpc>
                          <a:spcPct val="107000"/>
                        </a:lnSpc>
                        <a:spcAft>
                          <a:spcPts val="0"/>
                        </a:spcAft>
                      </a:pPr>
                      <a:r>
                        <a:rPr lang="hu-HU" sz="2100">
                          <a:effectLst/>
                        </a:rPr>
                        <a:t>6</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a:txBody>
                    <a:bodyPr/>
                    <a:lstStyle/>
                    <a:p>
                      <a:pPr algn="ctr">
                        <a:lnSpc>
                          <a:spcPct val="107000"/>
                        </a:lnSpc>
                        <a:spcAft>
                          <a:spcPts val="0"/>
                        </a:spcAft>
                      </a:pPr>
                      <a:r>
                        <a:rPr lang="hu-HU" sz="2100">
                          <a:effectLst/>
                        </a:rPr>
                        <a:t>18%</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vMerge="1">
                  <a:txBody>
                    <a:bodyPr/>
                    <a:lstStyle/>
                    <a:p>
                      <a:endParaRPr lang="hu-HU"/>
                    </a:p>
                  </a:txBody>
                  <a:tcPr/>
                </a:tc>
                <a:extLst>
                  <a:ext uri="{0D108BD9-81ED-4DB2-BD59-A6C34878D82A}">
                    <a16:rowId xmlns:a16="http://schemas.microsoft.com/office/drawing/2014/main" val="4037154103"/>
                  </a:ext>
                </a:extLst>
              </a:tr>
              <a:tr h="515302">
                <a:tc>
                  <a:txBody>
                    <a:bodyPr/>
                    <a:lstStyle/>
                    <a:p>
                      <a:pPr algn="ctr">
                        <a:lnSpc>
                          <a:spcPct val="107000"/>
                        </a:lnSpc>
                        <a:spcAft>
                          <a:spcPts val="0"/>
                        </a:spcAft>
                      </a:pPr>
                      <a:r>
                        <a:rPr lang="hu-HU" sz="2100" dirty="0">
                          <a:effectLst/>
                        </a:rPr>
                        <a:t>4</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solidFill>
                      <a:srgbClr val="0070C0"/>
                    </a:solidFill>
                  </a:tcPr>
                </a:tc>
                <a:tc>
                  <a:txBody>
                    <a:bodyPr/>
                    <a:lstStyle/>
                    <a:p>
                      <a:pPr algn="ctr">
                        <a:lnSpc>
                          <a:spcPct val="107000"/>
                        </a:lnSpc>
                        <a:spcAft>
                          <a:spcPts val="0"/>
                        </a:spcAft>
                      </a:pPr>
                      <a:r>
                        <a:rPr lang="hu-HU" sz="2100">
                          <a:effectLst/>
                        </a:rPr>
                        <a:t>11-12</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a:txBody>
                    <a:bodyPr/>
                    <a:lstStyle/>
                    <a:p>
                      <a:pPr algn="ctr">
                        <a:lnSpc>
                          <a:spcPct val="107000"/>
                        </a:lnSpc>
                        <a:spcAft>
                          <a:spcPts val="0"/>
                        </a:spcAft>
                      </a:pPr>
                      <a:r>
                        <a:rPr lang="hu-HU" sz="2100">
                          <a:effectLst/>
                        </a:rPr>
                        <a:t>6</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a:txBody>
                    <a:bodyPr/>
                    <a:lstStyle/>
                    <a:p>
                      <a:pPr algn="ctr">
                        <a:lnSpc>
                          <a:spcPct val="107000"/>
                        </a:lnSpc>
                        <a:spcAft>
                          <a:spcPts val="0"/>
                        </a:spcAft>
                      </a:pPr>
                      <a:r>
                        <a:rPr lang="hu-HU" sz="2100">
                          <a:effectLst/>
                        </a:rPr>
                        <a:t>18%</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vMerge="1">
                  <a:txBody>
                    <a:bodyPr/>
                    <a:lstStyle/>
                    <a:p>
                      <a:endParaRPr lang="hu-HU"/>
                    </a:p>
                  </a:txBody>
                  <a:tcPr/>
                </a:tc>
                <a:extLst>
                  <a:ext uri="{0D108BD9-81ED-4DB2-BD59-A6C34878D82A}">
                    <a16:rowId xmlns:a16="http://schemas.microsoft.com/office/drawing/2014/main" val="1699869474"/>
                  </a:ext>
                </a:extLst>
              </a:tr>
              <a:tr h="515302">
                <a:tc>
                  <a:txBody>
                    <a:bodyPr/>
                    <a:lstStyle/>
                    <a:p>
                      <a:pPr algn="ctr">
                        <a:lnSpc>
                          <a:spcPct val="107000"/>
                        </a:lnSpc>
                        <a:spcAft>
                          <a:spcPts val="0"/>
                        </a:spcAft>
                      </a:pPr>
                      <a:r>
                        <a:rPr lang="hu-HU" sz="2100" dirty="0">
                          <a:effectLst/>
                        </a:rPr>
                        <a:t>5</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solidFill>
                      <a:srgbClr val="0070C0"/>
                    </a:solidFill>
                  </a:tcPr>
                </a:tc>
                <a:tc>
                  <a:txBody>
                    <a:bodyPr/>
                    <a:lstStyle/>
                    <a:p>
                      <a:pPr algn="ctr">
                        <a:lnSpc>
                          <a:spcPct val="107000"/>
                        </a:lnSpc>
                        <a:spcAft>
                          <a:spcPts val="0"/>
                        </a:spcAft>
                      </a:pPr>
                      <a:r>
                        <a:rPr lang="hu-HU" sz="2100">
                          <a:effectLst/>
                        </a:rPr>
                        <a:t>13-17</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a:txBody>
                    <a:bodyPr/>
                    <a:lstStyle/>
                    <a:p>
                      <a:pPr algn="ctr">
                        <a:lnSpc>
                          <a:spcPct val="107000"/>
                        </a:lnSpc>
                        <a:spcAft>
                          <a:spcPts val="0"/>
                        </a:spcAft>
                      </a:pPr>
                      <a:r>
                        <a:rPr lang="hu-HU" sz="2100">
                          <a:effectLst/>
                        </a:rPr>
                        <a:t>19</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a:txBody>
                    <a:bodyPr/>
                    <a:lstStyle/>
                    <a:p>
                      <a:pPr algn="ctr">
                        <a:lnSpc>
                          <a:spcPct val="107000"/>
                        </a:lnSpc>
                        <a:spcAft>
                          <a:spcPts val="0"/>
                        </a:spcAft>
                      </a:pPr>
                      <a:r>
                        <a:rPr lang="hu-HU" sz="2100" dirty="0">
                          <a:effectLst/>
                        </a:rPr>
                        <a:t>55%</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4695" marR="104695" marT="0" marB="0"/>
                </a:tc>
                <a:tc vMerge="1">
                  <a:txBody>
                    <a:bodyPr/>
                    <a:lstStyle/>
                    <a:p>
                      <a:endParaRPr lang="hu-HU"/>
                    </a:p>
                  </a:txBody>
                  <a:tcPr/>
                </a:tc>
                <a:extLst>
                  <a:ext uri="{0D108BD9-81ED-4DB2-BD59-A6C34878D82A}">
                    <a16:rowId xmlns:a16="http://schemas.microsoft.com/office/drawing/2014/main" val="2015579386"/>
                  </a:ext>
                </a:extLst>
              </a:tr>
            </a:tbl>
          </a:graphicData>
        </a:graphic>
      </p:graphicFrame>
    </p:spTree>
    <p:extLst>
      <p:ext uri="{BB962C8B-B14F-4D97-AF65-F5344CB8AC3E}">
        <p14:creationId xmlns:p14="http://schemas.microsoft.com/office/powerpoint/2010/main" val="409097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8F2E9A7E-8729-46B8-AA8D-8AA8C3A73912}"/>
              </a:ext>
            </a:extLst>
          </p:cNvPr>
          <p:cNvSpPr>
            <a:spLocks noGrp="1"/>
          </p:cNvSpPr>
          <p:nvPr>
            <p:ph type="title"/>
          </p:nvPr>
        </p:nvSpPr>
        <p:spPr>
          <a:xfrm>
            <a:off x="913794" y="741515"/>
            <a:ext cx="10353761" cy="1633340"/>
          </a:xfrm>
        </p:spPr>
        <p:txBody>
          <a:bodyPr>
            <a:normAutofit fontScale="90000"/>
          </a:bodyPr>
          <a:lstStyle/>
          <a:p>
            <a:r>
              <a:rPr lang="en-US" sz="4800" dirty="0">
                <a:solidFill>
                  <a:srgbClr val="FFFFFF"/>
                </a:solidFill>
              </a:rPr>
              <a:t>Level 1</a:t>
            </a:r>
            <a:br>
              <a:rPr lang="hu-HU" sz="4800" dirty="0">
                <a:solidFill>
                  <a:srgbClr val="FFFFFF"/>
                </a:solidFill>
              </a:rPr>
            </a:br>
            <a:r>
              <a:rPr lang="en-US" sz="4800" dirty="0">
                <a:solidFill>
                  <a:srgbClr val="FFFFFF"/>
                </a:solidFill>
              </a:rPr>
              <a:t>3% of the students</a:t>
            </a:r>
            <a:br>
              <a:rPr lang="hu-HU" sz="4800" dirty="0">
                <a:solidFill>
                  <a:srgbClr val="FFFFFF"/>
                </a:solidFill>
              </a:rPr>
            </a:br>
            <a:r>
              <a:rPr lang="hu-HU" sz="3600" dirty="0">
                <a:solidFill>
                  <a:srgbClr val="FFFFFF"/>
                </a:solidFill>
              </a:rPr>
              <a:t>(0-6 </a:t>
            </a:r>
            <a:r>
              <a:rPr lang="hu-HU" sz="3600" dirty="0" err="1">
                <a:solidFill>
                  <a:srgbClr val="FFFFFF"/>
                </a:solidFill>
              </a:rPr>
              <a:t>points</a:t>
            </a:r>
            <a:r>
              <a:rPr lang="hu-HU" sz="3600" dirty="0">
                <a:solidFill>
                  <a:srgbClr val="FFFFFF"/>
                </a:solidFill>
              </a:rPr>
              <a:t>, 1 </a:t>
            </a:r>
            <a:r>
              <a:rPr lang="hu-HU" sz="3600" dirty="0" err="1">
                <a:solidFill>
                  <a:srgbClr val="FFFFFF"/>
                </a:solidFill>
              </a:rPr>
              <a:t>student</a:t>
            </a:r>
            <a:r>
              <a:rPr lang="hu-HU" sz="3600" dirty="0">
                <a:solidFill>
                  <a:srgbClr val="FFFFFF"/>
                </a:solidFill>
              </a:rPr>
              <a:t>)</a:t>
            </a:r>
            <a:br>
              <a:rPr lang="en-US" sz="3600" dirty="0">
                <a:solidFill>
                  <a:srgbClr val="FFFFFF"/>
                </a:solidFill>
              </a:rPr>
            </a:br>
            <a:endParaRPr lang="hu-HU" sz="3600" dirty="0">
              <a:solidFill>
                <a:srgbClr val="FFFFFF"/>
              </a:solidFill>
            </a:endParaRPr>
          </a:p>
        </p:txBody>
      </p:sp>
      <p:sp>
        <p:nvSpPr>
          <p:cNvPr id="3" name="Tartalom helye 2">
            <a:extLst>
              <a:ext uri="{FF2B5EF4-FFF2-40B4-BE49-F238E27FC236}">
                <a16:creationId xmlns:a16="http://schemas.microsoft.com/office/drawing/2014/main" id="{2F50ACDD-BD4A-48DC-9EF0-D682B5917652}"/>
              </a:ext>
            </a:extLst>
          </p:cNvPr>
          <p:cNvSpPr>
            <a:spLocks noGrp="1"/>
          </p:cNvSpPr>
          <p:nvPr>
            <p:ph idx="1"/>
          </p:nvPr>
        </p:nvSpPr>
        <p:spPr>
          <a:xfrm>
            <a:off x="913795" y="3070927"/>
            <a:ext cx="10353762" cy="3045558"/>
          </a:xfrm>
          <a:effectLst/>
        </p:spPr>
        <p:txBody>
          <a:bodyPr anchor="ctr">
            <a:normAutofit/>
          </a:bodyPr>
          <a:lstStyle/>
          <a:p>
            <a:pPr marL="36900" indent="0" algn="ctr">
              <a:buNone/>
            </a:pPr>
            <a:r>
              <a:rPr lang="en-US" sz="2400" dirty="0"/>
              <a:t>Students can identify common financial products and terms and interpret information relating to basic financial concepts. They can </a:t>
            </a:r>
            <a:r>
              <a:rPr lang="en-US" sz="2400" dirty="0" err="1"/>
              <a:t>recognise</a:t>
            </a:r>
            <a:r>
              <a:rPr lang="en-US" sz="2400" dirty="0"/>
              <a:t> the difference between needs and wants and can make simple decisions on everyday spending. They can </a:t>
            </a:r>
            <a:r>
              <a:rPr lang="en-US" sz="2400" dirty="0" err="1"/>
              <a:t>recognise</a:t>
            </a:r>
            <a:r>
              <a:rPr lang="en-US" sz="2400" dirty="0"/>
              <a:t> the purpose of everyday financial documents such as an invoice and apply single and basic numerical operations (addition, subtraction or multiplication) in financial contexts that they are likely to have experienced personally.</a:t>
            </a:r>
          </a:p>
          <a:p>
            <a:endParaRPr lang="hu-HU" sz="2000" dirty="0"/>
          </a:p>
        </p:txBody>
      </p:sp>
    </p:spTree>
    <p:extLst>
      <p:ext uri="{BB962C8B-B14F-4D97-AF65-F5344CB8AC3E}">
        <p14:creationId xmlns:p14="http://schemas.microsoft.com/office/powerpoint/2010/main" val="419752037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74C6BB69-0694-4225-A85D-F5781D75CAE4}"/>
              </a:ext>
            </a:extLst>
          </p:cNvPr>
          <p:cNvSpPr>
            <a:spLocks noGrp="1"/>
          </p:cNvSpPr>
          <p:nvPr>
            <p:ph type="title"/>
          </p:nvPr>
        </p:nvSpPr>
        <p:spPr>
          <a:xfrm>
            <a:off x="913794" y="741515"/>
            <a:ext cx="10353761" cy="1633340"/>
          </a:xfrm>
        </p:spPr>
        <p:txBody>
          <a:bodyPr>
            <a:normAutofit fontScale="90000"/>
          </a:bodyPr>
          <a:lstStyle/>
          <a:p>
            <a:r>
              <a:rPr lang="hu-HU" sz="4800" dirty="0" err="1">
                <a:solidFill>
                  <a:srgbClr val="FFFFFF"/>
                </a:solidFill>
              </a:rPr>
              <a:t>Level</a:t>
            </a:r>
            <a:r>
              <a:rPr lang="hu-HU" sz="4800" dirty="0">
                <a:solidFill>
                  <a:srgbClr val="FFFFFF"/>
                </a:solidFill>
              </a:rPr>
              <a:t> 2</a:t>
            </a:r>
            <a:br>
              <a:rPr lang="hu-HU" sz="4800" dirty="0">
                <a:solidFill>
                  <a:srgbClr val="FFFFFF"/>
                </a:solidFill>
              </a:rPr>
            </a:br>
            <a:r>
              <a:rPr lang="hu-HU" sz="4800" dirty="0">
                <a:solidFill>
                  <a:srgbClr val="FFFFFF"/>
                </a:solidFill>
              </a:rPr>
              <a:t>6% of </a:t>
            </a:r>
            <a:r>
              <a:rPr lang="hu-HU" sz="4800" dirty="0" err="1">
                <a:solidFill>
                  <a:srgbClr val="FFFFFF"/>
                </a:solidFill>
              </a:rPr>
              <a:t>our</a:t>
            </a:r>
            <a:r>
              <a:rPr lang="hu-HU" sz="4800" dirty="0">
                <a:solidFill>
                  <a:srgbClr val="FFFFFF"/>
                </a:solidFill>
              </a:rPr>
              <a:t> </a:t>
            </a:r>
            <a:r>
              <a:rPr lang="hu-HU" sz="4800" dirty="0" err="1">
                <a:solidFill>
                  <a:srgbClr val="FFFFFF"/>
                </a:solidFill>
              </a:rPr>
              <a:t>students</a:t>
            </a:r>
            <a:br>
              <a:rPr lang="hu-HU" sz="4800" dirty="0">
                <a:solidFill>
                  <a:srgbClr val="FFFFFF"/>
                </a:solidFill>
              </a:rPr>
            </a:br>
            <a:r>
              <a:rPr lang="hu-HU" sz="3600" dirty="0">
                <a:solidFill>
                  <a:srgbClr val="FFFFFF"/>
                </a:solidFill>
              </a:rPr>
              <a:t>(7-8 </a:t>
            </a:r>
            <a:r>
              <a:rPr lang="hu-HU" sz="3600" dirty="0" err="1">
                <a:solidFill>
                  <a:srgbClr val="FFFFFF"/>
                </a:solidFill>
              </a:rPr>
              <a:t>points</a:t>
            </a:r>
            <a:r>
              <a:rPr lang="hu-HU" sz="3600" dirty="0">
                <a:solidFill>
                  <a:srgbClr val="FFFFFF"/>
                </a:solidFill>
              </a:rPr>
              <a:t>, 2 </a:t>
            </a:r>
            <a:r>
              <a:rPr lang="hu-HU" sz="3600" dirty="0" err="1">
                <a:solidFill>
                  <a:srgbClr val="FFFFFF"/>
                </a:solidFill>
              </a:rPr>
              <a:t>students</a:t>
            </a:r>
            <a:r>
              <a:rPr lang="hu-HU" sz="3600" dirty="0">
                <a:solidFill>
                  <a:srgbClr val="FFFFFF"/>
                </a:solidFill>
              </a:rPr>
              <a:t>)</a:t>
            </a:r>
          </a:p>
        </p:txBody>
      </p:sp>
      <p:sp>
        <p:nvSpPr>
          <p:cNvPr id="3" name="Tartalom helye 2">
            <a:extLst>
              <a:ext uri="{FF2B5EF4-FFF2-40B4-BE49-F238E27FC236}">
                <a16:creationId xmlns:a16="http://schemas.microsoft.com/office/drawing/2014/main" id="{1ACA52E1-CC33-4EE2-92C4-23BB40D58BBD}"/>
              </a:ext>
            </a:extLst>
          </p:cNvPr>
          <p:cNvSpPr>
            <a:spLocks noGrp="1"/>
          </p:cNvSpPr>
          <p:nvPr>
            <p:ph idx="1"/>
          </p:nvPr>
        </p:nvSpPr>
        <p:spPr>
          <a:xfrm>
            <a:off x="913795" y="3070927"/>
            <a:ext cx="10353762" cy="3045558"/>
          </a:xfrm>
          <a:effectLst/>
        </p:spPr>
        <p:txBody>
          <a:bodyPr anchor="ctr">
            <a:normAutofit/>
          </a:bodyPr>
          <a:lstStyle/>
          <a:p>
            <a:pPr marL="36900" indent="0" algn="ctr">
              <a:buNone/>
            </a:pPr>
            <a:r>
              <a:rPr lang="en-US" sz="2400" dirty="0"/>
              <a:t>Students begin to apply their knowledge of common financial products and commonly used financial terms and concepts. They can use given information to make financial decisions in contexts that are immediately relevant to them. They can </a:t>
            </a:r>
            <a:r>
              <a:rPr lang="en-US" sz="2400" dirty="0" err="1"/>
              <a:t>recognise</a:t>
            </a:r>
            <a:r>
              <a:rPr lang="en-US" sz="2400" dirty="0"/>
              <a:t> the value of a simple budget and can interpret prominent features of everyday financial documents. They can apply single basic numerical operations, including division, to answer financial questions. They show an understanding of the relationships between different financial elements, such as the amount of use and the costs incurred</a:t>
            </a:r>
            <a:r>
              <a:rPr lang="hu-HU" sz="2400" dirty="0"/>
              <a:t>.</a:t>
            </a:r>
          </a:p>
        </p:txBody>
      </p:sp>
    </p:spTree>
    <p:extLst>
      <p:ext uri="{BB962C8B-B14F-4D97-AF65-F5344CB8AC3E}">
        <p14:creationId xmlns:p14="http://schemas.microsoft.com/office/powerpoint/2010/main" val="52318049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3D1647DA-CBD1-4352-AE10-3C9DC14ED0E9}"/>
              </a:ext>
            </a:extLst>
          </p:cNvPr>
          <p:cNvSpPr>
            <a:spLocks noGrp="1"/>
          </p:cNvSpPr>
          <p:nvPr>
            <p:ph type="title"/>
          </p:nvPr>
        </p:nvSpPr>
        <p:spPr>
          <a:xfrm>
            <a:off x="913794" y="741515"/>
            <a:ext cx="10353761" cy="1633340"/>
          </a:xfrm>
        </p:spPr>
        <p:txBody>
          <a:bodyPr>
            <a:normAutofit fontScale="90000"/>
          </a:bodyPr>
          <a:lstStyle/>
          <a:p>
            <a:r>
              <a:rPr lang="hu-HU" sz="4800" dirty="0" err="1">
                <a:solidFill>
                  <a:srgbClr val="FFFFFF"/>
                </a:solidFill>
              </a:rPr>
              <a:t>Level</a:t>
            </a:r>
            <a:r>
              <a:rPr lang="hu-HU" sz="4800" dirty="0">
                <a:solidFill>
                  <a:srgbClr val="FFFFFF"/>
                </a:solidFill>
              </a:rPr>
              <a:t> 3</a:t>
            </a:r>
            <a:br>
              <a:rPr lang="hu-HU" sz="4800" dirty="0">
                <a:solidFill>
                  <a:srgbClr val="FFFFFF"/>
                </a:solidFill>
              </a:rPr>
            </a:br>
            <a:r>
              <a:rPr lang="hu-HU" sz="4800" dirty="0">
                <a:solidFill>
                  <a:srgbClr val="FFFFFF"/>
                </a:solidFill>
              </a:rPr>
              <a:t>18% of </a:t>
            </a:r>
            <a:r>
              <a:rPr lang="hu-HU" sz="4800" dirty="0" err="1">
                <a:solidFill>
                  <a:srgbClr val="FFFFFF"/>
                </a:solidFill>
              </a:rPr>
              <a:t>our</a:t>
            </a:r>
            <a:r>
              <a:rPr lang="hu-HU" sz="4800" dirty="0">
                <a:solidFill>
                  <a:srgbClr val="FFFFFF"/>
                </a:solidFill>
              </a:rPr>
              <a:t> </a:t>
            </a:r>
            <a:r>
              <a:rPr lang="hu-HU" sz="4800" dirty="0" err="1">
                <a:solidFill>
                  <a:srgbClr val="FFFFFF"/>
                </a:solidFill>
              </a:rPr>
              <a:t>students</a:t>
            </a:r>
            <a:br>
              <a:rPr lang="hu-HU" sz="4800" dirty="0">
                <a:solidFill>
                  <a:srgbClr val="FFFFFF"/>
                </a:solidFill>
              </a:rPr>
            </a:br>
            <a:r>
              <a:rPr lang="hu-HU" sz="3100" dirty="0">
                <a:solidFill>
                  <a:srgbClr val="FFFFFF"/>
                </a:solidFill>
              </a:rPr>
              <a:t>(9-10 </a:t>
            </a:r>
            <a:r>
              <a:rPr lang="hu-HU" sz="3100" dirty="0" err="1">
                <a:solidFill>
                  <a:srgbClr val="FFFFFF"/>
                </a:solidFill>
              </a:rPr>
              <a:t>points</a:t>
            </a:r>
            <a:r>
              <a:rPr lang="hu-HU" sz="3100" dirty="0">
                <a:solidFill>
                  <a:srgbClr val="FFFFFF"/>
                </a:solidFill>
              </a:rPr>
              <a:t>, 6 </a:t>
            </a:r>
            <a:r>
              <a:rPr lang="hu-HU" sz="3100" dirty="0" err="1">
                <a:solidFill>
                  <a:srgbClr val="FFFFFF"/>
                </a:solidFill>
              </a:rPr>
              <a:t>students</a:t>
            </a:r>
            <a:r>
              <a:rPr lang="hu-HU" sz="3100" dirty="0">
                <a:solidFill>
                  <a:srgbClr val="FFFFFF"/>
                </a:solidFill>
              </a:rPr>
              <a:t>)</a:t>
            </a:r>
          </a:p>
        </p:txBody>
      </p:sp>
      <p:sp>
        <p:nvSpPr>
          <p:cNvPr id="3" name="Tartalom helye 2">
            <a:extLst>
              <a:ext uri="{FF2B5EF4-FFF2-40B4-BE49-F238E27FC236}">
                <a16:creationId xmlns:a16="http://schemas.microsoft.com/office/drawing/2014/main" id="{D07D9556-CF58-4E23-9E4A-E6B1EB5D20BE}"/>
              </a:ext>
            </a:extLst>
          </p:cNvPr>
          <p:cNvSpPr>
            <a:spLocks noGrp="1"/>
          </p:cNvSpPr>
          <p:nvPr>
            <p:ph idx="1"/>
          </p:nvPr>
        </p:nvSpPr>
        <p:spPr>
          <a:xfrm>
            <a:off x="913795" y="3070927"/>
            <a:ext cx="10353762" cy="3045558"/>
          </a:xfrm>
          <a:effectLst/>
        </p:spPr>
        <p:txBody>
          <a:bodyPr anchor="ctr">
            <a:normAutofit/>
          </a:bodyPr>
          <a:lstStyle/>
          <a:p>
            <a:pPr marL="36900" indent="0" algn="ctr">
              <a:buNone/>
            </a:pPr>
            <a:r>
              <a:rPr lang="en-US" sz="2400" dirty="0"/>
              <a:t>Students can apply their understanding of commonly used financial concepts, terms and products to situations that are relevant to them. They begin to consider the consequences of financial decisions and they can make simple financial plans in familiar contexts. They can make straightforward interpretations of a range of financial documents and can apply a range of basic numerical operations, including calculating percentages. They can choose the numerical operations needed to solve routine problems in relatively common financial literacy contexts, such as budget calculations</a:t>
            </a:r>
            <a:endParaRPr lang="hu-HU" sz="2400" dirty="0"/>
          </a:p>
        </p:txBody>
      </p:sp>
    </p:spTree>
    <p:extLst>
      <p:ext uri="{BB962C8B-B14F-4D97-AF65-F5344CB8AC3E}">
        <p14:creationId xmlns:p14="http://schemas.microsoft.com/office/powerpoint/2010/main" val="72226620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40603050505030304"/>
              <a:ea typeface="+mn-ea"/>
              <a:cs typeface="+mn-cs"/>
            </a:endParaRPr>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40603050505030304"/>
              <a:ea typeface="+mn-ea"/>
              <a:cs typeface="+mn-cs"/>
            </a:endParaRPr>
          </a:p>
        </p:txBody>
      </p:sp>
      <p:sp>
        <p:nvSpPr>
          <p:cNvPr id="2" name="Cím 1">
            <a:extLst>
              <a:ext uri="{FF2B5EF4-FFF2-40B4-BE49-F238E27FC236}">
                <a16:creationId xmlns:a16="http://schemas.microsoft.com/office/drawing/2014/main" id="{3D1647DA-CBD1-4352-AE10-3C9DC14ED0E9}"/>
              </a:ext>
            </a:extLst>
          </p:cNvPr>
          <p:cNvSpPr>
            <a:spLocks noGrp="1"/>
          </p:cNvSpPr>
          <p:nvPr>
            <p:ph type="title"/>
          </p:nvPr>
        </p:nvSpPr>
        <p:spPr>
          <a:xfrm>
            <a:off x="846417" y="368413"/>
            <a:ext cx="10353761" cy="1633340"/>
          </a:xfrm>
        </p:spPr>
        <p:txBody>
          <a:bodyPr>
            <a:normAutofit fontScale="90000"/>
          </a:bodyPr>
          <a:lstStyle/>
          <a:p>
            <a:r>
              <a:rPr lang="hu-HU" sz="4800" dirty="0" err="1">
                <a:solidFill>
                  <a:srgbClr val="FFFFFF"/>
                </a:solidFill>
              </a:rPr>
              <a:t>Level</a:t>
            </a:r>
            <a:r>
              <a:rPr lang="hu-HU" sz="4800" dirty="0">
                <a:solidFill>
                  <a:srgbClr val="FFFFFF"/>
                </a:solidFill>
              </a:rPr>
              <a:t> 4</a:t>
            </a:r>
            <a:br>
              <a:rPr lang="hu-HU" sz="4800" dirty="0">
                <a:solidFill>
                  <a:srgbClr val="FFFFFF"/>
                </a:solidFill>
              </a:rPr>
            </a:br>
            <a:r>
              <a:rPr lang="hu-HU" sz="4800" dirty="0">
                <a:solidFill>
                  <a:srgbClr val="FFFFFF"/>
                </a:solidFill>
              </a:rPr>
              <a:t>18% of </a:t>
            </a:r>
            <a:r>
              <a:rPr lang="hu-HU" sz="4800" dirty="0" err="1">
                <a:solidFill>
                  <a:srgbClr val="FFFFFF"/>
                </a:solidFill>
              </a:rPr>
              <a:t>our</a:t>
            </a:r>
            <a:r>
              <a:rPr lang="hu-HU" sz="4800" dirty="0">
                <a:solidFill>
                  <a:srgbClr val="FFFFFF"/>
                </a:solidFill>
              </a:rPr>
              <a:t> </a:t>
            </a:r>
            <a:r>
              <a:rPr lang="hu-HU" sz="4800" dirty="0" err="1">
                <a:solidFill>
                  <a:srgbClr val="FFFFFF"/>
                </a:solidFill>
              </a:rPr>
              <a:t>students</a:t>
            </a:r>
            <a:br>
              <a:rPr lang="hu-HU" sz="4800" dirty="0">
                <a:solidFill>
                  <a:srgbClr val="FFFFFF"/>
                </a:solidFill>
              </a:rPr>
            </a:br>
            <a:r>
              <a:rPr lang="hu-HU" sz="4800" dirty="0">
                <a:solidFill>
                  <a:srgbClr val="FFFFFF"/>
                </a:solidFill>
              </a:rPr>
              <a:t>(</a:t>
            </a:r>
            <a:r>
              <a:rPr lang="hu-HU" sz="3600" dirty="0">
                <a:solidFill>
                  <a:srgbClr val="FFFFFF"/>
                </a:solidFill>
              </a:rPr>
              <a:t>11-12 </a:t>
            </a:r>
            <a:r>
              <a:rPr lang="hu-HU" sz="3600" dirty="0" err="1">
                <a:solidFill>
                  <a:srgbClr val="FFFFFF"/>
                </a:solidFill>
              </a:rPr>
              <a:t>points</a:t>
            </a:r>
            <a:r>
              <a:rPr lang="hu-HU" sz="3600" dirty="0">
                <a:solidFill>
                  <a:srgbClr val="FFFFFF"/>
                </a:solidFill>
              </a:rPr>
              <a:t>, 6 </a:t>
            </a:r>
            <a:r>
              <a:rPr lang="hu-HU" sz="3600" dirty="0" err="1">
                <a:solidFill>
                  <a:srgbClr val="FFFFFF"/>
                </a:solidFill>
              </a:rPr>
              <a:t>students</a:t>
            </a:r>
            <a:r>
              <a:rPr lang="hu-HU" sz="3600" dirty="0">
                <a:solidFill>
                  <a:srgbClr val="FFFFFF"/>
                </a:solidFill>
              </a:rPr>
              <a:t>)</a:t>
            </a:r>
          </a:p>
        </p:txBody>
      </p:sp>
      <p:sp>
        <p:nvSpPr>
          <p:cNvPr id="3" name="Tartalom helye 2">
            <a:extLst>
              <a:ext uri="{FF2B5EF4-FFF2-40B4-BE49-F238E27FC236}">
                <a16:creationId xmlns:a16="http://schemas.microsoft.com/office/drawing/2014/main" id="{D07D9556-CF58-4E23-9E4A-E6B1EB5D20BE}"/>
              </a:ext>
            </a:extLst>
          </p:cNvPr>
          <p:cNvSpPr>
            <a:spLocks noGrp="1"/>
          </p:cNvSpPr>
          <p:nvPr>
            <p:ph idx="1"/>
          </p:nvPr>
        </p:nvSpPr>
        <p:spPr>
          <a:xfrm>
            <a:off x="913795" y="3070927"/>
            <a:ext cx="10353762" cy="3045558"/>
          </a:xfrm>
          <a:effectLst/>
        </p:spPr>
        <p:txBody>
          <a:bodyPr anchor="ctr">
            <a:normAutofit fontScale="92500"/>
          </a:bodyPr>
          <a:lstStyle/>
          <a:p>
            <a:pPr marL="36900" indent="0" algn="ctr">
              <a:buNone/>
            </a:pPr>
            <a:r>
              <a:rPr lang="en-US" sz="2400" dirty="0"/>
              <a:t>Students can apply their understanding of less common financial concepts and terms to contexts that will be relevant to them as they move towards adulthood, such as bank account management and compound interest in saving products. They can interpret and evaluate a range of detailed financial documents, such as bank statements, and explain the functions of less commonly used financial products. They can make financial decisions taking into account longer-term consequences, such as understanding the overall cost implication of paying back a loan over a longer period, and they can solve routine problems in less common financial contexts</a:t>
            </a:r>
            <a:r>
              <a:rPr lang="hu-HU" sz="2400" dirty="0"/>
              <a:t>.</a:t>
            </a:r>
          </a:p>
        </p:txBody>
      </p:sp>
    </p:spTree>
    <p:extLst>
      <p:ext uri="{BB962C8B-B14F-4D97-AF65-F5344CB8AC3E}">
        <p14:creationId xmlns:p14="http://schemas.microsoft.com/office/powerpoint/2010/main" val="229069767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40603050505030304"/>
              <a:ea typeface="+mn-ea"/>
              <a:cs typeface="+mn-cs"/>
            </a:endParaRPr>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40603050505030304"/>
              <a:ea typeface="+mn-ea"/>
              <a:cs typeface="+mn-cs"/>
            </a:endParaRPr>
          </a:p>
        </p:txBody>
      </p:sp>
      <p:sp>
        <p:nvSpPr>
          <p:cNvPr id="2" name="Cím 1">
            <a:extLst>
              <a:ext uri="{FF2B5EF4-FFF2-40B4-BE49-F238E27FC236}">
                <a16:creationId xmlns:a16="http://schemas.microsoft.com/office/drawing/2014/main" id="{3D1647DA-CBD1-4352-AE10-3C9DC14ED0E9}"/>
              </a:ext>
            </a:extLst>
          </p:cNvPr>
          <p:cNvSpPr>
            <a:spLocks noGrp="1"/>
          </p:cNvSpPr>
          <p:nvPr>
            <p:ph type="title"/>
          </p:nvPr>
        </p:nvSpPr>
        <p:spPr>
          <a:xfrm>
            <a:off x="913794" y="741515"/>
            <a:ext cx="10353761" cy="1633340"/>
          </a:xfrm>
        </p:spPr>
        <p:txBody>
          <a:bodyPr>
            <a:normAutofit fontScale="90000"/>
          </a:bodyPr>
          <a:lstStyle/>
          <a:p>
            <a:r>
              <a:rPr lang="hu-HU" sz="4800" dirty="0" err="1">
                <a:solidFill>
                  <a:srgbClr val="FFFFFF"/>
                </a:solidFill>
              </a:rPr>
              <a:t>Level</a:t>
            </a:r>
            <a:r>
              <a:rPr lang="hu-HU" sz="4800" dirty="0">
                <a:solidFill>
                  <a:srgbClr val="FFFFFF"/>
                </a:solidFill>
              </a:rPr>
              <a:t> 5</a:t>
            </a:r>
            <a:br>
              <a:rPr lang="hu-HU" sz="4800" dirty="0">
                <a:solidFill>
                  <a:srgbClr val="FFFFFF"/>
                </a:solidFill>
              </a:rPr>
            </a:br>
            <a:r>
              <a:rPr lang="hu-HU" sz="4800" dirty="0">
                <a:solidFill>
                  <a:srgbClr val="FFFFFF"/>
                </a:solidFill>
              </a:rPr>
              <a:t>55% of </a:t>
            </a:r>
            <a:r>
              <a:rPr lang="hu-HU" sz="4800" dirty="0" err="1">
                <a:solidFill>
                  <a:srgbClr val="FFFFFF"/>
                </a:solidFill>
              </a:rPr>
              <a:t>our</a:t>
            </a:r>
            <a:r>
              <a:rPr lang="hu-HU" sz="4800" dirty="0">
                <a:solidFill>
                  <a:srgbClr val="FFFFFF"/>
                </a:solidFill>
              </a:rPr>
              <a:t> </a:t>
            </a:r>
            <a:r>
              <a:rPr lang="hu-HU" sz="4800" dirty="0" err="1">
                <a:solidFill>
                  <a:srgbClr val="FFFFFF"/>
                </a:solidFill>
              </a:rPr>
              <a:t>students</a:t>
            </a:r>
            <a:br>
              <a:rPr lang="hu-HU" sz="4800" dirty="0">
                <a:solidFill>
                  <a:srgbClr val="FFFFFF"/>
                </a:solidFill>
              </a:rPr>
            </a:br>
            <a:r>
              <a:rPr lang="hu-HU" sz="3600" dirty="0">
                <a:solidFill>
                  <a:srgbClr val="FFFFFF"/>
                </a:solidFill>
              </a:rPr>
              <a:t>(13-17 </a:t>
            </a:r>
            <a:r>
              <a:rPr lang="hu-HU" sz="3600" dirty="0" err="1">
                <a:solidFill>
                  <a:srgbClr val="FFFFFF"/>
                </a:solidFill>
              </a:rPr>
              <a:t>points</a:t>
            </a:r>
            <a:r>
              <a:rPr lang="hu-HU" sz="3600" dirty="0">
                <a:solidFill>
                  <a:srgbClr val="FFFFFF"/>
                </a:solidFill>
              </a:rPr>
              <a:t>, 19 </a:t>
            </a:r>
            <a:r>
              <a:rPr lang="hu-HU" sz="3600" dirty="0" err="1">
                <a:solidFill>
                  <a:srgbClr val="FFFFFF"/>
                </a:solidFill>
              </a:rPr>
              <a:t>students</a:t>
            </a:r>
            <a:r>
              <a:rPr lang="hu-HU" sz="3600" dirty="0">
                <a:solidFill>
                  <a:srgbClr val="FFFFFF"/>
                </a:solidFill>
              </a:rPr>
              <a:t>)</a:t>
            </a:r>
          </a:p>
        </p:txBody>
      </p:sp>
      <p:sp>
        <p:nvSpPr>
          <p:cNvPr id="3" name="Tartalom helye 2">
            <a:extLst>
              <a:ext uri="{FF2B5EF4-FFF2-40B4-BE49-F238E27FC236}">
                <a16:creationId xmlns:a16="http://schemas.microsoft.com/office/drawing/2014/main" id="{D07D9556-CF58-4E23-9E4A-E6B1EB5D20BE}"/>
              </a:ext>
            </a:extLst>
          </p:cNvPr>
          <p:cNvSpPr>
            <a:spLocks noGrp="1"/>
          </p:cNvSpPr>
          <p:nvPr>
            <p:ph idx="1"/>
          </p:nvPr>
        </p:nvSpPr>
        <p:spPr>
          <a:xfrm>
            <a:off x="913795" y="3070927"/>
            <a:ext cx="10353762" cy="3045558"/>
          </a:xfrm>
          <a:effectLst/>
        </p:spPr>
        <p:txBody>
          <a:bodyPr anchor="ctr">
            <a:normAutofit/>
          </a:bodyPr>
          <a:lstStyle/>
          <a:p>
            <a:pPr marL="36900" indent="0" algn="ctr">
              <a:buNone/>
            </a:pPr>
            <a:r>
              <a:rPr lang="en-US" sz="2400" dirty="0"/>
              <a:t>Students can apply their understanding of a wide range of financial terms and concepts to contexts that may only become relevant to their lives in the long term. They can </a:t>
            </a:r>
            <a:r>
              <a:rPr lang="en-US" sz="2400" dirty="0" err="1"/>
              <a:t>analyse</a:t>
            </a:r>
            <a:r>
              <a:rPr lang="en-US" sz="2400" dirty="0"/>
              <a:t> complex financial products and can take into account features of financial documents that are significant but unstated or not immediately evident, such as transaction costs. They can work with a high level of accuracy and solve non-routine financial problems, and they can describe the potential outcomes of financial decisions, showing an understanding of the wider financial landscape, such as income tax.</a:t>
            </a:r>
            <a:endParaRPr lang="hu-HU" sz="2400" dirty="0"/>
          </a:p>
        </p:txBody>
      </p:sp>
    </p:spTree>
    <p:extLst>
      <p:ext uri="{BB962C8B-B14F-4D97-AF65-F5344CB8AC3E}">
        <p14:creationId xmlns:p14="http://schemas.microsoft.com/office/powerpoint/2010/main" val="4199595001"/>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244133"/>
      </a:dk2>
      <a:lt2>
        <a:srgbClr val="E6E8EB"/>
      </a:lt2>
      <a:accent1>
        <a:srgbClr val="C59A25"/>
      </a:accent1>
      <a:accent2>
        <a:srgbClr val="D3541A"/>
      </a:accent2>
      <a:accent3>
        <a:srgbClr val="E42B3E"/>
      </a:accent3>
      <a:accent4>
        <a:srgbClr val="D31A7A"/>
      </a:accent4>
      <a:accent5>
        <a:srgbClr val="E42BD9"/>
      </a:accent5>
      <a:accent6>
        <a:srgbClr val="9B2ED6"/>
      </a:accent6>
      <a:hlink>
        <a:srgbClr val="6782CC"/>
      </a:hlink>
      <a:folHlink>
        <a:srgbClr val="848484"/>
      </a:folHlink>
    </a:clrScheme>
    <a:fontScheme name="Slate">
      <a:majorFont>
        <a:latin typeface="Gill Sans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TotalTime>
  <Words>1816</Words>
  <Application>Microsoft Office PowerPoint</Application>
  <PresentationFormat>Szélesvásznú</PresentationFormat>
  <Paragraphs>317</Paragraphs>
  <Slides>24</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24</vt:i4>
      </vt:variant>
    </vt:vector>
  </HeadingPairs>
  <TitlesOfParts>
    <vt:vector size="28" baseType="lpstr">
      <vt:lpstr>Calibri</vt:lpstr>
      <vt:lpstr>Gill Sans MT</vt:lpstr>
      <vt:lpstr>Wingdings 2</vt:lpstr>
      <vt:lpstr>SlateVTI</vt:lpstr>
      <vt:lpstr>Financial Skills for an Active Citizenship</vt:lpstr>
      <vt:lpstr>DU 1&amp;2</vt:lpstr>
      <vt:lpstr>DU 1&amp;2 Number of students: 34(3 groups) Age: 13,14, 15</vt:lpstr>
      <vt:lpstr>PowerPoint-bemutató</vt:lpstr>
      <vt:lpstr>Level 1 3% of the students (0-6 points, 1 student) </vt:lpstr>
      <vt:lpstr>Level 2 6% of our students (7-8 points, 2 students)</vt:lpstr>
      <vt:lpstr>Level 3 18% of our students (9-10 points, 6 students)</vt:lpstr>
      <vt:lpstr>Level 4 18% of our students (11-12 points, 6 students)</vt:lpstr>
      <vt:lpstr>Level 5 55% of our students (13-17 points, 19 students)</vt:lpstr>
      <vt:lpstr>Levels and indicators</vt:lpstr>
      <vt:lpstr>How much is this dress with 50% discount? The best, 100%</vt:lpstr>
      <vt:lpstr>One of the hardest questions:  Colin has 30 zeds credit on his phone. He texts the word MONK to 13 45 67. Colin does not use his phone again to make calls or send texts. He does not add any more credit. How much credit will Colin have on his phone exactly one week later?</vt:lpstr>
      <vt:lpstr>Another hard question:  Does the offer indicate which company is it?  </vt:lpstr>
      <vt:lpstr>The most confusing:  What training should the interested party have?</vt:lpstr>
      <vt:lpstr>DU 3 &amp; 4</vt:lpstr>
      <vt:lpstr>DU 3&amp;4 Number of students: 66(3 age groups) Age: 13,14, 15</vt:lpstr>
      <vt:lpstr>PowerPoint-bemutató</vt:lpstr>
      <vt:lpstr>Other facts</vt:lpstr>
      <vt:lpstr>Suppose you owe $ 1.000,00 on a loan and the interest rate you are charged is 20% per year compounded annually. If you didn't pay anything off, at this interest rate, how many years would it take for the amount you owe to double?</vt:lpstr>
      <vt:lpstr>Topics </vt:lpstr>
      <vt:lpstr>Other topics to be discussed</vt:lpstr>
      <vt:lpstr>PowerPoint-bemutató</vt:lpstr>
      <vt:lpstr>Activities with students and Dissemination </vt:lpstr>
      <vt:lpstr>Thank you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Skills for an Active Citizenship</dc:title>
  <dc:creator>monika ludescher</dc:creator>
  <cp:lastModifiedBy>monika ludescher</cp:lastModifiedBy>
  <cp:revision>2</cp:revision>
  <dcterms:created xsi:type="dcterms:W3CDTF">2019-10-12T21:04:57Z</dcterms:created>
  <dcterms:modified xsi:type="dcterms:W3CDTF">2019-10-12T21:23:22Z</dcterms:modified>
</cp:coreProperties>
</file>