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drawings/drawing1.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7" r:id="rId3"/>
    <p:sldId id="259" r:id="rId4"/>
    <p:sldId id="260" r:id="rId5"/>
    <p:sldId id="261" r:id="rId6"/>
    <p:sldId id="262" r:id="rId7"/>
    <p:sldId id="258" r:id="rId8"/>
    <p:sldId id="263" r:id="rId9"/>
    <p:sldId id="264" r:id="rId10"/>
    <p:sldId id="265" r:id="rId11"/>
    <p:sldId id="291" r:id="rId12"/>
    <p:sldId id="292" r:id="rId13"/>
    <p:sldId id="293" r:id="rId14"/>
    <p:sldId id="294" r:id="rId15"/>
    <p:sldId id="295" r:id="rId16"/>
    <p:sldId id="296" r:id="rId17"/>
    <p:sldId id="271" r:id="rId18"/>
    <p:sldId id="272" r:id="rId19"/>
    <p:sldId id="273" r:id="rId20"/>
    <p:sldId id="274" r:id="rId21"/>
    <p:sldId id="256" r:id="rId22"/>
    <p:sldId id="267" r:id="rId23"/>
    <p:sldId id="268" r:id="rId24"/>
    <p:sldId id="269" r:id="rId25"/>
    <p:sldId id="270" r:id="rId26"/>
    <p:sldId id="297" r:id="rId27"/>
    <p:sldId id="298" r:id="rId28"/>
    <p:sldId id="299" r:id="rId29"/>
    <p:sldId id="300" r:id="rId30"/>
    <p:sldId id="301" r:id="rId31"/>
    <p:sldId id="302" r:id="rId32"/>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2" d="100"/>
          <a:sy n="72" d="100"/>
        </p:scale>
        <p:origin x="5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verr\Desktop\BEHAVIOUR%20DURING%20COVID-19%20PANDEMIC%20(Responses).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zverr\Desktop\BEHAVIOUR%20DURING%20COVID-19%20PANDEMIC%20(Respons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verr\Desktop\BEHAVIOUR%20DURING%20COVID-19%20PANDEMIC%20(Respons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verr\Desktop\BEHAVIOUR%20DURING%20COVID-19%20PANDEMIC%20(Respons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zverr\Desktop\BEHAVIOUR%20DURING%20COVID-19%20PANDEMIC%20(Responses).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[BEHAVIOUR DURING COVID-19 PANDEMIC (Responses).xlsx]Gr.6!PivotTable63</c:name>
    <c:fmtId val="7"/>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Count of How did your purchases generally happen BEFORE the pandemic?</a:t>
            </a:r>
          </a:p>
        </c:rich>
      </c:tx>
      <c:overlay val="0"/>
      <c:spPr>
        <a:noFill/>
        <a:ln>
          <a:noFill/>
        </a:ln>
        <a:effectLst/>
      </c:spPr>
    </c:title>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s>
    <c:plotArea>
      <c:layout/>
      <c:barChart>
        <c:barDir val="bar"/>
        <c:grouping val="clustered"/>
        <c:varyColors val="0"/>
        <c:ser>
          <c:idx val="0"/>
          <c:order val="0"/>
          <c:tx>
            <c:strRef>
              <c:f>Gr.6!$B$3</c:f>
              <c:strCache>
                <c:ptCount val="1"/>
                <c:pt idx="0">
                  <c:v>Total</c:v>
                </c:pt>
              </c:strCache>
            </c:strRef>
          </c:tx>
          <c:spPr>
            <a:solidFill>
              <a:schemeClr val="accent1"/>
            </a:solidFill>
            <a:ln>
              <a:noFill/>
            </a:ln>
            <a:effectLst/>
          </c:spPr>
          <c:invertIfNegative val="0"/>
          <c:cat>
            <c:strRef>
              <c:f>Gr.6!$A$4:$A$5</c:f>
              <c:strCache>
                <c:ptCount val="2"/>
                <c:pt idx="0">
                  <c:v>mostly in stores and only a small part online</c:v>
                </c:pt>
                <c:pt idx="1">
                  <c:v>only in stores</c:v>
                </c:pt>
              </c:strCache>
            </c:strRef>
          </c:cat>
          <c:val>
            <c:numRef>
              <c:f>Gr.6!$B$4:$B$5</c:f>
              <c:numCache>
                <c:formatCode>General</c:formatCode>
                <c:ptCount val="2"/>
                <c:pt idx="0">
                  <c:v>12</c:v>
                </c:pt>
                <c:pt idx="1">
                  <c:v>12</c:v>
                </c:pt>
              </c:numCache>
            </c:numRef>
          </c:val>
          <c:extLst>
            <c:ext xmlns:c16="http://schemas.microsoft.com/office/drawing/2014/chart" uri="{C3380CC4-5D6E-409C-BE32-E72D297353CC}">
              <c16:uniqueId val="{00000000-CDC5-4BFF-987E-60E074FE113A}"/>
            </c:ext>
          </c:extLst>
        </c:ser>
        <c:dLbls>
          <c:showLegendKey val="0"/>
          <c:showVal val="0"/>
          <c:showCatName val="0"/>
          <c:showSerName val="0"/>
          <c:showPercent val="0"/>
          <c:showBubbleSize val="0"/>
        </c:dLbls>
        <c:gapWidth val="182"/>
        <c:axId val="59318272"/>
        <c:axId val="59319808"/>
      </c:barChart>
      <c:catAx>
        <c:axId val="59318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59319808"/>
        <c:crosses val="autoZero"/>
        <c:auto val="1"/>
        <c:lblAlgn val="ctr"/>
        <c:lblOffset val="100"/>
        <c:noMultiLvlLbl val="0"/>
      </c:catAx>
      <c:valAx>
        <c:axId val="593198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5931827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mk-MK"/>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Sheet1!$D$1</c:f>
              <c:strCache>
                <c:ptCount val="1"/>
                <c:pt idx="0">
                  <c:v>Series 3</c:v>
                </c:pt>
              </c:strCache>
            </c:strRef>
          </c:tx>
          <c:invertIfNegative val="0"/>
          <c:cat>
            <c:strRef>
              <c:f>Sheet1!$A$2:$A$5</c:f>
              <c:strCache>
                <c:ptCount val="3"/>
                <c:pt idx="0">
                  <c:v>improved</c:v>
                </c:pt>
                <c:pt idx="1">
                  <c:v>the same</c:v>
                </c:pt>
                <c:pt idx="2">
                  <c:v>worsened</c:v>
                </c:pt>
              </c:strCache>
            </c:strRef>
          </c:cat>
          <c:val>
            <c:numRef>
              <c:f>Sheet1!$D$2:$D$5</c:f>
              <c:numCache>
                <c:formatCode>General</c:formatCode>
                <c:ptCount val="4"/>
                <c:pt idx="0">
                  <c:v>10</c:v>
                </c:pt>
                <c:pt idx="1">
                  <c:v>8</c:v>
                </c:pt>
                <c:pt idx="2">
                  <c:v>3</c:v>
                </c:pt>
              </c:numCache>
            </c:numRef>
          </c:val>
          <c:extLst>
            <c:ext xmlns:c16="http://schemas.microsoft.com/office/drawing/2014/chart" uri="{C3380CC4-5D6E-409C-BE32-E72D297353CC}">
              <c16:uniqueId val="{00000000-A718-41E1-B9A5-C8582C5E241A}"/>
            </c:ext>
          </c:extLst>
        </c:ser>
        <c:dLbls>
          <c:showLegendKey val="0"/>
          <c:showVal val="0"/>
          <c:showCatName val="0"/>
          <c:showSerName val="0"/>
          <c:showPercent val="0"/>
          <c:showBubbleSize val="0"/>
        </c:dLbls>
        <c:gapWidth val="150"/>
        <c:axId val="56117504"/>
        <c:axId val="59882496"/>
      </c:barChart>
      <c:catAx>
        <c:axId val="56117504"/>
        <c:scaling>
          <c:orientation val="minMax"/>
        </c:scaling>
        <c:delete val="0"/>
        <c:axPos val="b"/>
        <c:numFmt formatCode="General" sourceLinked="0"/>
        <c:majorTickMark val="out"/>
        <c:minorTickMark val="none"/>
        <c:tickLblPos val="nextTo"/>
        <c:crossAx val="59882496"/>
        <c:crosses val="autoZero"/>
        <c:auto val="1"/>
        <c:lblAlgn val="ctr"/>
        <c:lblOffset val="100"/>
        <c:noMultiLvlLbl val="0"/>
      </c:catAx>
      <c:valAx>
        <c:axId val="59882496"/>
        <c:scaling>
          <c:orientation val="minMax"/>
        </c:scaling>
        <c:delete val="0"/>
        <c:axPos val="l"/>
        <c:majorGridlines/>
        <c:numFmt formatCode="General" sourceLinked="1"/>
        <c:majorTickMark val="out"/>
        <c:minorTickMark val="none"/>
        <c:tickLblPos val="nextTo"/>
        <c:crossAx val="56117504"/>
        <c:crosses val="autoZero"/>
        <c:crossBetween val="between"/>
      </c:valAx>
    </c:plotArea>
    <c:plotVisOnly val="1"/>
    <c:dispBlanksAs val="gap"/>
    <c:showDLblsOverMax val="0"/>
  </c:chart>
  <c:txPr>
    <a:bodyPr/>
    <a:lstStyle/>
    <a:p>
      <a:pPr>
        <a:defRPr sz="1800"/>
      </a:pPr>
      <a:endParaRPr lang="mk-MK"/>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European Union</c:v>
                </c:pt>
              </c:strCache>
            </c:strRef>
          </c:tx>
          <c:invertIfNegative val="0"/>
          <c:cat>
            <c:numRef>
              <c:f>Sheet1!$A$2:$A$8</c:f>
              <c:numCache>
                <c:formatCode>General</c:formatCode>
                <c:ptCount val="7"/>
              </c:numCache>
            </c:numRef>
          </c:cat>
          <c:val>
            <c:numRef>
              <c:f>Sheet1!$B$2:$B$8</c:f>
              <c:numCache>
                <c:formatCode>General</c:formatCode>
                <c:ptCount val="7"/>
                <c:pt idx="0">
                  <c:v>45</c:v>
                </c:pt>
                <c:pt idx="1">
                  <c:v>55</c:v>
                </c:pt>
                <c:pt idx="6">
                  <c:v>0</c:v>
                </c:pt>
              </c:numCache>
            </c:numRef>
          </c:val>
          <c:extLst>
            <c:ext xmlns:c16="http://schemas.microsoft.com/office/drawing/2014/chart" uri="{C3380CC4-5D6E-409C-BE32-E72D297353CC}">
              <c16:uniqueId val="{00000000-CB08-443F-8604-E358CE814B67}"/>
            </c:ext>
          </c:extLst>
        </c:ser>
        <c:ser>
          <c:idx val="1"/>
          <c:order val="1"/>
          <c:tx>
            <c:strRef>
              <c:f>Sheet1!$C$1</c:f>
              <c:strCache>
                <c:ptCount val="1"/>
                <c:pt idx="0">
                  <c:v>The Government of your country</c:v>
                </c:pt>
              </c:strCache>
            </c:strRef>
          </c:tx>
          <c:invertIfNegative val="0"/>
          <c:cat>
            <c:numRef>
              <c:f>Sheet1!$A$2:$A$8</c:f>
              <c:numCache>
                <c:formatCode>General</c:formatCode>
                <c:ptCount val="7"/>
              </c:numCache>
            </c:numRef>
          </c:cat>
          <c:val>
            <c:numRef>
              <c:f>Sheet1!$C$2:$C$8</c:f>
              <c:numCache>
                <c:formatCode>0%</c:formatCode>
                <c:ptCount val="7"/>
                <c:pt idx="1">
                  <c:v>20</c:v>
                </c:pt>
                <c:pt idx="2" formatCode="General">
                  <c:v>30</c:v>
                </c:pt>
              </c:numCache>
            </c:numRef>
          </c:val>
          <c:extLst>
            <c:ext xmlns:c16="http://schemas.microsoft.com/office/drawing/2014/chart" uri="{C3380CC4-5D6E-409C-BE32-E72D297353CC}">
              <c16:uniqueId val="{00000001-CB08-443F-8604-E358CE814B67}"/>
            </c:ext>
          </c:extLst>
        </c:ser>
        <c:ser>
          <c:idx val="2"/>
          <c:order val="2"/>
          <c:tx>
            <c:strRef>
              <c:f>Sheet1!$D$1</c:f>
              <c:strCache>
                <c:ptCount val="1"/>
                <c:pt idx="0">
                  <c:v>regional or local authorities</c:v>
                </c:pt>
              </c:strCache>
            </c:strRef>
          </c:tx>
          <c:invertIfNegative val="0"/>
          <c:cat>
            <c:numRef>
              <c:f>Sheet1!$A$2:$A$8</c:f>
              <c:numCache>
                <c:formatCode>General</c:formatCode>
                <c:ptCount val="7"/>
              </c:numCache>
            </c:numRef>
          </c:cat>
          <c:val>
            <c:numRef>
              <c:f>Sheet1!$D$2:$D$8</c:f>
              <c:numCache>
                <c:formatCode>General</c:formatCode>
                <c:ptCount val="7"/>
                <c:pt idx="2">
                  <c:v>50</c:v>
                </c:pt>
                <c:pt idx="3">
                  <c:v>55</c:v>
                </c:pt>
              </c:numCache>
            </c:numRef>
          </c:val>
          <c:extLst>
            <c:ext xmlns:c16="http://schemas.microsoft.com/office/drawing/2014/chart" uri="{C3380CC4-5D6E-409C-BE32-E72D297353CC}">
              <c16:uniqueId val="{00000002-CB08-443F-8604-E358CE814B67}"/>
            </c:ext>
          </c:extLst>
        </c:ser>
        <c:ser>
          <c:idx val="3"/>
          <c:order val="3"/>
          <c:tx>
            <c:strRef>
              <c:f>Sheet1!$E$1</c:f>
              <c:strCache>
                <c:ptCount val="1"/>
                <c:pt idx="0">
                  <c:v>police</c:v>
                </c:pt>
              </c:strCache>
            </c:strRef>
          </c:tx>
          <c:invertIfNegative val="0"/>
          <c:cat>
            <c:numRef>
              <c:f>Sheet1!$A$2:$A$8</c:f>
              <c:numCache>
                <c:formatCode>General</c:formatCode>
                <c:ptCount val="7"/>
              </c:numCache>
            </c:numRef>
          </c:cat>
          <c:val>
            <c:numRef>
              <c:f>Sheet1!$E$2:$E$8</c:f>
              <c:numCache>
                <c:formatCode>General</c:formatCode>
                <c:ptCount val="7"/>
                <c:pt idx="3">
                  <c:v>65</c:v>
                </c:pt>
                <c:pt idx="4">
                  <c:v>70</c:v>
                </c:pt>
              </c:numCache>
            </c:numRef>
          </c:val>
          <c:extLst>
            <c:ext xmlns:c16="http://schemas.microsoft.com/office/drawing/2014/chart" uri="{C3380CC4-5D6E-409C-BE32-E72D297353CC}">
              <c16:uniqueId val="{00000003-CB08-443F-8604-E358CE814B67}"/>
            </c:ext>
          </c:extLst>
        </c:ser>
        <c:ser>
          <c:idx val="4"/>
          <c:order val="4"/>
          <c:tx>
            <c:strRef>
              <c:f>Sheet1!$F$1</c:f>
              <c:strCache>
                <c:ptCount val="1"/>
                <c:pt idx="0">
                  <c:v>citizens</c:v>
                </c:pt>
              </c:strCache>
            </c:strRef>
          </c:tx>
          <c:invertIfNegative val="0"/>
          <c:cat>
            <c:numRef>
              <c:f>Sheet1!$A$2:$A$8</c:f>
              <c:numCache>
                <c:formatCode>General</c:formatCode>
                <c:ptCount val="7"/>
              </c:numCache>
            </c:numRef>
          </c:cat>
          <c:val>
            <c:numRef>
              <c:f>Sheet1!$F$2:$F$8</c:f>
              <c:numCache>
                <c:formatCode>General</c:formatCode>
                <c:ptCount val="7"/>
                <c:pt idx="4">
                  <c:v>45</c:v>
                </c:pt>
                <c:pt idx="5">
                  <c:v>45</c:v>
                </c:pt>
              </c:numCache>
            </c:numRef>
          </c:val>
          <c:extLst>
            <c:ext xmlns:c16="http://schemas.microsoft.com/office/drawing/2014/chart" uri="{C3380CC4-5D6E-409C-BE32-E72D297353CC}">
              <c16:uniqueId val="{00000004-CB08-443F-8604-E358CE814B67}"/>
            </c:ext>
          </c:extLst>
        </c:ser>
        <c:ser>
          <c:idx val="5"/>
          <c:order val="5"/>
          <c:tx>
            <c:strRef>
              <c:f>Sheet1!$G$1</c:f>
              <c:strCache>
                <c:ptCount val="1"/>
                <c:pt idx="0">
                  <c:v>the health care sistem</c:v>
                </c:pt>
              </c:strCache>
            </c:strRef>
          </c:tx>
          <c:invertIfNegative val="0"/>
          <c:cat>
            <c:numRef>
              <c:f>Sheet1!$A$2:$A$8</c:f>
              <c:numCache>
                <c:formatCode>General</c:formatCode>
                <c:ptCount val="7"/>
              </c:numCache>
            </c:numRef>
          </c:cat>
          <c:val>
            <c:numRef>
              <c:f>Sheet1!$G$2:$G$8</c:f>
              <c:numCache>
                <c:formatCode>General</c:formatCode>
                <c:ptCount val="7"/>
                <c:pt idx="5">
                  <c:v>70</c:v>
                </c:pt>
                <c:pt idx="6">
                  <c:v>60</c:v>
                </c:pt>
              </c:numCache>
            </c:numRef>
          </c:val>
          <c:extLst>
            <c:ext xmlns:c16="http://schemas.microsoft.com/office/drawing/2014/chart" uri="{C3380CC4-5D6E-409C-BE32-E72D297353CC}">
              <c16:uniqueId val="{00000005-CB08-443F-8604-E358CE814B67}"/>
            </c:ext>
          </c:extLst>
        </c:ser>
        <c:dLbls>
          <c:showLegendKey val="0"/>
          <c:showVal val="0"/>
          <c:showCatName val="0"/>
          <c:showSerName val="0"/>
          <c:showPercent val="0"/>
          <c:showBubbleSize val="0"/>
        </c:dLbls>
        <c:gapWidth val="150"/>
        <c:axId val="84320256"/>
        <c:axId val="84321792"/>
      </c:barChart>
      <c:catAx>
        <c:axId val="84320256"/>
        <c:scaling>
          <c:orientation val="minMax"/>
        </c:scaling>
        <c:delete val="0"/>
        <c:axPos val="b"/>
        <c:numFmt formatCode="General" sourceLinked="1"/>
        <c:majorTickMark val="out"/>
        <c:minorTickMark val="none"/>
        <c:tickLblPos val="nextTo"/>
        <c:crossAx val="84321792"/>
        <c:crosses val="autoZero"/>
        <c:auto val="1"/>
        <c:lblAlgn val="ctr"/>
        <c:lblOffset val="100"/>
        <c:noMultiLvlLbl val="0"/>
      </c:catAx>
      <c:valAx>
        <c:axId val="84321792"/>
        <c:scaling>
          <c:orientation val="minMax"/>
        </c:scaling>
        <c:delete val="0"/>
        <c:axPos val="l"/>
        <c:majorGridlines/>
        <c:numFmt formatCode="General" sourceLinked="1"/>
        <c:majorTickMark val="out"/>
        <c:minorTickMark val="none"/>
        <c:tickLblPos val="nextTo"/>
        <c:crossAx val="84320256"/>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encouraging smart working where possible</c:v>
                </c:pt>
              </c:strCache>
            </c:strRef>
          </c:tx>
          <c:invertIfNegative val="0"/>
          <c:cat>
            <c:numRef>
              <c:f>Sheet1!$A$2:$A$5</c:f>
              <c:numCache>
                <c:formatCode>General</c:formatCode>
                <c:ptCount val="4"/>
              </c:numCache>
            </c:numRef>
          </c:cat>
          <c:val>
            <c:numRef>
              <c:f>Sheet1!$B$2:$B$5</c:f>
              <c:numCache>
                <c:formatCode>General</c:formatCode>
                <c:ptCount val="4"/>
                <c:pt idx="0">
                  <c:v>7</c:v>
                </c:pt>
              </c:numCache>
            </c:numRef>
          </c:val>
          <c:extLst>
            <c:ext xmlns:c16="http://schemas.microsoft.com/office/drawing/2014/chart" uri="{C3380CC4-5D6E-409C-BE32-E72D297353CC}">
              <c16:uniqueId val="{00000000-3CD7-4EA4-ADAD-22253AC8F8E4}"/>
            </c:ext>
          </c:extLst>
        </c:ser>
        <c:ser>
          <c:idx val="1"/>
          <c:order val="1"/>
          <c:tx>
            <c:strRef>
              <c:f>Sheet1!$C$1</c:f>
              <c:strCache>
                <c:ptCount val="1"/>
                <c:pt idx="0">
                  <c:v>encouraging domestic tourism</c:v>
                </c:pt>
              </c:strCache>
            </c:strRef>
          </c:tx>
          <c:invertIfNegative val="0"/>
          <c:cat>
            <c:numRef>
              <c:f>Sheet1!$A$2:$A$5</c:f>
              <c:numCache>
                <c:formatCode>General</c:formatCode>
                <c:ptCount val="4"/>
              </c:numCache>
            </c:numRef>
          </c:cat>
          <c:val>
            <c:numRef>
              <c:f>Sheet1!$C$2:$C$5</c:f>
              <c:numCache>
                <c:formatCode>General</c:formatCode>
                <c:ptCount val="4"/>
                <c:pt idx="1">
                  <c:v>4</c:v>
                </c:pt>
              </c:numCache>
            </c:numRef>
          </c:val>
          <c:extLst>
            <c:ext xmlns:c16="http://schemas.microsoft.com/office/drawing/2014/chart" uri="{C3380CC4-5D6E-409C-BE32-E72D297353CC}">
              <c16:uniqueId val="{00000001-3CD7-4EA4-ADAD-22253AC8F8E4}"/>
            </c:ext>
          </c:extLst>
        </c:ser>
        <c:ser>
          <c:idx val="2"/>
          <c:order val="2"/>
          <c:tx>
            <c:strRef>
              <c:f>Sheet1!$D$1</c:f>
              <c:strCache>
                <c:ptCount val="1"/>
                <c:pt idx="0">
                  <c:v>implementing distance learning</c:v>
                </c:pt>
              </c:strCache>
            </c:strRef>
          </c:tx>
          <c:invertIfNegative val="0"/>
          <c:cat>
            <c:numRef>
              <c:f>Sheet1!$A$2:$A$5</c:f>
              <c:numCache>
                <c:formatCode>General</c:formatCode>
                <c:ptCount val="4"/>
              </c:numCache>
            </c:numRef>
          </c:cat>
          <c:val>
            <c:numRef>
              <c:f>Sheet1!$D$2:$D$5</c:f>
              <c:numCache>
                <c:formatCode>General</c:formatCode>
                <c:ptCount val="4"/>
                <c:pt idx="2">
                  <c:v>4</c:v>
                </c:pt>
              </c:numCache>
            </c:numRef>
          </c:val>
          <c:extLst>
            <c:ext xmlns:c16="http://schemas.microsoft.com/office/drawing/2014/chart" uri="{C3380CC4-5D6E-409C-BE32-E72D297353CC}">
              <c16:uniqueId val="{00000002-3CD7-4EA4-ADAD-22253AC8F8E4}"/>
            </c:ext>
          </c:extLst>
        </c:ser>
        <c:ser>
          <c:idx val="3"/>
          <c:order val="3"/>
          <c:tx>
            <c:strRef>
              <c:f>Sheet1!$E$1</c:f>
              <c:strCache>
                <c:ptCount val="1"/>
                <c:pt idx="0">
                  <c:v>expanding public transportation</c:v>
                </c:pt>
              </c:strCache>
            </c:strRef>
          </c:tx>
          <c:invertIfNegative val="0"/>
          <c:cat>
            <c:numRef>
              <c:f>Sheet1!$A$2:$A$5</c:f>
              <c:numCache>
                <c:formatCode>General</c:formatCode>
                <c:ptCount val="4"/>
              </c:numCache>
            </c:numRef>
          </c:cat>
          <c:val>
            <c:numRef>
              <c:f>Sheet1!$E$2:$E$5</c:f>
              <c:numCache>
                <c:formatCode>General</c:formatCode>
                <c:ptCount val="4"/>
                <c:pt idx="3">
                  <c:v>1</c:v>
                </c:pt>
              </c:numCache>
            </c:numRef>
          </c:val>
          <c:extLst>
            <c:ext xmlns:c16="http://schemas.microsoft.com/office/drawing/2014/chart" uri="{C3380CC4-5D6E-409C-BE32-E72D297353CC}">
              <c16:uniqueId val="{00000003-3CD7-4EA4-ADAD-22253AC8F8E4}"/>
            </c:ext>
          </c:extLst>
        </c:ser>
        <c:dLbls>
          <c:showLegendKey val="0"/>
          <c:showVal val="0"/>
          <c:showCatName val="0"/>
          <c:showSerName val="0"/>
          <c:showPercent val="0"/>
          <c:showBubbleSize val="0"/>
        </c:dLbls>
        <c:gapWidth val="150"/>
        <c:axId val="84326272"/>
        <c:axId val="85271296"/>
      </c:barChart>
      <c:catAx>
        <c:axId val="84326272"/>
        <c:scaling>
          <c:orientation val="minMax"/>
        </c:scaling>
        <c:delete val="0"/>
        <c:axPos val="b"/>
        <c:numFmt formatCode="General" sourceLinked="1"/>
        <c:majorTickMark val="out"/>
        <c:minorTickMark val="none"/>
        <c:tickLblPos val="nextTo"/>
        <c:crossAx val="85271296"/>
        <c:crosses val="autoZero"/>
        <c:auto val="1"/>
        <c:lblAlgn val="ctr"/>
        <c:lblOffset val="100"/>
        <c:noMultiLvlLbl val="0"/>
      </c:catAx>
      <c:valAx>
        <c:axId val="85271296"/>
        <c:scaling>
          <c:orientation val="minMax"/>
        </c:scaling>
        <c:delete val="0"/>
        <c:axPos val="l"/>
        <c:majorGridlines/>
        <c:numFmt formatCode="General" sourceLinked="1"/>
        <c:majorTickMark val="out"/>
        <c:minorTickMark val="none"/>
        <c:tickLblPos val="nextTo"/>
        <c:crossAx val="84326272"/>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Started to follow distance courses</c:v>
                </c:pt>
              </c:strCache>
            </c:strRef>
          </c:tx>
          <c:invertIfNegative val="0"/>
          <c:dPt>
            <c:idx val="1"/>
            <c:invertIfNegative val="0"/>
            <c:bubble3D val="0"/>
            <c:spPr>
              <a:solidFill>
                <a:schemeClr val="accent2"/>
              </a:solidFill>
            </c:spPr>
            <c:extLst>
              <c:ext xmlns:c16="http://schemas.microsoft.com/office/drawing/2014/chart" uri="{C3380CC4-5D6E-409C-BE32-E72D297353CC}">
                <c16:uniqueId val="{00000000-58CD-42EF-B92C-530A10E0FE86}"/>
              </c:ext>
            </c:extLst>
          </c:dPt>
          <c:dPt>
            <c:idx val="2"/>
            <c:invertIfNegative val="0"/>
            <c:bubble3D val="0"/>
            <c:spPr>
              <a:solidFill>
                <a:schemeClr val="accent3"/>
              </a:solidFill>
            </c:spPr>
            <c:extLst>
              <c:ext xmlns:c16="http://schemas.microsoft.com/office/drawing/2014/chart" uri="{C3380CC4-5D6E-409C-BE32-E72D297353CC}">
                <c16:uniqueId val="{00000001-58CD-42EF-B92C-530A10E0FE86}"/>
              </c:ext>
            </c:extLst>
          </c:dPt>
          <c:dPt>
            <c:idx val="3"/>
            <c:invertIfNegative val="0"/>
            <c:bubble3D val="0"/>
            <c:spPr>
              <a:solidFill>
                <a:schemeClr val="accent4"/>
              </a:solidFill>
            </c:spPr>
            <c:extLst>
              <c:ext xmlns:c16="http://schemas.microsoft.com/office/drawing/2014/chart" uri="{C3380CC4-5D6E-409C-BE32-E72D297353CC}">
                <c16:uniqueId val="{00000002-58CD-42EF-B92C-530A10E0FE86}"/>
              </c:ext>
            </c:extLst>
          </c:dPt>
          <c:cat>
            <c:strRef>
              <c:f>Sheet1!$A$2:$A$5</c:f>
              <c:strCache>
                <c:ptCount val="4"/>
                <c:pt idx="0">
                  <c:v>Months of the pandemic</c:v>
                </c:pt>
                <c:pt idx="1">
                  <c:v>Months of the pandemic</c:v>
                </c:pt>
                <c:pt idx="2">
                  <c:v>Before pandemic</c:v>
                </c:pt>
                <c:pt idx="3">
                  <c:v>Before pandemic</c:v>
                </c:pt>
              </c:strCache>
            </c:strRef>
          </c:cat>
          <c:val>
            <c:numRef>
              <c:f>Sheet1!$B$2:$B$5</c:f>
              <c:numCache>
                <c:formatCode>General</c:formatCode>
                <c:ptCount val="4"/>
                <c:pt idx="0">
                  <c:v>8</c:v>
                </c:pt>
                <c:pt idx="1">
                  <c:v>2</c:v>
                </c:pt>
                <c:pt idx="2">
                  <c:v>4</c:v>
                </c:pt>
                <c:pt idx="3">
                  <c:v>6</c:v>
                </c:pt>
              </c:numCache>
            </c:numRef>
          </c:val>
          <c:extLst>
            <c:ext xmlns:c16="http://schemas.microsoft.com/office/drawing/2014/chart" uri="{C3380CC4-5D6E-409C-BE32-E72D297353CC}">
              <c16:uniqueId val="{00000003-58CD-42EF-B92C-530A10E0FE86}"/>
            </c:ext>
          </c:extLst>
        </c:ser>
        <c:ser>
          <c:idx val="1"/>
          <c:order val="1"/>
          <c:tx>
            <c:strRef>
              <c:f>Sheet1!$C$1</c:f>
              <c:strCache>
                <c:ptCount val="1"/>
                <c:pt idx="0">
                  <c:v>Did not follow distance courses</c:v>
                </c:pt>
              </c:strCache>
            </c:strRef>
          </c:tx>
          <c:invertIfNegative val="0"/>
          <c:cat>
            <c:strRef>
              <c:f>Sheet1!$A$2:$A$5</c:f>
              <c:strCache>
                <c:ptCount val="4"/>
                <c:pt idx="0">
                  <c:v>Months of the pandemic</c:v>
                </c:pt>
                <c:pt idx="1">
                  <c:v>Months of the pandemic</c:v>
                </c:pt>
                <c:pt idx="2">
                  <c:v>Before pandemic</c:v>
                </c:pt>
                <c:pt idx="3">
                  <c:v>Before pandemic</c:v>
                </c:pt>
              </c:strCache>
            </c:strRef>
          </c:cat>
          <c:val>
            <c:numRef>
              <c:f>Sheet1!$C$2:$C$5</c:f>
              <c:numCache>
                <c:formatCode>General</c:formatCode>
                <c:ptCount val="4"/>
              </c:numCache>
            </c:numRef>
          </c:val>
          <c:extLst>
            <c:ext xmlns:c16="http://schemas.microsoft.com/office/drawing/2014/chart" uri="{C3380CC4-5D6E-409C-BE32-E72D297353CC}">
              <c16:uniqueId val="{00000004-58CD-42EF-B92C-530A10E0FE86}"/>
            </c:ext>
          </c:extLst>
        </c:ser>
        <c:ser>
          <c:idx val="2"/>
          <c:order val="2"/>
          <c:tx>
            <c:strRef>
              <c:f>Sheet1!$D$1</c:f>
              <c:strCache>
                <c:ptCount val="1"/>
                <c:pt idx="0">
                  <c:v>Started to follow distance courses 2</c:v>
                </c:pt>
              </c:strCache>
            </c:strRef>
          </c:tx>
          <c:invertIfNegative val="0"/>
          <c:cat>
            <c:strRef>
              <c:f>Sheet1!$A$2:$A$5</c:f>
              <c:strCache>
                <c:ptCount val="4"/>
                <c:pt idx="0">
                  <c:v>Months of the pandemic</c:v>
                </c:pt>
                <c:pt idx="1">
                  <c:v>Months of the pandemic</c:v>
                </c:pt>
                <c:pt idx="2">
                  <c:v>Before pandemic</c:v>
                </c:pt>
                <c:pt idx="3">
                  <c:v>Before pandemic</c:v>
                </c:pt>
              </c:strCache>
            </c:strRef>
          </c:cat>
          <c:val>
            <c:numRef>
              <c:f>Sheet1!$D$2:$D$5</c:f>
              <c:numCache>
                <c:formatCode>General</c:formatCode>
                <c:ptCount val="4"/>
              </c:numCache>
            </c:numRef>
          </c:val>
          <c:extLst>
            <c:ext xmlns:c16="http://schemas.microsoft.com/office/drawing/2014/chart" uri="{C3380CC4-5D6E-409C-BE32-E72D297353CC}">
              <c16:uniqueId val="{00000005-58CD-42EF-B92C-530A10E0FE86}"/>
            </c:ext>
          </c:extLst>
        </c:ser>
        <c:ser>
          <c:idx val="3"/>
          <c:order val="3"/>
          <c:tx>
            <c:strRef>
              <c:f>Sheet1!$E$1</c:f>
              <c:strCache>
                <c:ptCount val="1"/>
                <c:pt idx="0">
                  <c:v>Did not follow distance courses 2</c:v>
                </c:pt>
              </c:strCache>
            </c:strRef>
          </c:tx>
          <c:invertIfNegative val="0"/>
          <c:cat>
            <c:strRef>
              <c:f>Sheet1!$A$2:$A$5</c:f>
              <c:strCache>
                <c:ptCount val="4"/>
                <c:pt idx="0">
                  <c:v>Months of the pandemic</c:v>
                </c:pt>
                <c:pt idx="1">
                  <c:v>Months of the pandemic</c:v>
                </c:pt>
                <c:pt idx="2">
                  <c:v>Before pandemic</c:v>
                </c:pt>
                <c:pt idx="3">
                  <c:v>Before pandemic</c:v>
                </c:pt>
              </c:strCache>
            </c:strRef>
          </c:cat>
          <c:val>
            <c:numRef>
              <c:f>Sheet1!$E$2:$E$5</c:f>
              <c:numCache>
                <c:formatCode>General</c:formatCode>
                <c:ptCount val="4"/>
              </c:numCache>
            </c:numRef>
          </c:val>
          <c:extLst>
            <c:ext xmlns:c16="http://schemas.microsoft.com/office/drawing/2014/chart" uri="{C3380CC4-5D6E-409C-BE32-E72D297353CC}">
              <c16:uniqueId val="{00000006-58CD-42EF-B92C-530A10E0FE86}"/>
            </c:ext>
          </c:extLst>
        </c:ser>
        <c:dLbls>
          <c:showLegendKey val="0"/>
          <c:showVal val="0"/>
          <c:showCatName val="0"/>
          <c:showSerName val="0"/>
          <c:showPercent val="0"/>
          <c:showBubbleSize val="0"/>
        </c:dLbls>
        <c:gapWidth val="150"/>
        <c:axId val="81073280"/>
        <c:axId val="86678528"/>
      </c:barChart>
      <c:catAx>
        <c:axId val="81073280"/>
        <c:scaling>
          <c:orientation val="minMax"/>
        </c:scaling>
        <c:delete val="0"/>
        <c:axPos val="b"/>
        <c:numFmt formatCode="General" sourceLinked="0"/>
        <c:majorTickMark val="out"/>
        <c:minorTickMark val="none"/>
        <c:tickLblPos val="nextTo"/>
        <c:crossAx val="86678528"/>
        <c:crosses val="autoZero"/>
        <c:auto val="1"/>
        <c:lblAlgn val="ctr"/>
        <c:lblOffset val="100"/>
        <c:noMultiLvlLbl val="0"/>
      </c:catAx>
      <c:valAx>
        <c:axId val="86678528"/>
        <c:scaling>
          <c:orientation val="minMax"/>
        </c:scaling>
        <c:delete val="0"/>
        <c:axPos val="l"/>
        <c:majorGridlines/>
        <c:numFmt formatCode="General" sourceLinked="1"/>
        <c:majorTickMark val="out"/>
        <c:minorTickMark val="none"/>
        <c:tickLblPos val="nextTo"/>
        <c:crossAx val="81073280"/>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Was able</c:v>
                </c:pt>
              </c:strCache>
            </c:strRef>
          </c:tx>
          <c:spPr>
            <a:solidFill>
              <a:srgbClr val="00B0F0"/>
            </a:solidFill>
          </c:spPr>
          <c:invertIfNegative val="0"/>
          <c:dPt>
            <c:idx val="0"/>
            <c:invertIfNegative val="0"/>
            <c:bubble3D val="0"/>
            <c:spPr>
              <a:solidFill>
                <a:schemeClr val="accent2"/>
              </a:solidFill>
            </c:spPr>
            <c:extLst>
              <c:ext xmlns:c16="http://schemas.microsoft.com/office/drawing/2014/chart" uri="{C3380CC4-5D6E-409C-BE32-E72D297353CC}">
                <c16:uniqueId val="{00000000-9C61-4CC2-8713-DB5F9AC98B7C}"/>
              </c:ext>
            </c:extLst>
          </c:dPt>
          <c:cat>
            <c:numRef>
              <c:f>Sheet1!$A$2:$A$3</c:f>
              <c:numCache>
                <c:formatCode>General</c:formatCode>
                <c:ptCount val="2"/>
              </c:numCache>
            </c:numRef>
          </c:cat>
          <c:val>
            <c:numRef>
              <c:f>Sheet1!$B$2:$B$3</c:f>
              <c:numCache>
                <c:formatCode>General</c:formatCode>
                <c:ptCount val="2"/>
                <c:pt idx="0">
                  <c:v>1</c:v>
                </c:pt>
                <c:pt idx="1">
                  <c:v>9</c:v>
                </c:pt>
              </c:numCache>
            </c:numRef>
          </c:val>
          <c:extLst>
            <c:ext xmlns:c16="http://schemas.microsoft.com/office/drawing/2014/chart" uri="{C3380CC4-5D6E-409C-BE32-E72D297353CC}">
              <c16:uniqueId val="{00000001-9C61-4CC2-8713-DB5F9AC98B7C}"/>
            </c:ext>
          </c:extLst>
        </c:ser>
        <c:ser>
          <c:idx val="1"/>
          <c:order val="1"/>
          <c:tx>
            <c:strRef>
              <c:f>Sheet1!$C$1</c:f>
              <c:strCache>
                <c:ptCount val="1"/>
                <c:pt idx="0">
                  <c:v>Wasn´t able</c:v>
                </c:pt>
              </c:strCache>
            </c:strRef>
          </c:tx>
          <c:invertIfNegative val="0"/>
          <c:cat>
            <c:numRef>
              <c:f>Sheet1!$A$2:$A$3</c:f>
              <c:numCache>
                <c:formatCode>General</c:formatCode>
                <c:ptCount val="2"/>
              </c:numCache>
            </c:numRef>
          </c:cat>
          <c:val>
            <c:numRef>
              <c:f>Sheet1!$C$2:$C$3</c:f>
              <c:numCache>
                <c:formatCode>General</c:formatCode>
                <c:ptCount val="2"/>
              </c:numCache>
            </c:numRef>
          </c:val>
          <c:extLst>
            <c:ext xmlns:c16="http://schemas.microsoft.com/office/drawing/2014/chart" uri="{C3380CC4-5D6E-409C-BE32-E72D297353CC}">
              <c16:uniqueId val="{00000002-9C61-4CC2-8713-DB5F9AC98B7C}"/>
            </c:ext>
          </c:extLst>
        </c:ser>
        <c:dLbls>
          <c:showLegendKey val="0"/>
          <c:showVal val="0"/>
          <c:showCatName val="0"/>
          <c:showSerName val="0"/>
          <c:showPercent val="0"/>
          <c:showBubbleSize val="0"/>
        </c:dLbls>
        <c:gapWidth val="150"/>
        <c:axId val="64258432"/>
        <c:axId val="64260736"/>
      </c:barChart>
      <c:catAx>
        <c:axId val="64258432"/>
        <c:scaling>
          <c:orientation val="minMax"/>
        </c:scaling>
        <c:delete val="0"/>
        <c:axPos val="b"/>
        <c:numFmt formatCode="General" sourceLinked="1"/>
        <c:majorTickMark val="out"/>
        <c:minorTickMark val="none"/>
        <c:tickLblPos val="nextTo"/>
        <c:crossAx val="64260736"/>
        <c:crosses val="autoZero"/>
        <c:auto val="1"/>
        <c:lblAlgn val="ctr"/>
        <c:lblOffset val="100"/>
        <c:noMultiLvlLbl val="0"/>
      </c:catAx>
      <c:valAx>
        <c:axId val="64260736"/>
        <c:scaling>
          <c:orientation val="minMax"/>
        </c:scaling>
        <c:delete val="0"/>
        <c:axPos val="l"/>
        <c:majorGridlines/>
        <c:numFmt formatCode="General" sourceLinked="1"/>
        <c:majorTickMark val="out"/>
        <c:minorTickMark val="none"/>
        <c:tickLblPos val="nextTo"/>
        <c:crossAx val="64258432"/>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885413628851946E-2"/>
          <c:y val="4.4861391929187228E-2"/>
          <c:w val="0.77415390784485272"/>
          <c:h val="0.90483594320147998"/>
        </c:manualLayout>
      </c:layout>
      <c:barChart>
        <c:barDir val="col"/>
        <c:grouping val="clustered"/>
        <c:varyColors val="0"/>
        <c:ser>
          <c:idx val="0"/>
          <c:order val="0"/>
          <c:tx>
            <c:strRef>
              <c:f>Sheet1!$B$1</c:f>
              <c:strCache>
                <c:ptCount val="1"/>
                <c:pt idx="0">
                  <c:v>The same</c:v>
                </c:pt>
              </c:strCache>
            </c:strRef>
          </c:tx>
          <c:invertIfNegative val="0"/>
          <c:cat>
            <c:numRef>
              <c:f>Sheet1!$A$2:$A$5</c:f>
              <c:numCache>
                <c:formatCode>General</c:formatCode>
                <c:ptCount val="4"/>
              </c:numCache>
            </c:numRef>
          </c:cat>
          <c:val>
            <c:numRef>
              <c:f>Sheet1!$B$2:$B$5</c:f>
              <c:numCache>
                <c:formatCode>General</c:formatCode>
                <c:ptCount val="4"/>
                <c:pt idx="0">
                  <c:v>3</c:v>
                </c:pt>
              </c:numCache>
            </c:numRef>
          </c:val>
          <c:extLst>
            <c:ext xmlns:c16="http://schemas.microsoft.com/office/drawing/2014/chart" uri="{C3380CC4-5D6E-409C-BE32-E72D297353CC}">
              <c16:uniqueId val="{00000000-62A1-47FD-838D-62BCF62F7D75}"/>
            </c:ext>
          </c:extLst>
        </c:ser>
        <c:ser>
          <c:idx val="1"/>
          <c:order val="1"/>
          <c:tx>
            <c:strRef>
              <c:f>Sheet1!$C$1</c:f>
              <c:strCache>
                <c:ptCount val="1"/>
                <c:pt idx="0">
                  <c:v>Different</c:v>
                </c:pt>
              </c:strCache>
            </c:strRef>
          </c:tx>
          <c:invertIfNegative val="0"/>
          <c:cat>
            <c:numRef>
              <c:f>Sheet1!$A$2:$A$5</c:f>
              <c:numCache>
                <c:formatCode>General</c:formatCode>
                <c:ptCount val="4"/>
              </c:numCache>
            </c:numRef>
          </c:cat>
          <c:val>
            <c:numRef>
              <c:f>Sheet1!$C$2:$C$5</c:f>
              <c:numCache>
                <c:formatCode>General</c:formatCode>
                <c:ptCount val="4"/>
                <c:pt idx="0">
                  <c:v>6</c:v>
                </c:pt>
              </c:numCache>
            </c:numRef>
          </c:val>
          <c:extLst>
            <c:ext xmlns:c16="http://schemas.microsoft.com/office/drawing/2014/chart" uri="{C3380CC4-5D6E-409C-BE32-E72D297353CC}">
              <c16:uniqueId val="{00000001-62A1-47FD-838D-62BCF62F7D75}"/>
            </c:ext>
          </c:extLst>
        </c:ser>
        <c:ser>
          <c:idx val="2"/>
          <c:order val="2"/>
          <c:tx>
            <c:strRef>
              <c:f>Sheet1!$D$1</c:f>
              <c:strCache>
                <c:ptCount val="1"/>
                <c:pt idx="0">
                  <c:v>Improved</c:v>
                </c:pt>
              </c:strCache>
            </c:strRef>
          </c:tx>
          <c:invertIfNegative val="0"/>
          <c:cat>
            <c:numRef>
              <c:f>Sheet1!$A$2:$A$5</c:f>
              <c:numCache>
                <c:formatCode>General</c:formatCode>
                <c:ptCount val="4"/>
              </c:numCache>
            </c:numRef>
          </c:cat>
          <c:val>
            <c:numRef>
              <c:f>Sheet1!$D$2:$D$5</c:f>
              <c:numCache>
                <c:formatCode>General</c:formatCode>
                <c:ptCount val="4"/>
                <c:pt idx="0">
                  <c:v>2</c:v>
                </c:pt>
              </c:numCache>
            </c:numRef>
          </c:val>
          <c:extLst>
            <c:ext xmlns:c16="http://schemas.microsoft.com/office/drawing/2014/chart" uri="{C3380CC4-5D6E-409C-BE32-E72D297353CC}">
              <c16:uniqueId val="{00000002-62A1-47FD-838D-62BCF62F7D75}"/>
            </c:ext>
          </c:extLst>
        </c:ser>
        <c:dLbls>
          <c:showLegendKey val="0"/>
          <c:showVal val="0"/>
          <c:showCatName val="0"/>
          <c:showSerName val="0"/>
          <c:showPercent val="0"/>
          <c:showBubbleSize val="0"/>
        </c:dLbls>
        <c:gapWidth val="150"/>
        <c:axId val="67675264"/>
        <c:axId val="67779968"/>
      </c:barChart>
      <c:catAx>
        <c:axId val="67675264"/>
        <c:scaling>
          <c:orientation val="minMax"/>
        </c:scaling>
        <c:delete val="0"/>
        <c:axPos val="b"/>
        <c:numFmt formatCode="General" sourceLinked="1"/>
        <c:majorTickMark val="out"/>
        <c:minorTickMark val="none"/>
        <c:tickLblPos val="nextTo"/>
        <c:crossAx val="67779968"/>
        <c:crosses val="autoZero"/>
        <c:auto val="1"/>
        <c:lblAlgn val="ctr"/>
        <c:lblOffset val="100"/>
        <c:noMultiLvlLbl val="0"/>
      </c:catAx>
      <c:valAx>
        <c:axId val="67779968"/>
        <c:scaling>
          <c:orientation val="minMax"/>
        </c:scaling>
        <c:delete val="0"/>
        <c:axPos val="l"/>
        <c:majorGridlines/>
        <c:numFmt formatCode="General" sourceLinked="1"/>
        <c:majorTickMark val="out"/>
        <c:minorTickMark val="none"/>
        <c:tickLblPos val="nextTo"/>
        <c:crossAx val="67675264"/>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Distance learning to stop</c:v>
                </c:pt>
              </c:strCache>
            </c:strRef>
          </c:tx>
          <c:invertIfNegative val="0"/>
          <c:cat>
            <c:strRef>
              <c:f>Sheet1!$A$2:$A$3</c:f>
              <c:strCache>
                <c:ptCount val="2"/>
                <c:pt idx="0">
                  <c:v>students</c:v>
                </c:pt>
                <c:pt idx="1">
                  <c:v>students</c:v>
                </c:pt>
              </c:strCache>
            </c:strRef>
          </c:cat>
          <c:val>
            <c:numRef>
              <c:f>Sheet1!$B$2:$B$3</c:f>
              <c:numCache>
                <c:formatCode>General</c:formatCode>
                <c:ptCount val="2"/>
                <c:pt idx="0">
                  <c:v>8</c:v>
                </c:pt>
              </c:numCache>
            </c:numRef>
          </c:val>
          <c:extLst>
            <c:ext xmlns:c16="http://schemas.microsoft.com/office/drawing/2014/chart" uri="{C3380CC4-5D6E-409C-BE32-E72D297353CC}">
              <c16:uniqueId val="{00000000-F663-4238-ACA6-2C4B1D8950C0}"/>
            </c:ext>
          </c:extLst>
        </c:ser>
        <c:ser>
          <c:idx val="1"/>
          <c:order val="1"/>
          <c:tx>
            <c:strRef>
              <c:f>Sheet1!$C$1</c:f>
              <c:strCache>
                <c:ptCount val="1"/>
                <c:pt idx="0">
                  <c:v>Distance learning to continue</c:v>
                </c:pt>
              </c:strCache>
            </c:strRef>
          </c:tx>
          <c:invertIfNegative val="0"/>
          <c:cat>
            <c:strRef>
              <c:f>Sheet1!$A$2:$A$3</c:f>
              <c:strCache>
                <c:ptCount val="2"/>
                <c:pt idx="0">
                  <c:v>students</c:v>
                </c:pt>
                <c:pt idx="1">
                  <c:v>students</c:v>
                </c:pt>
              </c:strCache>
            </c:strRef>
          </c:cat>
          <c:val>
            <c:numRef>
              <c:f>Sheet1!$C$2:$C$3</c:f>
              <c:numCache>
                <c:formatCode>General</c:formatCode>
                <c:ptCount val="2"/>
                <c:pt idx="1">
                  <c:v>2</c:v>
                </c:pt>
              </c:numCache>
            </c:numRef>
          </c:val>
          <c:extLst>
            <c:ext xmlns:c16="http://schemas.microsoft.com/office/drawing/2014/chart" uri="{C3380CC4-5D6E-409C-BE32-E72D297353CC}">
              <c16:uniqueId val="{00000001-F663-4238-ACA6-2C4B1D8950C0}"/>
            </c:ext>
          </c:extLst>
        </c:ser>
        <c:dLbls>
          <c:showLegendKey val="0"/>
          <c:showVal val="0"/>
          <c:showCatName val="0"/>
          <c:showSerName val="0"/>
          <c:showPercent val="0"/>
          <c:showBubbleSize val="0"/>
        </c:dLbls>
        <c:gapWidth val="150"/>
        <c:axId val="89195648"/>
        <c:axId val="89197952"/>
      </c:barChart>
      <c:catAx>
        <c:axId val="89195648"/>
        <c:scaling>
          <c:orientation val="minMax"/>
        </c:scaling>
        <c:delete val="0"/>
        <c:axPos val="b"/>
        <c:numFmt formatCode="General" sourceLinked="0"/>
        <c:majorTickMark val="out"/>
        <c:minorTickMark val="none"/>
        <c:tickLblPos val="nextTo"/>
        <c:crossAx val="89197952"/>
        <c:crosses val="autoZero"/>
        <c:auto val="1"/>
        <c:lblAlgn val="ctr"/>
        <c:lblOffset val="100"/>
        <c:noMultiLvlLbl val="0"/>
      </c:catAx>
      <c:valAx>
        <c:axId val="89197952"/>
        <c:scaling>
          <c:orientation val="minMax"/>
        </c:scaling>
        <c:delete val="0"/>
        <c:axPos val="l"/>
        <c:majorGridlines/>
        <c:numFmt formatCode="General" sourceLinked="1"/>
        <c:majorTickMark val="out"/>
        <c:minorTickMark val="none"/>
        <c:tickLblPos val="nextTo"/>
        <c:crossAx val="89195648"/>
        <c:crosses val="autoZero"/>
        <c:crossBetween val="between"/>
      </c:valAx>
    </c:plotArea>
    <c:legend>
      <c:legendPos val="r"/>
      <c:overlay val="0"/>
    </c:legend>
    <c:plotVisOnly val="1"/>
    <c:dispBlanksAs val="gap"/>
    <c:showDLblsOverMax val="0"/>
  </c:chart>
  <c:txPr>
    <a:bodyPr/>
    <a:lstStyle/>
    <a:p>
      <a:pPr>
        <a:defRPr sz="1800"/>
      </a:pPr>
      <a:endParaRPr lang="mk-M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[BEHAVIOUR DURING COVID-19 PANDEMIC (Responses).xlsx]Gr.7!PivotTable68</c:name>
    <c:fmtId val="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Count of How were your food purchases generally made before the pandemic?</a:t>
            </a:r>
          </a:p>
        </c:rich>
      </c:tx>
      <c:overlay val="0"/>
      <c:spPr>
        <a:noFill/>
        <a:ln>
          <a:noFill/>
        </a:ln>
        <a:effectLst/>
      </c:spPr>
    </c:title>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s>
    <c:plotArea>
      <c:layout/>
      <c:barChart>
        <c:barDir val="bar"/>
        <c:grouping val="clustered"/>
        <c:varyColors val="0"/>
        <c:ser>
          <c:idx val="0"/>
          <c:order val="0"/>
          <c:tx>
            <c:strRef>
              <c:f>Gr.7!$B$3</c:f>
              <c:strCache>
                <c:ptCount val="1"/>
                <c:pt idx="0">
                  <c:v>Total</c:v>
                </c:pt>
              </c:strCache>
            </c:strRef>
          </c:tx>
          <c:spPr>
            <a:solidFill>
              <a:schemeClr val="accent1"/>
            </a:solidFill>
            <a:ln>
              <a:noFill/>
            </a:ln>
            <a:effectLst/>
          </c:spPr>
          <c:invertIfNegative val="0"/>
          <c:cat>
            <c:strRef>
              <c:f>Gr.7!$A$4:$A$6</c:f>
              <c:strCache>
                <c:ptCount val="3"/>
                <c:pt idx="0">
                  <c:v>exclusively online</c:v>
                </c:pt>
                <c:pt idx="1">
                  <c:v>mostly in stores and only a small part online</c:v>
                </c:pt>
                <c:pt idx="2">
                  <c:v>only in stores</c:v>
                </c:pt>
              </c:strCache>
            </c:strRef>
          </c:cat>
          <c:val>
            <c:numRef>
              <c:f>Gr.7!$B$4:$B$6</c:f>
              <c:numCache>
                <c:formatCode>General</c:formatCode>
                <c:ptCount val="3"/>
                <c:pt idx="0">
                  <c:v>1</c:v>
                </c:pt>
                <c:pt idx="1">
                  <c:v>3</c:v>
                </c:pt>
                <c:pt idx="2">
                  <c:v>20</c:v>
                </c:pt>
              </c:numCache>
            </c:numRef>
          </c:val>
          <c:extLst>
            <c:ext xmlns:c16="http://schemas.microsoft.com/office/drawing/2014/chart" uri="{C3380CC4-5D6E-409C-BE32-E72D297353CC}">
              <c16:uniqueId val="{00000000-B003-43CC-9786-750BFFE1590A}"/>
            </c:ext>
          </c:extLst>
        </c:ser>
        <c:dLbls>
          <c:showLegendKey val="0"/>
          <c:showVal val="0"/>
          <c:showCatName val="0"/>
          <c:showSerName val="0"/>
          <c:showPercent val="0"/>
          <c:showBubbleSize val="0"/>
        </c:dLbls>
        <c:gapWidth val="182"/>
        <c:axId val="59361920"/>
        <c:axId val="60031360"/>
      </c:barChart>
      <c:catAx>
        <c:axId val="59361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60031360"/>
        <c:crosses val="autoZero"/>
        <c:auto val="1"/>
        <c:lblAlgn val="ctr"/>
        <c:lblOffset val="100"/>
        <c:noMultiLvlLbl val="0"/>
      </c:catAx>
      <c:valAx>
        <c:axId val="60031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5936192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mk-MK"/>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[BEHAVIOUR DURING COVID-19 PANDEMIC (Responses).xlsx]Gr.8!PivotTable73</c:name>
    <c:fmtId val="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Count of How safe do you feel to shop online?</a:t>
            </a:r>
          </a:p>
        </c:rich>
      </c:tx>
      <c:overlay val="0"/>
      <c:spPr>
        <a:noFill/>
        <a:ln>
          <a:noFill/>
        </a:ln>
        <a:effectLst/>
      </c:spPr>
    </c:title>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s>
    <c:plotArea>
      <c:layout/>
      <c:barChart>
        <c:barDir val="col"/>
        <c:grouping val="clustered"/>
        <c:varyColors val="0"/>
        <c:ser>
          <c:idx val="0"/>
          <c:order val="0"/>
          <c:tx>
            <c:strRef>
              <c:f>Gr.8!$B$3</c:f>
              <c:strCache>
                <c:ptCount val="1"/>
                <c:pt idx="0">
                  <c:v>Total</c:v>
                </c:pt>
              </c:strCache>
            </c:strRef>
          </c:tx>
          <c:spPr>
            <a:solidFill>
              <a:schemeClr val="accent1"/>
            </a:solidFill>
            <a:ln>
              <a:noFill/>
            </a:ln>
            <a:effectLst/>
          </c:spPr>
          <c:invertIfNegative val="0"/>
          <c:cat>
            <c:strRef>
              <c:f>Gr.8!$A$4:$A$7</c:f>
              <c:strCache>
                <c:ptCount val="4"/>
                <c:pt idx="0">
                  <c:v>a little safe</c:v>
                </c:pt>
                <c:pt idx="1">
                  <c:v>not safe at all</c:v>
                </c:pt>
                <c:pt idx="2">
                  <c:v>perfectly safe</c:v>
                </c:pt>
                <c:pt idx="3">
                  <c:v>quite safe</c:v>
                </c:pt>
              </c:strCache>
            </c:strRef>
          </c:cat>
          <c:val>
            <c:numRef>
              <c:f>Gr.8!$B$4:$B$7</c:f>
              <c:numCache>
                <c:formatCode>General</c:formatCode>
                <c:ptCount val="4"/>
                <c:pt idx="0">
                  <c:v>8</c:v>
                </c:pt>
                <c:pt idx="1">
                  <c:v>3</c:v>
                </c:pt>
                <c:pt idx="2">
                  <c:v>2</c:v>
                </c:pt>
                <c:pt idx="3">
                  <c:v>11</c:v>
                </c:pt>
              </c:numCache>
            </c:numRef>
          </c:val>
          <c:extLst>
            <c:ext xmlns:c16="http://schemas.microsoft.com/office/drawing/2014/chart" uri="{C3380CC4-5D6E-409C-BE32-E72D297353CC}">
              <c16:uniqueId val="{00000000-2E10-40CB-87A8-757DCE7BAD75}"/>
            </c:ext>
          </c:extLst>
        </c:ser>
        <c:dLbls>
          <c:showLegendKey val="0"/>
          <c:showVal val="0"/>
          <c:showCatName val="0"/>
          <c:showSerName val="0"/>
          <c:showPercent val="0"/>
          <c:showBubbleSize val="0"/>
        </c:dLbls>
        <c:gapWidth val="219"/>
        <c:overlap val="-27"/>
        <c:axId val="82707968"/>
        <c:axId val="82709504"/>
      </c:barChart>
      <c:catAx>
        <c:axId val="8270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82709504"/>
        <c:crosses val="autoZero"/>
        <c:auto val="1"/>
        <c:lblAlgn val="ctr"/>
        <c:lblOffset val="100"/>
        <c:noMultiLvlLbl val="0"/>
      </c:catAx>
      <c:valAx>
        <c:axId val="82709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827079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mk-MK"/>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[BEHAVIOUR DURING COVID-19 PANDEMIC (Responses).xlsx]PivotChartTable3</c:name>
    <c:fmtId val="0"/>
  </c:pivotSource>
  <c:chart>
    <c:title>
      <c:layout>
        <c:manualLayout>
          <c:xMode val="edge"/>
          <c:yMode val="edge"/>
          <c:x val="0.47621441654291219"/>
          <c:y val="2.17651602052894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mk-MK"/>
        </a:p>
      </c:txPr>
    </c:title>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s>
    <c:plotArea>
      <c:layout/>
      <c:barChart>
        <c:barDir val="col"/>
        <c:grouping val="clustered"/>
        <c:varyColors val="0"/>
        <c:ser>
          <c:idx val="0"/>
          <c:order val="0"/>
          <c:tx>
            <c:v>Total</c:v>
          </c:tx>
          <c:spPr>
            <a:solidFill>
              <a:schemeClr val="accent1"/>
            </a:solidFill>
            <a:ln>
              <a:noFill/>
            </a:ln>
            <a:effectLst/>
          </c:spPr>
          <c:invertIfNegative val="0"/>
          <c:cat>
            <c:strLit>
              <c:ptCount val="11"/>
              <c:pt idx="0">
                <c:v>books/music</c:v>
              </c:pt>
              <c:pt idx="1">
                <c:v>books/music, clothing</c:v>
              </c:pt>
              <c:pt idx="2">
                <c:v>books/music, clothing, personal care products, other</c:v>
              </c:pt>
              <c:pt idx="3">
                <c:v>clothing</c:v>
              </c:pt>
              <c:pt idx="4">
                <c:v>clothing, other</c:v>
              </c:pt>
              <c:pt idx="5">
                <c:v>clothing, personal care products, other</c:v>
              </c:pt>
              <c:pt idx="6">
                <c:v>electronics/IT</c:v>
              </c:pt>
              <c:pt idx="7">
                <c:v>electronics/IT, other</c:v>
              </c:pt>
              <c:pt idx="8">
                <c:v>other</c:v>
              </c:pt>
              <c:pt idx="9">
                <c:v>personal care products</c:v>
              </c:pt>
              <c:pt idx="10">
                <c:v>TV entertainment and/or games, clothing, personal care products, other</c:v>
              </c:pt>
            </c:strLit>
          </c:cat>
          <c:val>
            <c:numLit>
              <c:formatCode>General</c:formatCode>
              <c:ptCount val="11"/>
              <c:pt idx="0">
                <c:v>5</c:v>
              </c:pt>
              <c:pt idx="1">
                <c:v>1</c:v>
              </c:pt>
              <c:pt idx="2">
                <c:v>1</c:v>
              </c:pt>
              <c:pt idx="3">
                <c:v>7</c:v>
              </c:pt>
              <c:pt idx="4">
                <c:v>1</c:v>
              </c:pt>
              <c:pt idx="5">
                <c:v>1</c:v>
              </c:pt>
              <c:pt idx="6">
                <c:v>1</c:v>
              </c:pt>
              <c:pt idx="7">
                <c:v>1</c:v>
              </c:pt>
              <c:pt idx="8">
                <c:v>4</c:v>
              </c:pt>
              <c:pt idx="9">
                <c:v>1</c:v>
              </c:pt>
              <c:pt idx="10">
                <c:v>1</c:v>
              </c:pt>
            </c:numLit>
          </c:val>
          <c:extLst>
            <c:ext xmlns:c16="http://schemas.microsoft.com/office/drawing/2014/chart" uri="{C3380CC4-5D6E-409C-BE32-E72D297353CC}">
              <c16:uniqueId val="{00000001-7531-4947-8C80-5EC53AF961EE}"/>
            </c:ext>
          </c:extLst>
        </c:ser>
        <c:dLbls>
          <c:showLegendKey val="0"/>
          <c:showVal val="0"/>
          <c:showCatName val="0"/>
          <c:showSerName val="0"/>
          <c:showPercent val="0"/>
          <c:showBubbleSize val="0"/>
        </c:dLbls>
        <c:gapWidth val="219"/>
        <c:overlap val="-27"/>
        <c:axId val="82764928"/>
        <c:axId val="82766464"/>
      </c:barChart>
      <c:catAx>
        <c:axId val="8276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82766464"/>
        <c:crosses val="autoZero"/>
        <c:auto val="1"/>
        <c:lblAlgn val="ctr"/>
        <c:lblOffset val="100"/>
        <c:noMultiLvlLbl val="0"/>
        <c:extLst/>
      </c:catAx>
      <c:valAx>
        <c:axId val="82766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82764928"/>
        <c:crosses val="autoZero"/>
        <c:crossBetween val="between"/>
        <c:extLs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mk-MK"/>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[BEHAVIOUR DURING COVID-19 PANDEMIC (Responses).xlsx]Gr.10!PivotTable87</c:name>
    <c:fmtId val="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Count of Were online purchases (related to the previous point) frequent even before the pandemic?</a:t>
            </a:r>
          </a:p>
        </c:rich>
      </c:tx>
      <c:overlay val="0"/>
      <c:spPr>
        <a:noFill/>
        <a:ln>
          <a:noFill/>
        </a:ln>
        <a:effectLst/>
      </c:spPr>
    </c:title>
    <c:autoTitleDeleted val="0"/>
    <c:pivotFmts>
      <c:pivotFmt>
        <c:idx val="0"/>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elete val="1"/>
          <c:extLst>
            <c:ext xmlns:c15="http://schemas.microsoft.com/office/drawing/2012/chart" uri="{CE6537A1-D6FC-4f65-9D91-7224C49458BB}"/>
          </c:extLst>
        </c:dLbl>
      </c:pivotFmt>
    </c:pivotFmts>
    <c:plotArea>
      <c:layout/>
      <c:barChart>
        <c:barDir val="bar"/>
        <c:grouping val="clustered"/>
        <c:varyColors val="0"/>
        <c:ser>
          <c:idx val="0"/>
          <c:order val="0"/>
          <c:tx>
            <c:strRef>
              <c:f>Gr.10!$B$3</c:f>
              <c:strCache>
                <c:ptCount val="1"/>
                <c:pt idx="0">
                  <c:v>Total</c:v>
                </c:pt>
              </c:strCache>
            </c:strRef>
          </c:tx>
          <c:spPr>
            <a:solidFill>
              <a:schemeClr val="accent1"/>
            </a:solidFill>
            <a:ln>
              <a:noFill/>
            </a:ln>
            <a:effectLst/>
          </c:spPr>
          <c:invertIfNegative val="0"/>
          <c:cat>
            <c:strRef>
              <c:f>Gr.10!$A$4:$A$7</c:f>
              <c:strCache>
                <c:ptCount val="4"/>
                <c:pt idx="0">
                  <c:v>no, not frequent at all</c:v>
                </c:pt>
                <c:pt idx="1">
                  <c:v>no, not very frequent</c:v>
                </c:pt>
                <c:pt idx="2">
                  <c:v>yes, quite frequent</c:v>
                </c:pt>
                <c:pt idx="3">
                  <c:v>yes, very frequent</c:v>
                </c:pt>
              </c:strCache>
            </c:strRef>
          </c:cat>
          <c:val>
            <c:numRef>
              <c:f>Gr.10!$B$4:$B$7</c:f>
              <c:numCache>
                <c:formatCode>General</c:formatCode>
                <c:ptCount val="4"/>
                <c:pt idx="0">
                  <c:v>3</c:v>
                </c:pt>
                <c:pt idx="1">
                  <c:v>7</c:v>
                </c:pt>
                <c:pt idx="2">
                  <c:v>9</c:v>
                </c:pt>
                <c:pt idx="3">
                  <c:v>5</c:v>
                </c:pt>
              </c:numCache>
            </c:numRef>
          </c:val>
          <c:extLst>
            <c:ext xmlns:c16="http://schemas.microsoft.com/office/drawing/2014/chart" uri="{C3380CC4-5D6E-409C-BE32-E72D297353CC}">
              <c16:uniqueId val="{00000000-86DE-420E-8AAE-0577A28F458A}"/>
            </c:ext>
          </c:extLst>
        </c:ser>
        <c:dLbls>
          <c:showLegendKey val="0"/>
          <c:showVal val="0"/>
          <c:showCatName val="0"/>
          <c:showSerName val="0"/>
          <c:showPercent val="0"/>
          <c:showBubbleSize val="0"/>
        </c:dLbls>
        <c:gapWidth val="182"/>
        <c:axId val="61634048"/>
        <c:axId val="61635584"/>
      </c:barChart>
      <c:catAx>
        <c:axId val="61634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61635584"/>
        <c:crosses val="autoZero"/>
        <c:auto val="1"/>
        <c:lblAlgn val="ctr"/>
        <c:lblOffset val="100"/>
        <c:noMultiLvlLbl val="0"/>
      </c:catAx>
      <c:valAx>
        <c:axId val="61635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mk-MK"/>
          </a:p>
        </c:txPr>
        <c:crossAx val="6163404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mk-MK"/>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Sheet1!$D$1</c:f>
              <c:strCache>
                <c:ptCount val="1"/>
                <c:pt idx="0">
                  <c:v>Series 3</c:v>
                </c:pt>
              </c:strCache>
            </c:strRef>
          </c:tx>
          <c:invertIfNegative val="0"/>
          <c:cat>
            <c:strRef>
              <c:f>Sheet1!$A$2:$A$4</c:f>
              <c:strCache>
                <c:ptCount val="3"/>
                <c:pt idx="0">
                  <c:v>improved</c:v>
                </c:pt>
                <c:pt idx="1">
                  <c:v>the same</c:v>
                </c:pt>
                <c:pt idx="2">
                  <c:v>worsened</c:v>
                </c:pt>
              </c:strCache>
            </c:strRef>
          </c:cat>
          <c:val>
            <c:numRef>
              <c:f>Sheet1!$D$2:$D$4</c:f>
              <c:numCache>
                <c:formatCode>General</c:formatCode>
                <c:ptCount val="3"/>
                <c:pt idx="0">
                  <c:v>1</c:v>
                </c:pt>
                <c:pt idx="1">
                  <c:v>8</c:v>
                </c:pt>
                <c:pt idx="2">
                  <c:v>5</c:v>
                </c:pt>
              </c:numCache>
            </c:numRef>
          </c:val>
          <c:extLst>
            <c:ext xmlns:c16="http://schemas.microsoft.com/office/drawing/2014/chart" uri="{C3380CC4-5D6E-409C-BE32-E72D297353CC}">
              <c16:uniqueId val="{00000000-1096-4C05-A470-3268DC402AA5}"/>
            </c:ext>
          </c:extLst>
        </c:ser>
        <c:dLbls>
          <c:showLegendKey val="0"/>
          <c:showVal val="0"/>
          <c:showCatName val="0"/>
          <c:showSerName val="0"/>
          <c:showPercent val="0"/>
          <c:showBubbleSize val="0"/>
        </c:dLbls>
        <c:gapWidth val="150"/>
        <c:axId val="59881728"/>
        <c:axId val="77949184"/>
      </c:barChart>
      <c:catAx>
        <c:axId val="59881728"/>
        <c:scaling>
          <c:orientation val="minMax"/>
        </c:scaling>
        <c:delete val="0"/>
        <c:axPos val="b"/>
        <c:numFmt formatCode="General" sourceLinked="0"/>
        <c:majorTickMark val="out"/>
        <c:minorTickMark val="none"/>
        <c:tickLblPos val="nextTo"/>
        <c:crossAx val="77949184"/>
        <c:crosses val="autoZero"/>
        <c:auto val="1"/>
        <c:lblAlgn val="ctr"/>
        <c:lblOffset val="100"/>
        <c:noMultiLvlLbl val="0"/>
      </c:catAx>
      <c:valAx>
        <c:axId val="77949184"/>
        <c:scaling>
          <c:orientation val="minMax"/>
        </c:scaling>
        <c:delete val="0"/>
        <c:axPos val="l"/>
        <c:majorGridlines/>
        <c:numFmt formatCode="General" sourceLinked="1"/>
        <c:majorTickMark val="out"/>
        <c:minorTickMark val="none"/>
        <c:tickLblPos val="nextTo"/>
        <c:crossAx val="59881728"/>
        <c:crosses val="autoZero"/>
        <c:crossBetween val="between"/>
      </c:valAx>
    </c:plotArea>
    <c:plotVisOnly val="1"/>
    <c:dispBlanksAs val="gap"/>
    <c:showDLblsOverMax val="0"/>
  </c:chart>
  <c:txPr>
    <a:bodyPr/>
    <a:lstStyle/>
    <a:p>
      <a:pPr>
        <a:defRPr sz="1800"/>
      </a:pPr>
      <a:endParaRPr lang="mk-MK"/>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84776902887145E-2"/>
          <c:y val="5.5726406270077654E-2"/>
          <c:w val="0.89838188976377953"/>
          <c:h val="0.71554755859353969"/>
        </c:manualLayout>
      </c:layout>
      <c:barChart>
        <c:barDir val="col"/>
        <c:grouping val="clustered"/>
        <c:varyColors val="0"/>
        <c:ser>
          <c:idx val="2"/>
          <c:order val="0"/>
          <c:tx>
            <c:strRef>
              <c:f>Sheet1!$D$1</c:f>
              <c:strCache>
                <c:ptCount val="1"/>
                <c:pt idx="0">
                  <c:v>Series 3</c:v>
                </c:pt>
              </c:strCache>
            </c:strRef>
          </c:tx>
          <c:invertIfNegative val="0"/>
          <c:cat>
            <c:strRef>
              <c:f>Sheet1!$A$2:$A$5</c:f>
              <c:strCache>
                <c:ptCount val="4"/>
                <c:pt idx="0">
                  <c:v>improved</c:v>
                </c:pt>
                <c:pt idx="1">
                  <c:v>the same</c:v>
                </c:pt>
                <c:pt idx="2">
                  <c:v>worsened</c:v>
                </c:pt>
                <c:pt idx="3">
                  <c:v> </c:v>
                </c:pt>
              </c:strCache>
            </c:strRef>
          </c:cat>
          <c:val>
            <c:numRef>
              <c:f>Sheet1!$D$2:$D$5</c:f>
              <c:numCache>
                <c:formatCode>General</c:formatCode>
                <c:ptCount val="4"/>
                <c:pt idx="0">
                  <c:v>5</c:v>
                </c:pt>
                <c:pt idx="1">
                  <c:v>4</c:v>
                </c:pt>
                <c:pt idx="2">
                  <c:v>5</c:v>
                </c:pt>
              </c:numCache>
            </c:numRef>
          </c:val>
          <c:extLst>
            <c:ext xmlns:c16="http://schemas.microsoft.com/office/drawing/2014/chart" uri="{C3380CC4-5D6E-409C-BE32-E72D297353CC}">
              <c16:uniqueId val="{00000000-BE38-4304-BCD7-E2F12C3A56D4}"/>
            </c:ext>
          </c:extLst>
        </c:ser>
        <c:dLbls>
          <c:showLegendKey val="0"/>
          <c:showVal val="0"/>
          <c:showCatName val="0"/>
          <c:showSerName val="0"/>
          <c:showPercent val="0"/>
          <c:showBubbleSize val="0"/>
        </c:dLbls>
        <c:gapWidth val="150"/>
        <c:axId val="56119680"/>
        <c:axId val="60124160"/>
      </c:barChart>
      <c:catAx>
        <c:axId val="56119680"/>
        <c:scaling>
          <c:orientation val="minMax"/>
        </c:scaling>
        <c:delete val="0"/>
        <c:axPos val="b"/>
        <c:numFmt formatCode="General" sourceLinked="0"/>
        <c:majorTickMark val="out"/>
        <c:minorTickMark val="none"/>
        <c:tickLblPos val="nextTo"/>
        <c:crossAx val="60124160"/>
        <c:crosses val="autoZero"/>
        <c:auto val="1"/>
        <c:lblAlgn val="ctr"/>
        <c:lblOffset val="100"/>
        <c:noMultiLvlLbl val="0"/>
      </c:catAx>
      <c:valAx>
        <c:axId val="60124160"/>
        <c:scaling>
          <c:orientation val="minMax"/>
        </c:scaling>
        <c:delete val="0"/>
        <c:axPos val="l"/>
        <c:majorGridlines/>
        <c:numFmt formatCode="General" sourceLinked="1"/>
        <c:majorTickMark val="out"/>
        <c:minorTickMark val="none"/>
        <c:tickLblPos val="nextTo"/>
        <c:crossAx val="56119680"/>
        <c:crosses val="autoZero"/>
        <c:crossBetween val="between"/>
      </c:valAx>
    </c:plotArea>
    <c:plotVisOnly val="1"/>
    <c:dispBlanksAs val="gap"/>
    <c:showDLblsOverMax val="0"/>
  </c:chart>
  <c:txPr>
    <a:bodyPr/>
    <a:lstStyle/>
    <a:p>
      <a:pPr>
        <a:defRPr sz="1800"/>
      </a:pPr>
      <a:endParaRPr lang="mk-MK"/>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815944881889769E-2"/>
          <c:y val="8.7696411049207668E-2"/>
          <c:w val="0.88226738845144359"/>
          <c:h val="0.72942340114184889"/>
        </c:manualLayout>
      </c:layout>
      <c:barChart>
        <c:barDir val="col"/>
        <c:grouping val="clustered"/>
        <c:varyColors val="0"/>
        <c:ser>
          <c:idx val="2"/>
          <c:order val="0"/>
          <c:tx>
            <c:strRef>
              <c:f>Sheet1!$D$1</c:f>
              <c:strCache>
                <c:ptCount val="1"/>
                <c:pt idx="0">
                  <c:v>Series 3</c:v>
                </c:pt>
              </c:strCache>
            </c:strRef>
          </c:tx>
          <c:invertIfNegative val="0"/>
          <c:cat>
            <c:strRef>
              <c:f>Sheet1!$A$2:$A$5</c:f>
              <c:strCache>
                <c:ptCount val="3"/>
                <c:pt idx="0">
                  <c:v>improved</c:v>
                </c:pt>
                <c:pt idx="1">
                  <c:v>the same</c:v>
                </c:pt>
                <c:pt idx="2">
                  <c:v>worsened</c:v>
                </c:pt>
              </c:strCache>
            </c:strRef>
          </c:cat>
          <c:val>
            <c:numRef>
              <c:f>Sheet1!$D$2:$D$5</c:f>
              <c:numCache>
                <c:formatCode>General</c:formatCode>
                <c:ptCount val="4"/>
                <c:pt idx="0">
                  <c:v>11</c:v>
                </c:pt>
                <c:pt idx="1">
                  <c:v>8</c:v>
                </c:pt>
                <c:pt idx="2">
                  <c:v>3</c:v>
                </c:pt>
              </c:numCache>
            </c:numRef>
          </c:val>
          <c:extLst>
            <c:ext xmlns:c16="http://schemas.microsoft.com/office/drawing/2014/chart" uri="{C3380CC4-5D6E-409C-BE32-E72D297353CC}">
              <c16:uniqueId val="{00000000-517F-495B-8357-DFD3153FF687}"/>
            </c:ext>
          </c:extLst>
        </c:ser>
        <c:dLbls>
          <c:showLegendKey val="0"/>
          <c:showVal val="0"/>
          <c:showCatName val="0"/>
          <c:showSerName val="0"/>
          <c:showPercent val="0"/>
          <c:showBubbleSize val="0"/>
        </c:dLbls>
        <c:gapWidth val="150"/>
        <c:axId val="63253888"/>
        <c:axId val="63805312"/>
      </c:barChart>
      <c:catAx>
        <c:axId val="63253888"/>
        <c:scaling>
          <c:orientation val="minMax"/>
        </c:scaling>
        <c:delete val="0"/>
        <c:axPos val="b"/>
        <c:numFmt formatCode="General" sourceLinked="0"/>
        <c:majorTickMark val="out"/>
        <c:minorTickMark val="none"/>
        <c:tickLblPos val="nextTo"/>
        <c:crossAx val="63805312"/>
        <c:crosses val="autoZero"/>
        <c:auto val="1"/>
        <c:lblAlgn val="ctr"/>
        <c:lblOffset val="100"/>
        <c:noMultiLvlLbl val="0"/>
      </c:catAx>
      <c:valAx>
        <c:axId val="63805312"/>
        <c:scaling>
          <c:orientation val="minMax"/>
        </c:scaling>
        <c:delete val="0"/>
        <c:axPos val="l"/>
        <c:majorGridlines/>
        <c:numFmt formatCode="General" sourceLinked="1"/>
        <c:majorTickMark val="out"/>
        <c:minorTickMark val="none"/>
        <c:tickLblPos val="nextTo"/>
        <c:crossAx val="63253888"/>
        <c:crosses val="autoZero"/>
        <c:crossBetween val="between"/>
      </c:valAx>
    </c:plotArea>
    <c:plotVisOnly val="1"/>
    <c:dispBlanksAs val="gap"/>
    <c:showDLblsOverMax val="0"/>
  </c:chart>
  <c:txPr>
    <a:bodyPr/>
    <a:lstStyle/>
    <a:p>
      <a:pPr>
        <a:defRPr sz="1800"/>
      </a:pPr>
      <a:endParaRPr lang="mk-MK"/>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Sheet1!$D$1</c:f>
              <c:strCache>
                <c:ptCount val="1"/>
                <c:pt idx="0">
                  <c:v>Series 3</c:v>
                </c:pt>
              </c:strCache>
            </c:strRef>
          </c:tx>
          <c:invertIfNegative val="0"/>
          <c:cat>
            <c:strRef>
              <c:f>Sheet1!$A$2:$A$5</c:f>
              <c:strCache>
                <c:ptCount val="3"/>
                <c:pt idx="0">
                  <c:v>improved</c:v>
                </c:pt>
                <c:pt idx="1">
                  <c:v>the same</c:v>
                </c:pt>
                <c:pt idx="2">
                  <c:v>worsened</c:v>
                </c:pt>
              </c:strCache>
            </c:strRef>
          </c:cat>
          <c:val>
            <c:numRef>
              <c:f>Sheet1!$D$2:$D$5</c:f>
              <c:numCache>
                <c:formatCode>General</c:formatCode>
                <c:ptCount val="4"/>
                <c:pt idx="0">
                  <c:v>8</c:v>
                </c:pt>
                <c:pt idx="1">
                  <c:v>9</c:v>
                </c:pt>
                <c:pt idx="2">
                  <c:v>6</c:v>
                </c:pt>
              </c:numCache>
            </c:numRef>
          </c:val>
          <c:extLst>
            <c:ext xmlns:c16="http://schemas.microsoft.com/office/drawing/2014/chart" uri="{C3380CC4-5D6E-409C-BE32-E72D297353CC}">
              <c16:uniqueId val="{00000000-9FA7-4F9B-9145-C367F0630410}"/>
            </c:ext>
          </c:extLst>
        </c:ser>
        <c:dLbls>
          <c:showLegendKey val="0"/>
          <c:showVal val="0"/>
          <c:showCatName val="0"/>
          <c:showSerName val="0"/>
          <c:showPercent val="0"/>
          <c:showBubbleSize val="0"/>
        </c:dLbls>
        <c:gapWidth val="150"/>
        <c:axId val="68613248"/>
        <c:axId val="68615552"/>
      </c:barChart>
      <c:catAx>
        <c:axId val="68613248"/>
        <c:scaling>
          <c:orientation val="minMax"/>
        </c:scaling>
        <c:delete val="0"/>
        <c:axPos val="b"/>
        <c:numFmt formatCode="General" sourceLinked="0"/>
        <c:majorTickMark val="out"/>
        <c:minorTickMark val="none"/>
        <c:tickLblPos val="nextTo"/>
        <c:crossAx val="68615552"/>
        <c:crosses val="autoZero"/>
        <c:auto val="1"/>
        <c:lblAlgn val="ctr"/>
        <c:lblOffset val="100"/>
        <c:noMultiLvlLbl val="0"/>
      </c:catAx>
      <c:valAx>
        <c:axId val="68615552"/>
        <c:scaling>
          <c:orientation val="minMax"/>
        </c:scaling>
        <c:delete val="0"/>
        <c:axPos val="l"/>
        <c:majorGridlines/>
        <c:numFmt formatCode="General" sourceLinked="1"/>
        <c:majorTickMark val="out"/>
        <c:minorTickMark val="none"/>
        <c:tickLblPos val="nextTo"/>
        <c:crossAx val="68613248"/>
        <c:crosses val="autoZero"/>
        <c:crossBetween val="between"/>
      </c:valAx>
    </c:plotArea>
    <c:plotVisOnly val="1"/>
    <c:dispBlanksAs val="gap"/>
    <c:showDLblsOverMax val="0"/>
  </c:chart>
  <c:txPr>
    <a:bodyPr/>
    <a:lstStyle/>
    <a:p>
      <a:pPr>
        <a:defRPr sz="1800"/>
      </a:pPr>
      <a:endParaRPr lang="mk-MK"/>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0.1675</cdr:x>
      <cdr:y>0.78591</cdr:y>
    </cdr:from>
    <cdr:to>
      <cdr:x>0.185</cdr:x>
      <cdr:y>0.9291</cdr:y>
    </cdr:to>
    <cdr:sp macro="" textlink="">
      <cdr:nvSpPr>
        <cdr:cNvPr id="2" name="Down Arrow 1"/>
        <cdr:cNvSpPr/>
      </cdr:nvSpPr>
      <cdr:spPr>
        <a:xfrm xmlns:a="http://schemas.openxmlformats.org/drawingml/2006/main">
          <a:off x="1378496" y="3556992"/>
          <a:ext cx="144016" cy="648072"/>
        </a:xfrm>
        <a:prstGeom xmlns:a="http://schemas.openxmlformats.org/drawingml/2006/main" prst="downArrow">
          <a:avLst/>
        </a:prstGeom>
        <a:solidFill xmlns:a="http://schemas.openxmlformats.org/drawingml/2006/main">
          <a:srgbClr val="C00000"/>
        </a:solidFill>
        <a:ln xmlns:a="http://schemas.openxmlformats.org/drawingml/2006/main">
          <a:solidFill>
            <a:srgbClr val="00206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mk-MK"/>
        </a:p>
      </cdr:txBody>
    </cdr:sp>
  </cdr:relSizeAnchor>
  <cdr:relSizeAnchor xmlns:cdr="http://schemas.openxmlformats.org/drawingml/2006/chartDrawing">
    <cdr:from>
      <cdr:x>0.45625</cdr:x>
      <cdr:y>0.54726</cdr:y>
    </cdr:from>
    <cdr:to>
      <cdr:x>0.47375</cdr:x>
      <cdr:y>0.69045</cdr:y>
    </cdr:to>
    <cdr:sp macro="" textlink="">
      <cdr:nvSpPr>
        <cdr:cNvPr id="3" name="Up-Down Arrow 2"/>
        <cdr:cNvSpPr/>
      </cdr:nvSpPr>
      <cdr:spPr>
        <a:xfrm xmlns:a="http://schemas.openxmlformats.org/drawingml/2006/main">
          <a:off x="3754760" y="2476872"/>
          <a:ext cx="144016" cy="648072"/>
        </a:xfrm>
        <a:prstGeom xmlns:a="http://schemas.openxmlformats.org/drawingml/2006/main" prst="upDownArrow">
          <a:avLst/>
        </a:prstGeom>
        <a:solidFill xmlns:a="http://schemas.openxmlformats.org/drawingml/2006/main">
          <a:srgbClr val="FFFF00"/>
        </a:solidFill>
        <a:ln xmlns:a="http://schemas.openxmlformats.org/drawingml/2006/main">
          <a:solidFill>
            <a:srgbClr val="00206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mk-MK"/>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5E91A99-1138-447F-9CE9-5C8FB32879CA}" type="datetimeFigureOut">
              <a:rPr lang="en-US" smtClean="0"/>
              <a:t>3/21/2021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5547AF7-854C-49A3-841E-7B0CEE563472}"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123738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E91A99-1138-447F-9CE9-5C8FB32879C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47AF7-854C-49A3-841E-7B0CEE563472}" type="slidenum">
              <a:rPr lang="en-US" smtClean="0"/>
              <a:t>‹#›</a:t>
            </a:fld>
            <a:endParaRPr lang="en-US"/>
          </a:p>
        </p:txBody>
      </p:sp>
    </p:spTree>
    <p:extLst>
      <p:ext uri="{BB962C8B-B14F-4D97-AF65-F5344CB8AC3E}">
        <p14:creationId xmlns:p14="http://schemas.microsoft.com/office/powerpoint/2010/main" val="166288119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2"/>
            <a:ext cx="609600" cy="441325"/>
          </a:xfrm>
        </p:spPr>
        <p:txBody>
          <a:bodyPr/>
          <a:lstStyle/>
          <a:p>
            <a:fld id="{85547AF7-854C-49A3-841E-7B0CEE563472}"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E91A99-1138-447F-9CE9-5C8FB32879C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408131874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5E91A99-1138-447F-9CE9-5C8FB32879C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85547AF7-854C-49A3-841E-7B0CEE563472}"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156307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5E91A99-1138-447F-9CE9-5C8FB32879CA}" type="datetimeFigureOut">
              <a:rPr lang="en-US" smtClean="0"/>
              <a:t>3/21/2021</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5547AF7-854C-49A3-841E-7B0CEE563472}"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6604004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D5E91A99-1138-447F-9CE9-5C8FB32879CA}"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47AF7-854C-49A3-841E-7B0CEE563472}"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891866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5E91A99-1138-447F-9CE9-5C8FB32879CA}" type="datetimeFigureOut">
              <a:rPr lang="en-US" smtClean="0"/>
              <a:t>3/21/2021</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85547AF7-854C-49A3-841E-7B0CEE563472}"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5955874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5E91A99-1138-447F-9CE9-5C8FB32879CA}" type="datetimeFigureOut">
              <a:rPr lang="en-US" smtClean="0"/>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85547AF7-854C-49A3-841E-7B0CEE563472}" type="slidenum">
              <a:rPr lang="en-US" smtClean="0"/>
              <a:t>‹#›</a:t>
            </a:fld>
            <a:endParaRPr lang="en-US"/>
          </a:p>
        </p:txBody>
      </p:sp>
    </p:spTree>
    <p:extLst>
      <p:ext uri="{BB962C8B-B14F-4D97-AF65-F5344CB8AC3E}">
        <p14:creationId xmlns:p14="http://schemas.microsoft.com/office/powerpoint/2010/main" val="3864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D5E91A99-1138-447F-9CE9-5C8FB32879CA}" type="datetimeFigureOut">
              <a:rPr lang="en-US" smtClean="0"/>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85547AF7-854C-49A3-841E-7B0CEE563472}" type="slidenum">
              <a:rPr lang="en-US" smtClean="0"/>
              <a:t>‹#›</a:t>
            </a:fld>
            <a:endParaRPr lang="en-US"/>
          </a:p>
        </p:txBody>
      </p:sp>
    </p:spTree>
    <p:extLst>
      <p:ext uri="{BB962C8B-B14F-4D97-AF65-F5344CB8AC3E}">
        <p14:creationId xmlns:p14="http://schemas.microsoft.com/office/powerpoint/2010/main" val="261246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85547AF7-854C-49A3-841E-7B0CEE563472}"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D5E91A99-1138-447F-9CE9-5C8FB32879CA}" type="datetimeFigureOut">
              <a:rPr lang="en-US" smtClean="0"/>
              <a:t>3/21/2021</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12300495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p>
            <a:fld id="{85547AF7-854C-49A3-841E-7B0CEE563472}"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D5E91A99-1138-447F-9CE9-5C8FB32879CA}" type="datetimeFigureOut">
              <a:rPr lang="en-US" smtClean="0"/>
              <a:t>3/21/2021</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30349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D5E91A99-1138-447F-9CE9-5C8FB32879CA}" type="datetimeFigureOut">
              <a:rPr lang="en-US" smtClean="0"/>
              <a:t>3/21/2021</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5547AF7-854C-49A3-841E-7B0CEE563472}"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3239193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9A966C8-BA0B-4BD3-9D15-9234BB0FCCC5}"/>
              </a:ext>
            </a:extLst>
          </p:cNvPr>
          <p:cNvSpPr>
            <a:spLocks noGrp="1"/>
          </p:cNvSpPr>
          <p:nvPr>
            <p:ph type="subTitle" idx="1"/>
          </p:nvPr>
        </p:nvSpPr>
        <p:spPr/>
        <p:txBody>
          <a:bodyPr/>
          <a:lstStyle/>
          <a:p>
            <a:endParaRPr lang="mk-MK"/>
          </a:p>
        </p:txBody>
      </p:sp>
      <p:sp>
        <p:nvSpPr>
          <p:cNvPr id="3" name="Title 2">
            <a:extLst>
              <a:ext uri="{FF2B5EF4-FFF2-40B4-BE49-F238E27FC236}">
                <a16:creationId xmlns:a16="http://schemas.microsoft.com/office/drawing/2014/main" id="{B9CAB568-E040-41A4-AF6A-0044435A70C2}"/>
              </a:ext>
            </a:extLst>
          </p:cNvPr>
          <p:cNvSpPr>
            <a:spLocks noGrp="1"/>
          </p:cNvSpPr>
          <p:nvPr>
            <p:ph type="ctrTitle"/>
          </p:nvPr>
        </p:nvSpPr>
        <p:spPr/>
        <p:txBody>
          <a:bodyPr>
            <a:normAutofit fontScale="90000"/>
          </a:bodyPr>
          <a:lstStyle/>
          <a:p>
            <a:r>
              <a:rPr lang="en-US" dirty="0"/>
              <a:t>BEHAVIOUR DURING COVID-19 PANDEMIC (Responses</a:t>
            </a:r>
            <a:r>
              <a:rPr lang="mk-MK" dirty="0"/>
              <a:t> </a:t>
            </a:r>
            <a:r>
              <a:rPr lang="en-US" dirty="0"/>
              <a:t>from Macedonian students)</a:t>
            </a:r>
            <a:endParaRPr lang="mk-MK" dirty="0"/>
          </a:p>
        </p:txBody>
      </p:sp>
    </p:spTree>
    <p:extLst>
      <p:ext uri="{BB962C8B-B14F-4D97-AF65-F5344CB8AC3E}">
        <p14:creationId xmlns:p14="http://schemas.microsoft.com/office/powerpoint/2010/main" val="214570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16632"/>
            <a:ext cx="9723378" cy="1143000"/>
          </a:xfrm>
        </p:spPr>
        <p:txBody>
          <a:bodyPr>
            <a:normAutofit fontScale="90000"/>
          </a:bodyPr>
          <a:lstStyle/>
          <a:p>
            <a:r>
              <a:rPr lang="en-US" sz="3600" dirty="0"/>
              <a:t>Were online purchases (related to the previous point) frequent even before the pandemic?</a:t>
            </a:r>
            <a:endParaRPr lang="en-US" dirty="0"/>
          </a:p>
        </p:txBody>
      </p:sp>
      <p:sp>
        <p:nvSpPr>
          <p:cNvPr id="4" name="Content Placeholder 3"/>
          <p:cNvSpPr>
            <a:spLocks noGrp="1"/>
          </p:cNvSpPr>
          <p:nvPr>
            <p:ph sz="half" idx="2"/>
          </p:nvPr>
        </p:nvSpPr>
        <p:spPr>
          <a:xfrm>
            <a:off x="1919536" y="1700808"/>
            <a:ext cx="8352928" cy="792088"/>
          </a:xfrm>
        </p:spPr>
        <p:txBody>
          <a:bodyPr>
            <a:normAutofit/>
          </a:bodyPr>
          <a:lstStyle/>
          <a:p>
            <a:r>
              <a:rPr lang="en-US" sz="1800" dirty="0"/>
              <a:t>Before the pandemic my online purchases happened quite frequently. </a:t>
            </a:r>
          </a:p>
        </p:txBody>
      </p:sp>
      <p:sp>
        <p:nvSpPr>
          <p:cNvPr id="6" name="Content Placeholder 5"/>
          <p:cNvSpPr>
            <a:spLocks noGrp="1"/>
          </p:cNvSpPr>
          <p:nvPr>
            <p:ph sz="quarter" idx="4"/>
          </p:nvPr>
        </p:nvSpPr>
        <p:spPr>
          <a:xfrm>
            <a:off x="1919536" y="2348881"/>
            <a:ext cx="8291264" cy="966093"/>
          </a:xfrm>
        </p:spPr>
        <p:txBody>
          <a:bodyPr>
            <a:normAutofit/>
          </a:bodyPr>
          <a:lstStyle/>
          <a:p>
            <a:r>
              <a:rPr lang="en-US" sz="1800" dirty="0"/>
              <a:t>This chart below shows the number of people and how frequent their online purchases were before the pandemic. The most of the people we asked said they quite frequently shopped online before the pandemic.</a:t>
            </a:r>
          </a:p>
        </p:txBody>
      </p:sp>
      <p:graphicFrame>
        <p:nvGraphicFramePr>
          <p:cNvPr id="7" name="Chart 6">
            <a:extLst>
              <a:ext uri="{FF2B5EF4-FFF2-40B4-BE49-F238E27FC236}">
                <a16:creationId xmlns:a16="http://schemas.microsoft.com/office/drawing/2014/main" id="{B550BFE6-A776-4943-A66C-6D6446FD00AC}"/>
              </a:ext>
            </a:extLst>
          </p:cNvPr>
          <p:cNvGraphicFramePr/>
          <p:nvPr/>
        </p:nvGraphicFramePr>
        <p:xfrm>
          <a:off x="1703513" y="3861048"/>
          <a:ext cx="8825805" cy="2736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739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845CA-F88F-4351-BE19-96CC4739DE5E}"/>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r>
              <a:rPr lang="en-US" sz="2000" dirty="0"/>
              <a:t>Q11: Compared to the pre-pandemic period, do you now pay more attention to advertising and promotional emails?</a:t>
            </a:r>
            <a:br>
              <a:rPr lang="en-US" sz="2000" dirty="0"/>
            </a:br>
            <a:r>
              <a:rPr lang="en-US" sz="2000" dirty="0"/>
              <a:t>- There isn't any difference in my attention for advertising and promotional emails since Covid, but I think in the future I might just pay little more attention to stuff like the promotional emails and advertisements.</a:t>
            </a:r>
            <a:br>
              <a:rPr lang="en-US" sz="2000" dirty="0"/>
            </a:br>
            <a:endParaRPr lang="en-US" sz="2000" b="0" i="0" kern="1200" dirty="0">
              <a:solidFill>
                <a:schemeClr val="tx2"/>
              </a:solidFill>
              <a:latin typeface="+mj-lt"/>
            </a:endParaRPr>
          </a:p>
        </p:txBody>
      </p:sp>
    </p:spTree>
    <p:extLst>
      <p:ext uri="{BB962C8B-B14F-4D97-AF65-F5344CB8AC3E}">
        <p14:creationId xmlns:p14="http://schemas.microsoft.com/office/powerpoint/2010/main" val="143284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7801-3BCB-438C-A17A-FEE3A11DE6DF}"/>
              </a:ext>
            </a:extLst>
          </p:cNvPr>
          <p:cNvSpPr>
            <a:spLocks noGrp="1"/>
          </p:cNvSpPr>
          <p:nvPr>
            <p:ph type="title"/>
          </p:nvPr>
        </p:nvSpPr>
        <p:spPr>
          <a:xfrm>
            <a:off x="402336" y="379476"/>
            <a:ext cx="11379200" cy="852976"/>
          </a:xfrm>
        </p:spPr>
        <p:txBody>
          <a:bodyPr>
            <a:normAutofit fontScale="90000"/>
          </a:bodyPr>
          <a:lstStyle/>
          <a:p>
            <a:r>
              <a:rPr lang="en-US" sz="2000" dirty="0"/>
              <a:t>The following chart is telling us that five people pay much attention to promotional emails and adverts, six people pay enough attention to it, seven people pay just a little bit of attention and two people don't pay any attention to them</a:t>
            </a:r>
            <a:r>
              <a:rPr lang="en-US" sz="2400" dirty="0"/>
              <a:t>.</a:t>
            </a:r>
            <a:endParaRPr lang="en-US" dirty="0"/>
          </a:p>
        </p:txBody>
      </p:sp>
      <p:sp>
        <p:nvSpPr>
          <p:cNvPr id="3" name="Content Placeholder 2">
            <a:extLst>
              <a:ext uri="{FF2B5EF4-FFF2-40B4-BE49-F238E27FC236}">
                <a16:creationId xmlns:a16="http://schemas.microsoft.com/office/drawing/2014/main" id="{123BF06A-6BA7-403A-A282-6D2E841BC400}"/>
              </a:ext>
            </a:extLst>
          </p:cNvPr>
          <p:cNvSpPr>
            <a:spLocks noGrp="1"/>
          </p:cNvSpPr>
          <p:nvPr>
            <p:ph idx="1"/>
          </p:nvPr>
        </p:nvSpPr>
        <p:spPr/>
        <p:txBody>
          <a:bodyPr vert="horz" lIns="91440" tIns="45720" rIns="91440" bIns="45720" rtlCol="0" anchor="t">
            <a:normAutofit/>
          </a:bodyPr>
          <a:lstStyle/>
          <a:p>
            <a:endParaRPr lang="en-US"/>
          </a:p>
          <a:p>
            <a:pPr>
              <a:buClr>
                <a:srgbClr val="8AD0D6"/>
              </a:buClr>
            </a:pPr>
            <a:endParaRPr lang="en-US"/>
          </a:p>
          <a:p>
            <a:pPr>
              <a:buClr>
                <a:srgbClr val="8AD0D6"/>
              </a:buClr>
            </a:pPr>
            <a:endParaRPr lang="en-US"/>
          </a:p>
          <a:p>
            <a:pPr>
              <a:buClr>
                <a:srgbClr val="8AD0D6"/>
              </a:buClr>
            </a:pPr>
            <a:endParaRPr lang="en-US"/>
          </a:p>
        </p:txBody>
      </p:sp>
      <p:pic>
        <p:nvPicPr>
          <p:cNvPr id="4" name="Picture 4" descr="A picture containing timeline&#10;&#10;Description automatically generated">
            <a:extLst>
              <a:ext uri="{FF2B5EF4-FFF2-40B4-BE49-F238E27FC236}">
                <a16:creationId xmlns:a16="http://schemas.microsoft.com/office/drawing/2014/main" id="{331521C6-A578-473B-9F77-54DA4FD3D70F}"/>
              </a:ext>
            </a:extLst>
          </p:cNvPr>
          <p:cNvPicPr>
            <a:picLocks noChangeAspect="1"/>
          </p:cNvPicPr>
          <p:nvPr/>
        </p:nvPicPr>
        <p:blipFill>
          <a:blip r:embed="rId2"/>
          <a:stretch>
            <a:fillRect/>
          </a:stretch>
        </p:blipFill>
        <p:spPr>
          <a:xfrm>
            <a:off x="454325" y="2228666"/>
            <a:ext cx="10938293" cy="3838404"/>
          </a:xfrm>
          <a:prstGeom prst="rect">
            <a:avLst/>
          </a:prstGeom>
        </p:spPr>
      </p:pic>
    </p:spTree>
    <p:extLst>
      <p:ext uri="{BB962C8B-B14F-4D97-AF65-F5344CB8AC3E}">
        <p14:creationId xmlns:p14="http://schemas.microsoft.com/office/powerpoint/2010/main" val="348946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94DEC-A78C-4F66-8EDE-3C85537BB715}"/>
              </a:ext>
            </a:extLst>
          </p:cNvPr>
          <p:cNvSpPr>
            <a:spLocks noGrp="1"/>
          </p:cNvSpPr>
          <p:nvPr>
            <p:ph type="title"/>
          </p:nvPr>
        </p:nvSpPr>
        <p:spPr>
          <a:xfrm>
            <a:off x="336846" y="592374"/>
            <a:ext cx="11518307" cy="2646409"/>
          </a:xfrm>
        </p:spPr>
        <p:txBody>
          <a:bodyPr vert="horz" lIns="91440" tIns="45720" rIns="91440" bIns="45720" rtlCol="0" anchor="ctr">
            <a:normAutofit/>
          </a:bodyPr>
          <a:lstStyle/>
          <a:p>
            <a:pPr>
              <a:lnSpc>
                <a:spcPct val="90000"/>
              </a:lnSpc>
            </a:pPr>
            <a:r>
              <a:rPr lang="en-US" sz="2900" dirty="0"/>
              <a:t>In this graph below we can see that five people said yes to keeping their same habits even after the pandemic, one person answered with no, eleven people answered with maybe and seven people answered with "I don't know"</a:t>
            </a:r>
            <a:endParaRPr lang="en-US" sz="2900" b="0" i="0" kern="1200" dirty="0">
              <a:latin typeface="+mj-lt"/>
            </a:endParaRPr>
          </a:p>
        </p:txBody>
      </p:sp>
      <p:pic>
        <p:nvPicPr>
          <p:cNvPr id="4" name="Picture 4" descr="Chart&#10;&#10;Description automatically generated">
            <a:extLst>
              <a:ext uri="{FF2B5EF4-FFF2-40B4-BE49-F238E27FC236}">
                <a16:creationId xmlns:a16="http://schemas.microsoft.com/office/drawing/2014/main" id="{B5808E9F-EF81-4316-901E-13D86C5B06E9}"/>
              </a:ext>
            </a:extLst>
          </p:cNvPr>
          <p:cNvPicPr>
            <a:picLocks noChangeAspect="1"/>
          </p:cNvPicPr>
          <p:nvPr/>
        </p:nvPicPr>
        <p:blipFill>
          <a:blip r:embed="rId2"/>
          <a:stretch>
            <a:fillRect/>
          </a:stretch>
        </p:blipFill>
        <p:spPr>
          <a:xfrm>
            <a:off x="1602955" y="2666898"/>
            <a:ext cx="7930307" cy="3947915"/>
          </a:xfrm>
          <a:prstGeom prst="rect">
            <a:avLst/>
          </a:prstGeom>
        </p:spPr>
      </p:pic>
    </p:spTree>
    <p:extLst>
      <p:ext uri="{BB962C8B-B14F-4D97-AF65-F5344CB8AC3E}">
        <p14:creationId xmlns:p14="http://schemas.microsoft.com/office/powerpoint/2010/main" val="43750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C1BF-2CD2-4F4B-8683-BCD62C5D7667}"/>
              </a:ext>
            </a:extLst>
          </p:cNvPr>
          <p:cNvSpPr>
            <a:spLocks noGrp="1"/>
          </p:cNvSpPr>
          <p:nvPr>
            <p:ph type="title"/>
          </p:nvPr>
        </p:nvSpPr>
        <p:spPr>
          <a:xfrm>
            <a:off x="355109" y="914400"/>
            <a:ext cx="11744126" cy="2369238"/>
          </a:xfrm>
        </p:spPr>
        <p:txBody>
          <a:bodyPr vert="horz" lIns="91440" tIns="45720" rIns="91440" bIns="45720" rtlCol="0" anchor="ctr">
            <a:normAutofit/>
          </a:bodyPr>
          <a:lstStyle/>
          <a:p>
            <a:pPr>
              <a:lnSpc>
                <a:spcPct val="90000"/>
              </a:lnSpc>
            </a:pPr>
            <a:r>
              <a:rPr lang="en-US" sz="2300" dirty="0"/>
              <a:t>In this graph we can see that three people answered that sometimes going out in the open air is good, thirteen people answered that limiting the exit from home is right, two people answered with limiting exit from home to real needs, going out in open air sometimes is good, three people </a:t>
            </a:r>
            <a:r>
              <a:rPr lang="en-US" sz="2300" dirty="0" err="1"/>
              <a:t>aswered</a:t>
            </a:r>
            <a:r>
              <a:rPr lang="en-US" sz="2300" dirty="0"/>
              <a:t> that the Covid-19 guide lines are excessive and three people answered that the guide lines are excessive, but going in the open air sometimes is good.</a:t>
            </a:r>
            <a:endParaRPr lang="en-US" sz="2300" b="0" i="0" kern="1200" dirty="0">
              <a:latin typeface="+mj-lt"/>
            </a:endParaRPr>
          </a:p>
        </p:txBody>
      </p:sp>
      <p:pic>
        <p:nvPicPr>
          <p:cNvPr id="11" name="Picture 12" descr="Chart&#10;&#10;Description automatically generated">
            <a:extLst>
              <a:ext uri="{FF2B5EF4-FFF2-40B4-BE49-F238E27FC236}">
                <a16:creationId xmlns:a16="http://schemas.microsoft.com/office/drawing/2014/main" id="{48F9FA6C-5483-4D52-BA1F-ACD28A01937D}"/>
              </a:ext>
            </a:extLst>
          </p:cNvPr>
          <p:cNvPicPr>
            <a:picLocks noChangeAspect="1"/>
          </p:cNvPicPr>
          <p:nvPr/>
        </p:nvPicPr>
        <p:blipFill>
          <a:blip r:embed="rId2"/>
          <a:stretch>
            <a:fillRect/>
          </a:stretch>
        </p:blipFill>
        <p:spPr>
          <a:xfrm>
            <a:off x="2523066" y="3090922"/>
            <a:ext cx="6901273" cy="3573638"/>
          </a:xfrm>
          <a:prstGeom prst="rect">
            <a:avLst/>
          </a:prstGeom>
        </p:spPr>
      </p:pic>
    </p:spTree>
    <p:extLst>
      <p:ext uri="{BB962C8B-B14F-4D97-AF65-F5344CB8AC3E}">
        <p14:creationId xmlns:p14="http://schemas.microsoft.com/office/powerpoint/2010/main" val="97463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99C3-C164-4F09-AE7A-9EC87ABC6A69}"/>
              </a:ext>
            </a:extLst>
          </p:cNvPr>
          <p:cNvSpPr>
            <a:spLocks noGrp="1"/>
          </p:cNvSpPr>
          <p:nvPr>
            <p:ph type="title"/>
          </p:nvPr>
        </p:nvSpPr>
        <p:spPr>
          <a:xfrm>
            <a:off x="715766" y="146910"/>
            <a:ext cx="10590819" cy="2628048"/>
          </a:xfrm>
        </p:spPr>
        <p:txBody>
          <a:bodyPr vert="horz" lIns="91440" tIns="45720" rIns="91440" bIns="45720" rtlCol="0" anchor="ctr">
            <a:normAutofit/>
          </a:bodyPr>
          <a:lstStyle/>
          <a:p>
            <a:pPr>
              <a:lnSpc>
                <a:spcPct val="90000"/>
              </a:lnSpc>
            </a:pPr>
            <a:r>
              <a:rPr lang="en-US" sz="1800" dirty="0"/>
              <a:t>In the next graph we have the answers for the question "Considering the current pandemic situation of Covid-19, how risky do you think the following activities are for your health" and we have one person that answered for leaving the house without individual protection, one person for outdoor activities in public places, two people for outdoor activities in public places without individual protection, one person for outdoor activities in public places taking public transport, two people for outdoor activities in public places, taking public transport and not having individual protection, two people for shopping at the supermarket, one person for shopping at the supermarket whilst taking public transport..</a:t>
            </a:r>
            <a:endParaRPr lang="en-US" sz="1800" b="0" i="0" kern="1200" dirty="0">
              <a:latin typeface="+mj-lt"/>
            </a:endParaRPr>
          </a:p>
        </p:txBody>
      </p:sp>
      <p:pic>
        <p:nvPicPr>
          <p:cNvPr id="4" name="Picture 4" descr="Chart&#10;&#10;Description automatically generated">
            <a:extLst>
              <a:ext uri="{FF2B5EF4-FFF2-40B4-BE49-F238E27FC236}">
                <a16:creationId xmlns:a16="http://schemas.microsoft.com/office/drawing/2014/main" id="{7FCE493C-DC91-4BA8-89CC-3BCCC2835A45}"/>
              </a:ext>
            </a:extLst>
          </p:cNvPr>
          <p:cNvPicPr>
            <a:picLocks noChangeAspect="1"/>
          </p:cNvPicPr>
          <p:nvPr/>
        </p:nvPicPr>
        <p:blipFill>
          <a:blip r:embed="rId2"/>
          <a:stretch>
            <a:fillRect/>
          </a:stretch>
        </p:blipFill>
        <p:spPr>
          <a:xfrm>
            <a:off x="1593774" y="3213127"/>
            <a:ext cx="7957848" cy="3452203"/>
          </a:xfrm>
          <a:prstGeom prst="rect">
            <a:avLst/>
          </a:prstGeom>
        </p:spPr>
      </p:pic>
    </p:spTree>
    <p:extLst>
      <p:ext uri="{BB962C8B-B14F-4D97-AF65-F5344CB8AC3E}">
        <p14:creationId xmlns:p14="http://schemas.microsoft.com/office/powerpoint/2010/main" val="746466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CE6D-75D4-4630-805B-266E581CED5F}"/>
              </a:ext>
            </a:extLst>
          </p:cNvPr>
          <p:cNvSpPr>
            <a:spLocks noGrp="1"/>
          </p:cNvSpPr>
          <p:nvPr>
            <p:ph type="title"/>
          </p:nvPr>
        </p:nvSpPr>
        <p:spPr>
          <a:xfrm>
            <a:off x="396638" y="987798"/>
            <a:ext cx="10958048" cy="2220762"/>
          </a:xfrm>
        </p:spPr>
        <p:txBody>
          <a:bodyPr vert="horz" lIns="91440" tIns="45720" rIns="91440" bIns="45720" rtlCol="0" anchor="ctr">
            <a:normAutofit/>
          </a:bodyPr>
          <a:lstStyle/>
          <a:p>
            <a:pPr>
              <a:lnSpc>
                <a:spcPct val="90000"/>
              </a:lnSpc>
            </a:pPr>
            <a:r>
              <a:rPr lang="en-US" sz="2300" dirty="0"/>
              <a:t>In this graph we can see that five people have left their homes several times a week, three people have left their homes once in every two weeks, eight people have only left their homes once a week, two people have never or hardly ever left their homes, and six people have left their house almost everyday.</a:t>
            </a:r>
            <a:endParaRPr lang="en-US" sz="2300" b="0" i="0" kern="1200" dirty="0">
              <a:latin typeface="+mj-lt"/>
            </a:endParaRPr>
          </a:p>
        </p:txBody>
      </p:sp>
      <p:pic>
        <p:nvPicPr>
          <p:cNvPr id="3" name="Picture 3" descr="Chart, bar chart&#10;&#10;Description automatically generated">
            <a:extLst>
              <a:ext uri="{FF2B5EF4-FFF2-40B4-BE49-F238E27FC236}">
                <a16:creationId xmlns:a16="http://schemas.microsoft.com/office/drawing/2014/main" id="{B45F6598-9608-477F-8C28-5D4E3F885F47}"/>
              </a:ext>
            </a:extLst>
          </p:cNvPr>
          <p:cNvPicPr>
            <a:picLocks noChangeAspect="1"/>
          </p:cNvPicPr>
          <p:nvPr/>
        </p:nvPicPr>
        <p:blipFill>
          <a:blip r:embed="rId2"/>
          <a:stretch>
            <a:fillRect/>
          </a:stretch>
        </p:blipFill>
        <p:spPr>
          <a:xfrm>
            <a:off x="2906617" y="3208560"/>
            <a:ext cx="5938091" cy="3507241"/>
          </a:xfrm>
          <a:prstGeom prst="rect">
            <a:avLst/>
          </a:prstGeom>
        </p:spPr>
      </p:pic>
    </p:spTree>
    <p:extLst>
      <p:ext uri="{BB962C8B-B14F-4D97-AF65-F5344CB8AC3E}">
        <p14:creationId xmlns:p14="http://schemas.microsoft.com/office/powerpoint/2010/main" val="2714811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CF9F-4199-41C3-83C5-FBBABD679E48}"/>
              </a:ext>
            </a:extLst>
          </p:cNvPr>
          <p:cNvSpPr>
            <a:spLocks noGrp="1"/>
          </p:cNvSpPr>
          <p:nvPr>
            <p:ph type="title"/>
          </p:nvPr>
        </p:nvSpPr>
        <p:spPr>
          <a:xfrm>
            <a:off x="2601370" y="202631"/>
            <a:ext cx="7791318" cy="1066791"/>
          </a:xfrm>
        </p:spPr>
        <p:txBody>
          <a:bodyPr>
            <a:normAutofit/>
          </a:bodyPr>
          <a:lstStyle/>
          <a:p>
            <a:r>
              <a:rPr lang="en-US" sz="2000" dirty="0">
                <a:ea typeface="+mj-lt"/>
                <a:cs typeface="+mj-lt"/>
              </a:rPr>
              <a:t>During the lockdown many people were kept constantly updated on what was happening through media. How much time did you spend on isolation days to keep yourself informed?</a:t>
            </a:r>
            <a:endParaRPr lang="en-US" sz="2000">
              <a:cs typeface="Arial"/>
            </a:endParaRPr>
          </a:p>
        </p:txBody>
      </p:sp>
      <p:sp>
        <p:nvSpPr>
          <p:cNvPr id="3" name="Content Placeholder 2">
            <a:extLst>
              <a:ext uri="{FF2B5EF4-FFF2-40B4-BE49-F238E27FC236}">
                <a16:creationId xmlns:a16="http://schemas.microsoft.com/office/drawing/2014/main" id="{52FB390C-9174-4B99-80BA-F0E4C4B3EF31}"/>
              </a:ext>
            </a:extLst>
          </p:cNvPr>
          <p:cNvSpPr>
            <a:spLocks noGrp="1"/>
          </p:cNvSpPr>
          <p:nvPr>
            <p:ph idx="1"/>
          </p:nvPr>
        </p:nvSpPr>
        <p:spPr>
          <a:xfrm>
            <a:off x="331304" y="1391478"/>
            <a:ext cx="11648661" cy="5257888"/>
          </a:xfrm>
        </p:spPr>
        <p:txBody>
          <a:bodyPr/>
          <a:lstStyle/>
          <a:p>
            <a:pPr marL="344170" indent="-344170"/>
            <a:r>
              <a:rPr lang="en-US" sz="1800" dirty="0">
                <a:cs typeface="Arial"/>
              </a:rPr>
              <a:t>During the lockdown period I  spent some time in front of the TV watching and listening to the news only briefly just to see what was going on in my country.</a:t>
            </a:r>
          </a:p>
          <a:p>
            <a:pPr marL="344170" indent="-344170"/>
            <a:r>
              <a:rPr lang="en-US" sz="1800" dirty="0">
                <a:cs typeface="Arial"/>
              </a:rPr>
              <a:t>From this chart it can be seen that during the quarantine most students spent less than 30 minutes on the media to be informed about what was happening in the world.</a:t>
            </a:r>
          </a:p>
        </p:txBody>
      </p:sp>
      <p:pic>
        <p:nvPicPr>
          <p:cNvPr id="5" name="Picture 4" descr="Graphical user interface, text, application, email&#10;&#10;Description automatically generated">
            <a:extLst>
              <a:ext uri="{FF2B5EF4-FFF2-40B4-BE49-F238E27FC236}">
                <a16:creationId xmlns:a16="http://schemas.microsoft.com/office/drawing/2014/main" id="{33C2D239-0D4D-408B-A9C8-4140E75BE783}"/>
              </a:ext>
            </a:extLst>
          </p:cNvPr>
          <p:cNvPicPr>
            <a:picLocks noChangeAspect="1"/>
          </p:cNvPicPr>
          <p:nvPr/>
        </p:nvPicPr>
        <p:blipFill>
          <a:blip r:embed="rId2"/>
          <a:stretch>
            <a:fillRect/>
          </a:stretch>
        </p:blipFill>
        <p:spPr>
          <a:xfrm>
            <a:off x="1557985" y="2999863"/>
            <a:ext cx="9076029" cy="2466659"/>
          </a:xfrm>
          <a:prstGeom prst="rect">
            <a:avLst/>
          </a:prstGeom>
          <a:ln>
            <a:noFill/>
          </a:ln>
        </p:spPr>
      </p:pic>
    </p:spTree>
    <p:extLst>
      <p:ext uri="{BB962C8B-B14F-4D97-AF65-F5344CB8AC3E}">
        <p14:creationId xmlns:p14="http://schemas.microsoft.com/office/powerpoint/2010/main" val="488904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4FB0-4ED0-4185-A35B-CC266623E89D}"/>
              </a:ext>
            </a:extLst>
          </p:cNvPr>
          <p:cNvSpPr>
            <a:spLocks noGrp="1"/>
          </p:cNvSpPr>
          <p:nvPr>
            <p:ph type="title"/>
          </p:nvPr>
        </p:nvSpPr>
        <p:spPr>
          <a:xfrm>
            <a:off x="2570055" y="192193"/>
            <a:ext cx="7906139" cy="899777"/>
          </a:xfrm>
        </p:spPr>
        <p:txBody>
          <a:bodyPr>
            <a:normAutofit/>
          </a:bodyPr>
          <a:lstStyle/>
          <a:p>
            <a:r>
              <a:rPr lang="en-US" sz="2000">
                <a:cs typeface="Arial"/>
              </a:rPr>
              <a:t>How reliable do you think the news provided by the main information channels you used the most?</a:t>
            </a:r>
          </a:p>
        </p:txBody>
      </p:sp>
      <p:sp>
        <p:nvSpPr>
          <p:cNvPr id="6" name="Content Placeholder 5">
            <a:extLst>
              <a:ext uri="{FF2B5EF4-FFF2-40B4-BE49-F238E27FC236}">
                <a16:creationId xmlns:a16="http://schemas.microsoft.com/office/drawing/2014/main" id="{7A1DD5BE-0D95-47A6-9885-CF7E8EB8C52F}"/>
              </a:ext>
            </a:extLst>
          </p:cNvPr>
          <p:cNvSpPr>
            <a:spLocks noGrp="1"/>
          </p:cNvSpPr>
          <p:nvPr>
            <p:ph idx="1"/>
          </p:nvPr>
        </p:nvSpPr>
        <p:spPr>
          <a:xfrm>
            <a:off x="157384" y="1176775"/>
            <a:ext cx="8161882" cy="5678402"/>
          </a:xfrm>
        </p:spPr>
        <p:txBody>
          <a:bodyPr>
            <a:normAutofit/>
          </a:bodyPr>
          <a:lstStyle/>
          <a:p>
            <a:pPr marL="344170" indent="-344170"/>
            <a:r>
              <a:rPr lang="en-US" sz="2000" dirty="0">
                <a:cs typeface="Arial"/>
              </a:rPr>
              <a:t>When we were isolated for months, we received information from the media, no one knew if that information came from real channels, but everyone sat in front of the TVs and on the Internet watching and hoping that we would receive news to improve the situation.</a:t>
            </a:r>
          </a:p>
          <a:p>
            <a:pPr marL="344170" indent="-344170"/>
            <a:r>
              <a:rPr lang="en-US" sz="2000" dirty="0">
                <a:cs typeface="Arial"/>
              </a:rPr>
              <a:t>From this chart we can see that most students answered that they think that the different channels on which we follow the information are not reliable.</a:t>
            </a:r>
          </a:p>
        </p:txBody>
      </p:sp>
      <p:pic>
        <p:nvPicPr>
          <p:cNvPr id="7" name="Picture 7" descr="Graphical user interface, text, application, email&#10;&#10;Description automatically generated">
            <a:extLst>
              <a:ext uri="{FF2B5EF4-FFF2-40B4-BE49-F238E27FC236}">
                <a16:creationId xmlns:a16="http://schemas.microsoft.com/office/drawing/2014/main" id="{103B4639-74B3-4994-941E-F4D07B0297B5}"/>
              </a:ext>
            </a:extLst>
          </p:cNvPr>
          <p:cNvPicPr>
            <a:picLocks noChangeAspect="1"/>
          </p:cNvPicPr>
          <p:nvPr/>
        </p:nvPicPr>
        <p:blipFill>
          <a:blip r:embed="rId2"/>
          <a:stretch>
            <a:fillRect/>
          </a:stretch>
        </p:blipFill>
        <p:spPr>
          <a:xfrm>
            <a:off x="4312321" y="3437381"/>
            <a:ext cx="7722295" cy="3228426"/>
          </a:xfrm>
          <a:prstGeom prst="rect">
            <a:avLst/>
          </a:prstGeom>
        </p:spPr>
      </p:pic>
    </p:spTree>
    <p:extLst>
      <p:ext uri="{BB962C8B-B14F-4D97-AF65-F5344CB8AC3E}">
        <p14:creationId xmlns:p14="http://schemas.microsoft.com/office/powerpoint/2010/main" val="8342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71B1F-A079-4C75-9E10-923E1D7B95EF}"/>
              </a:ext>
            </a:extLst>
          </p:cNvPr>
          <p:cNvSpPr>
            <a:spLocks noGrp="1"/>
          </p:cNvSpPr>
          <p:nvPr>
            <p:ph type="title"/>
          </p:nvPr>
        </p:nvSpPr>
        <p:spPr>
          <a:xfrm>
            <a:off x="885109" y="254823"/>
            <a:ext cx="10421781" cy="491060"/>
          </a:xfrm>
        </p:spPr>
        <p:txBody>
          <a:bodyPr>
            <a:normAutofit fontScale="90000"/>
          </a:bodyPr>
          <a:lstStyle/>
          <a:p>
            <a:r>
              <a:rPr lang="en-US" sz="2400" b="1" dirty="0">
                <a:cs typeface="Arial"/>
              </a:rPr>
              <a:t>How worried are you about your personal health and family members?</a:t>
            </a:r>
          </a:p>
        </p:txBody>
      </p:sp>
      <p:sp>
        <p:nvSpPr>
          <p:cNvPr id="3" name="Content Placeholder 2">
            <a:extLst>
              <a:ext uri="{FF2B5EF4-FFF2-40B4-BE49-F238E27FC236}">
                <a16:creationId xmlns:a16="http://schemas.microsoft.com/office/drawing/2014/main" id="{1EE51D99-107C-4353-8A64-5FEA235120CF}"/>
              </a:ext>
            </a:extLst>
          </p:cNvPr>
          <p:cNvSpPr>
            <a:spLocks noGrp="1"/>
          </p:cNvSpPr>
          <p:nvPr>
            <p:ph idx="1"/>
          </p:nvPr>
        </p:nvSpPr>
        <p:spPr>
          <a:xfrm>
            <a:off x="410817" y="841267"/>
            <a:ext cx="10670800" cy="5761910"/>
          </a:xfrm>
        </p:spPr>
        <p:txBody>
          <a:bodyPr>
            <a:normAutofit/>
          </a:bodyPr>
          <a:lstStyle/>
          <a:p>
            <a:pPr marL="344170" indent="-344170"/>
            <a:r>
              <a:rPr lang="en-US" sz="2000" dirty="0">
                <a:cs typeface="Arial"/>
              </a:rPr>
              <a:t>As we face and we are still facing the virus that has ruled us for two years, many things in the lives of all people have changed. During the lockdown period we became more attached to our family, had more communication with our loved ones and spent more time with family than ever before, The feeling of fear for health prevailed in all of us, first of all for </a:t>
            </a:r>
            <a:r>
              <a:rPr lang="en-US" sz="2000" dirty="0" err="1">
                <a:cs typeface="Arial"/>
              </a:rPr>
              <a:t>ourselfs</a:t>
            </a:r>
            <a:r>
              <a:rPr lang="en-US" sz="2000" dirty="0">
                <a:cs typeface="Arial"/>
              </a:rPr>
              <a:t> and then for our loved ones.</a:t>
            </a:r>
          </a:p>
          <a:p>
            <a:pPr marL="344170" indent="-344170"/>
            <a:endParaRPr lang="en-US" dirty="0">
              <a:cs typeface="Arial"/>
            </a:endParaRPr>
          </a:p>
          <a:p>
            <a:pPr marL="344170" indent="-344170"/>
            <a:endParaRPr lang="en-US" dirty="0">
              <a:cs typeface="Arial"/>
            </a:endParaRPr>
          </a:p>
          <a:p>
            <a:pPr marL="344170" indent="-344170"/>
            <a:endParaRPr lang="en-US" dirty="0">
              <a:cs typeface="Arial"/>
            </a:endParaRPr>
          </a:p>
          <a:p>
            <a:pPr marL="344170" indent="-344170"/>
            <a:endParaRPr lang="en-US" dirty="0">
              <a:cs typeface="Arial"/>
            </a:endParaRPr>
          </a:p>
          <a:p>
            <a:pPr marL="344170" indent="-344170"/>
            <a:endParaRPr lang="en-US" dirty="0">
              <a:cs typeface="Arial"/>
            </a:endParaRPr>
          </a:p>
          <a:p>
            <a:pPr marL="344170" indent="-344170"/>
            <a:r>
              <a:rPr lang="en-US" sz="1800" dirty="0">
                <a:cs typeface="Arial"/>
              </a:rPr>
              <a:t>From this chart we can notice that we all have been worried about our personal health and health for family members.</a:t>
            </a:r>
          </a:p>
        </p:txBody>
      </p:sp>
      <p:pic>
        <p:nvPicPr>
          <p:cNvPr id="4" name="Picture 4" descr="Graphical user interface, application&#10;&#10;Description automatically generated">
            <a:extLst>
              <a:ext uri="{FF2B5EF4-FFF2-40B4-BE49-F238E27FC236}">
                <a16:creationId xmlns:a16="http://schemas.microsoft.com/office/drawing/2014/main" id="{D375B396-4C29-4EC7-9498-5A6B53C4025D}"/>
              </a:ext>
            </a:extLst>
          </p:cNvPr>
          <p:cNvPicPr>
            <a:picLocks noChangeAspect="1"/>
          </p:cNvPicPr>
          <p:nvPr/>
        </p:nvPicPr>
        <p:blipFill>
          <a:blip r:embed="rId2"/>
          <a:stretch>
            <a:fillRect/>
          </a:stretch>
        </p:blipFill>
        <p:spPr>
          <a:xfrm>
            <a:off x="2276683" y="2448339"/>
            <a:ext cx="5998696" cy="2244779"/>
          </a:xfrm>
          <a:prstGeom prst="rect">
            <a:avLst/>
          </a:prstGeom>
        </p:spPr>
      </p:pic>
    </p:spTree>
    <p:extLst>
      <p:ext uri="{BB962C8B-B14F-4D97-AF65-F5344CB8AC3E}">
        <p14:creationId xmlns:p14="http://schemas.microsoft.com/office/powerpoint/2010/main" val="142623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09720" y="1643050"/>
            <a:ext cx="8503920" cy="4572000"/>
          </a:xfrm>
        </p:spPr>
        <p:txBody>
          <a:bodyPr>
            <a:normAutofit fontScale="92500" lnSpcReduction="10000"/>
          </a:bodyPr>
          <a:lstStyle/>
          <a:p>
            <a:r>
              <a:rPr lang="en-US" dirty="0"/>
              <a:t>Hello, my name is Anamarija Neshkoska, im 16 y.o. and I live in North Macedonia. </a:t>
            </a:r>
          </a:p>
          <a:p>
            <a:r>
              <a:rPr lang="en-US" dirty="0"/>
              <a:t>My family is made up of 6 members: my father, mother, grandfather, grandmother me and my older sister, she is 2 years and a half older than me.</a:t>
            </a:r>
          </a:p>
          <a:p>
            <a:r>
              <a:rPr lang="en-US" sz="2800" dirty="0"/>
              <a:t>I spend a lot of time with my family, but I don’t go shopping with them, expect if it is something for me like clothes accesories and other, most of the time when I’m outside I’m with my bestfriends and I have a really good time with them, and also sometimes when I’m out only with my female friends we go shopping togeher because it is realy fun and we enjoy it.</a:t>
            </a:r>
          </a:p>
          <a:p>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F5A2-A45F-468B-9E3E-A64075A39A22}"/>
              </a:ext>
            </a:extLst>
          </p:cNvPr>
          <p:cNvSpPr>
            <a:spLocks noGrp="1"/>
          </p:cNvSpPr>
          <p:nvPr>
            <p:ph type="title"/>
          </p:nvPr>
        </p:nvSpPr>
        <p:spPr>
          <a:xfrm>
            <a:off x="1969803" y="808056"/>
            <a:ext cx="8608037" cy="1077229"/>
          </a:xfrm>
        </p:spPr>
        <p:txBody>
          <a:bodyPr>
            <a:normAutofit/>
          </a:bodyPr>
          <a:lstStyle/>
          <a:p>
            <a:pPr algn="l"/>
            <a:r>
              <a:rPr lang="en-US" sz="2600">
                <a:cs typeface="Arial"/>
              </a:rPr>
              <a:t>During the Lockdown period, how would you assess your level of confidence in: (The Government of your country)</a:t>
            </a:r>
          </a:p>
        </p:txBody>
      </p:sp>
      <p:pic>
        <p:nvPicPr>
          <p:cNvPr id="4" name="Picture 4" descr="Chart, bar chart&#10;&#10;Description automatically generated">
            <a:extLst>
              <a:ext uri="{FF2B5EF4-FFF2-40B4-BE49-F238E27FC236}">
                <a16:creationId xmlns:a16="http://schemas.microsoft.com/office/drawing/2014/main" id="{0201553C-C11D-4FF5-B524-43F8CA39DAD9}"/>
              </a:ext>
            </a:extLst>
          </p:cNvPr>
          <p:cNvPicPr>
            <a:picLocks noChangeAspect="1"/>
          </p:cNvPicPr>
          <p:nvPr/>
        </p:nvPicPr>
        <p:blipFill>
          <a:blip r:embed="rId2"/>
          <a:stretch>
            <a:fillRect/>
          </a:stretch>
        </p:blipFill>
        <p:spPr>
          <a:xfrm>
            <a:off x="1263143" y="1900903"/>
            <a:ext cx="5790490" cy="3257164"/>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 name="Content Placeholder 2">
            <a:extLst>
              <a:ext uri="{FF2B5EF4-FFF2-40B4-BE49-F238E27FC236}">
                <a16:creationId xmlns:a16="http://schemas.microsoft.com/office/drawing/2014/main" id="{1FE53B53-0A32-41DD-8AB7-9FA33B67B272}"/>
              </a:ext>
            </a:extLst>
          </p:cNvPr>
          <p:cNvSpPr>
            <a:spLocks noGrp="1"/>
          </p:cNvSpPr>
          <p:nvPr>
            <p:ph idx="1"/>
          </p:nvPr>
        </p:nvSpPr>
        <p:spPr>
          <a:xfrm>
            <a:off x="7736749" y="2052116"/>
            <a:ext cx="3289986" cy="3997828"/>
          </a:xfrm>
        </p:spPr>
        <p:txBody>
          <a:bodyPr>
            <a:normAutofit/>
          </a:bodyPr>
          <a:lstStyle/>
          <a:p>
            <a:pPr marL="344170" indent="-344170">
              <a:lnSpc>
                <a:spcPct val="110000"/>
              </a:lnSpc>
            </a:pPr>
            <a:r>
              <a:rPr lang="en-US" sz="1400" dirty="0">
                <a:cs typeface="Arial"/>
              </a:rPr>
              <a:t>When it comes to trust in the Government and the European Union regarding this situation, I have not taken a special position, I have no information, except those that come from the news. My confidence in the Government has improved, but my only complaint is that now that vaccines have been developed, It is not clear to me how our Government cannot find a way and provide enough vaccines for all, even though our country is too infected compared to other foreign countries. </a:t>
            </a:r>
          </a:p>
          <a:p>
            <a:pPr marL="344170" indent="-344170">
              <a:lnSpc>
                <a:spcPct val="110000"/>
              </a:lnSpc>
            </a:pPr>
            <a:endParaRPr lang="en-US" sz="1400" dirty="0">
              <a:cs typeface="Arial"/>
            </a:endParaRPr>
          </a:p>
          <a:p>
            <a:pPr marL="344170" indent="-344170">
              <a:lnSpc>
                <a:spcPct val="110000"/>
              </a:lnSpc>
            </a:pPr>
            <a:endParaRPr lang="en-US" sz="1400" dirty="0">
              <a:cs typeface="Arial"/>
            </a:endParaRPr>
          </a:p>
          <a:p>
            <a:pPr marL="344170" indent="-344170">
              <a:lnSpc>
                <a:spcPct val="110000"/>
              </a:lnSpc>
            </a:pPr>
            <a:endParaRPr lang="en-US" sz="1400" dirty="0">
              <a:cs typeface="Arial"/>
            </a:endParaRPr>
          </a:p>
          <a:p>
            <a:pPr marL="344170" indent="-344170">
              <a:lnSpc>
                <a:spcPct val="110000"/>
              </a:lnSpc>
            </a:pPr>
            <a:endParaRPr lang="en-US" sz="1400" dirty="0">
              <a:cs typeface="Arial"/>
            </a:endParaRPr>
          </a:p>
          <a:p>
            <a:pPr marL="0" indent="0">
              <a:lnSpc>
                <a:spcPct val="110000"/>
              </a:lnSpc>
              <a:buNone/>
            </a:pPr>
            <a:endParaRPr lang="en-US" sz="1400" dirty="0">
              <a:cs typeface="Arial"/>
            </a:endParaRPr>
          </a:p>
        </p:txBody>
      </p:sp>
    </p:spTree>
    <p:extLst>
      <p:ext uri="{BB962C8B-B14F-4D97-AF65-F5344CB8AC3E}">
        <p14:creationId xmlns:p14="http://schemas.microsoft.com/office/powerpoint/2010/main" val="1414094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8626" y="768096"/>
            <a:ext cx="10455966" cy="758952"/>
          </a:xfrm>
        </p:spPr>
        <p:txBody>
          <a:bodyPr>
            <a:normAutofit fontScale="90000"/>
          </a:bodyPr>
          <a:lstStyle/>
          <a:p>
            <a:r>
              <a:rPr lang="en-US" dirty="0"/>
              <a:t> </a:t>
            </a:r>
            <a:r>
              <a:rPr lang="en-US" sz="3600" dirty="0"/>
              <a:t>During the Lockdown period, how would you assess your level of confidence in: [European Union]</a:t>
            </a:r>
            <a:br>
              <a:rPr lang="en-US" sz="3600" dirty="0"/>
            </a:br>
            <a:endParaRPr lang="en-US" dirty="0"/>
          </a:p>
        </p:txBody>
      </p:sp>
      <p:sp>
        <p:nvSpPr>
          <p:cNvPr id="7" name="Content Placeholder 6"/>
          <p:cNvSpPr>
            <a:spLocks noGrp="1"/>
          </p:cNvSpPr>
          <p:nvPr>
            <p:ph sz="quarter" idx="1"/>
          </p:nvPr>
        </p:nvSpPr>
        <p:spPr>
          <a:xfrm>
            <a:off x="1825752" y="1527048"/>
            <a:ext cx="8842248" cy="4830910"/>
          </a:xfrm>
        </p:spPr>
        <p:txBody>
          <a:bodyPr>
            <a:normAutofit/>
          </a:bodyPr>
          <a:lstStyle/>
          <a:p>
            <a:pPr marL="514350" indent="-514350"/>
            <a:r>
              <a:rPr lang="en-US" sz="2000" dirty="0"/>
              <a:t>My confidence in the EU during the lockdown period has improved because the number of infected people has been reduced in most EU nations.</a:t>
            </a:r>
          </a:p>
          <a:p>
            <a:pPr marL="514350" indent="-514350"/>
            <a:r>
              <a:rPr lang="en-US" sz="2000" dirty="0"/>
              <a:t>This chart below shows the level of confidence in the European union in other people. For the majority of them it has remained the same.</a:t>
            </a:r>
          </a:p>
          <a:p>
            <a:pPr>
              <a:buNone/>
            </a:pPr>
            <a:endParaRPr lang="en-US" dirty="0"/>
          </a:p>
          <a:p>
            <a:endParaRPr lang="en-US" dirty="0"/>
          </a:p>
        </p:txBody>
      </p:sp>
      <p:graphicFrame>
        <p:nvGraphicFramePr>
          <p:cNvPr id="5" name="Chart 4"/>
          <p:cNvGraphicFramePr/>
          <p:nvPr/>
        </p:nvGraphicFramePr>
        <p:xfrm>
          <a:off x="2809852" y="3214686"/>
          <a:ext cx="6096000" cy="33496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8488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20" y="785794"/>
            <a:ext cx="8534400" cy="758952"/>
          </a:xfrm>
        </p:spPr>
        <p:txBody>
          <a:bodyPr>
            <a:normAutofit fontScale="90000"/>
          </a:bodyPr>
          <a:lstStyle/>
          <a:p>
            <a:pPr marL="514350" indent="-514350"/>
            <a:r>
              <a:rPr lang="en-US" sz="3600" dirty="0"/>
              <a:t>During the Lockdown period, how would you assess your level of confidence in: [the Government of your country]</a:t>
            </a:r>
          </a:p>
        </p:txBody>
      </p:sp>
      <p:sp>
        <p:nvSpPr>
          <p:cNvPr id="3" name="Content Placeholder 2"/>
          <p:cNvSpPr>
            <a:spLocks noGrp="1"/>
          </p:cNvSpPr>
          <p:nvPr>
            <p:ph sz="quarter" idx="1"/>
          </p:nvPr>
        </p:nvSpPr>
        <p:spPr/>
        <p:txBody>
          <a:bodyPr/>
          <a:lstStyle/>
          <a:p>
            <a:pPr marL="514350" indent="-514350"/>
            <a:r>
              <a:rPr lang="en-US" sz="2000" dirty="0"/>
              <a:t>My level of confidence in the Government of my country has remained mostly the same, since the number of COVID cases has remained the same.</a:t>
            </a:r>
          </a:p>
          <a:p>
            <a:pPr marL="514350" indent="-514350"/>
            <a:r>
              <a:rPr lang="en-US" sz="2000" dirty="0"/>
              <a:t>In this chart is shown the level of confidence of other people in the Government of our country. Of the people we asked, 5 of them said that they’re level of confidence has worsened, another 5 have also said that their level of confidence has improved and the other 4 have said that it had remained the same</a:t>
            </a:r>
          </a:p>
          <a:p>
            <a:endParaRPr lang="en-US" dirty="0"/>
          </a:p>
        </p:txBody>
      </p:sp>
      <p:graphicFrame>
        <p:nvGraphicFramePr>
          <p:cNvPr id="4" name="Chart 3"/>
          <p:cNvGraphicFramePr/>
          <p:nvPr/>
        </p:nvGraphicFramePr>
        <p:xfrm>
          <a:off x="2881290" y="4000504"/>
          <a:ext cx="6096000" cy="25003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9810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20" y="1142984"/>
            <a:ext cx="8534400" cy="758952"/>
          </a:xfrm>
        </p:spPr>
        <p:txBody>
          <a:bodyPr>
            <a:normAutofit fontScale="90000"/>
          </a:bodyPr>
          <a:lstStyle/>
          <a:p>
            <a:r>
              <a:rPr lang="en-US" sz="3600" dirty="0"/>
              <a:t>During the Lockdown period, how would you assess your level of confidence in: [regional or local authorities]</a:t>
            </a:r>
            <a:br>
              <a:rPr lang="en-US" sz="3600" dirty="0"/>
            </a:br>
            <a:r>
              <a:rPr lang="en-US" dirty="0"/>
              <a:t> </a:t>
            </a:r>
          </a:p>
        </p:txBody>
      </p:sp>
      <p:sp>
        <p:nvSpPr>
          <p:cNvPr id="3" name="Content Placeholder 2"/>
          <p:cNvSpPr>
            <a:spLocks noGrp="1"/>
          </p:cNvSpPr>
          <p:nvPr>
            <p:ph sz="quarter" idx="1"/>
          </p:nvPr>
        </p:nvSpPr>
        <p:spPr/>
        <p:txBody>
          <a:bodyPr>
            <a:normAutofit/>
          </a:bodyPr>
          <a:lstStyle/>
          <a:p>
            <a:pPr marL="514350" indent="-514350"/>
            <a:r>
              <a:rPr lang="en-US" sz="2000" dirty="0"/>
              <a:t>My confidence in the local authorities has improved a bit because they have taken some actions to ensure our safety.</a:t>
            </a:r>
          </a:p>
          <a:p>
            <a:pPr marL="514350" indent="-514350"/>
            <a:r>
              <a:rPr lang="en-US" sz="2000" dirty="0"/>
              <a:t>This chart below shows the level of confidence that people have in regional or local </a:t>
            </a:r>
            <a:r>
              <a:rPr lang="en-US" sz="2000" dirty="0" err="1"/>
              <a:t>authoroities</a:t>
            </a:r>
            <a:r>
              <a:rPr lang="en-US" sz="2000" dirty="0"/>
              <a:t>. And from the people we questioned, most of them said that they’re level of confidence has improved.</a:t>
            </a:r>
          </a:p>
          <a:p>
            <a:pPr marL="514350" indent="-514350">
              <a:buNone/>
            </a:pPr>
            <a:endParaRPr lang="en-US" dirty="0"/>
          </a:p>
        </p:txBody>
      </p:sp>
      <p:graphicFrame>
        <p:nvGraphicFramePr>
          <p:cNvPr id="4" name="Chart 3"/>
          <p:cNvGraphicFramePr/>
          <p:nvPr/>
        </p:nvGraphicFramePr>
        <p:xfrm>
          <a:off x="2881290" y="3500438"/>
          <a:ext cx="6096000" cy="29289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4675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158" y="928670"/>
            <a:ext cx="8534400" cy="758952"/>
          </a:xfrm>
        </p:spPr>
        <p:txBody>
          <a:bodyPr>
            <a:normAutofit fontScale="90000"/>
          </a:bodyPr>
          <a:lstStyle/>
          <a:p>
            <a:r>
              <a:rPr lang="en-US" sz="3600" dirty="0"/>
              <a:t>During the Lockdown period, how would you assess your level of confidence in: [police]</a:t>
            </a:r>
            <a:br>
              <a:rPr lang="en-US" sz="3600" dirty="0"/>
            </a:br>
            <a:endParaRPr lang="en-US" dirty="0"/>
          </a:p>
        </p:txBody>
      </p:sp>
      <p:sp>
        <p:nvSpPr>
          <p:cNvPr id="3" name="Content Placeholder 2"/>
          <p:cNvSpPr>
            <a:spLocks noGrp="1"/>
          </p:cNvSpPr>
          <p:nvPr>
            <p:ph sz="quarter" idx="1"/>
          </p:nvPr>
        </p:nvSpPr>
        <p:spPr/>
        <p:txBody>
          <a:bodyPr/>
          <a:lstStyle/>
          <a:p>
            <a:r>
              <a:rPr lang="en-US" sz="2400" dirty="0"/>
              <a:t>The level of confidence I have towards the police has for the most part, remained the same.</a:t>
            </a:r>
          </a:p>
          <a:p>
            <a:r>
              <a:rPr lang="en-US" sz="2400" dirty="0"/>
              <a:t>In the chart below is shown the level of confidence that people have in the police. Most of the people we questioned said that they’re confidence had also remained the same </a:t>
            </a:r>
          </a:p>
          <a:p>
            <a:endParaRPr lang="en-US" dirty="0"/>
          </a:p>
        </p:txBody>
      </p:sp>
      <p:graphicFrame>
        <p:nvGraphicFramePr>
          <p:cNvPr id="4" name="Chart 3"/>
          <p:cNvGraphicFramePr/>
          <p:nvPr/>
        </p:nvGraphicFramePr>
        <p:xfrm>
          <a:off x="3095604" y="3429000"/>
          <a:ext cx="6096000" cy="2889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1911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1000108"/>
            <a:ext cx="8534400" cy="758952"/>
          </a:xfrm>
        </p:spPr>
        <p:txBody>
          <a:bodyPr>
            <a:normAutofit fontScale="90000"/>
          </a:bodyPr>
          <a:lstStyle/>
          <a:p>
            <a:r>
              <a:rPr lang="en-US" sz="3600" dirty="0"/>
              <a:t>During the Lockdown period, how would you assess your level of confidence in: [citizens]</a:t>
            </a:r>
            <a:br>
              <a:rPr lang="en-US" sz="3600" dirty="0"/>
            </a:br>
            <a:endParaRPr lang="en-US" dirty="0"/>
          </a:p>
        </p:txBody>
      </p:sp>
      <p:sp>
        <p:nvSpPr>
          <p:cNvPr id="3" name="Content Placeholder 2"/>
          <p:cNvSpPr>
            <a:spLocks noGrp="1"/>
          </p:cNvSpPr>
          <p:nvPr>
            <p:ph sz="quarter" idx="1"/>
          </p:nvPr>
        </p:nvSpPr>
        <p:spPr/>
        <p:txBody>
          <a:bodyPr/>
          <a:lstStyle/>
          <a:p>
            <a:r>
              <a:rPr lang="en-US" sz="2400" dirty="0"/>
              <a:t>My level of confidence towards my fellow citizens has worsened a bit since most of them don’t go by the protocols as much as they used to and that worries me.</a:t>
            </a:r>
          </a:p>
          <a:p>
            <a:r>
              <a:rPr lang="en-US" sz="2400" dirty="0"/>
              <a:t>This chart below shows the level of confidence that the citizens have amongst each other. </a:t>
            </a:r>
          </a:p>
          <a:p>
            <a:endParaRPr lang="en-US" dirty="0"/>
          </a:p>
        </p:txBody>
      </p:sp>
      <p:graphicFrame>
        <p:nvGraphicFramePr>
          <p:cNvPr id="4" name="Chart 3"/>
          <p:cNvGraphicFramePr/>
          <p:nvPr/>
        </p:nvGraphicFramePr>
        <p:xfrm>
          <a:off x="2952728" y="3500438"/>
          <a:ext cx="6096000" cy="2889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0575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529" y="225287"/>
            <a:ext cx="11767931" cy="1907569"/>
          </a:xfrm>
        </p:spPr>
        <p:txBody>
          <a:bodyPr>
            <a:noAutofit/>
          </a:bodyPr>
          <a:lstStyle/>
          <a:p>
            <a:pPr algn="l"/>
            <a:r>
              <a:rPr lang="en-US" sz="1600" b="1" dirty="0"/>
              <a:t>During the Lockdown period, how would you assess your level of confidence in: the European Union, the Government of your country, regional or local authorities, police, citizens, the health care system.</a:t>
            </a:r>
            <a:br>
              <a:rPr lang="en-US" sz="1600" b="1" dirty="0"/>
            </a:br>
            <a:br>
              <a:rPr lang="en-US" sz="1600" b="1" dirty="0"/>
            </a:br>
            <a:r>
              <a:rPr lang="en-US" sz="1600" dirty="0"/>
              <a:t>This charter below shows what was the level of confidence in the past year and now. Out of a total 20 respondents, most answered that their trust has decreased in all these institutions </a:t>
            </a:r>
            <a:r>
              <a:rPr lang="en-US" sz="1400" dirty="0"/>
              <a:t>except in the health care system, that shown resultats of a big improvement, and the level of confidence in the citizens that remained the same.</a:t>
            </a:r>
            <a:br>
              <a:rPr lang="en-US" sz="1200" dirty="0"/>
            </a:br>
            <a:endParaRPr lang="mk-MK" sz="1200" dirty="0"/>
          </a:p>
        </p:txBody>
      </p:sp>
      <p:graphicFrame>
        <p:nvGraphicFramePr>
          <p:cNvPr id="8" name="Content Placeholder 7"/>
          <p:cNvGraphicFramePr>
            <a:graphicFrameLocks noGrp="1"/>
          </p:cNvGraphicFramePr>
          <p:nvPr>
            <p:ph idx="1"/>
          </p:nvPr>
        </p:nvGraphicFramePr>
        <p:xfrm>
          <a:off x="1981200" y="1844825"/>
          <a:ext cx="8229600" cy="4281339"/>
        </p:xfrm>
        <a:graphic>
          <a:graphicData uri="http://schemas.openxmlformats.org/drawingml/2006/chart">
            <c:chart xmlns:c="http://schemas.openxmlformats.org/drawingml/2006/chart" xmlns:r="http://schemas.openxmlformats.org/officeDocument/2006/relationships" r:id="rId2"/>
          </a:graphicData>
        </a:graphic>
      </p:graphicFrame>
      <p:sp>
        <p:nvSpPr>
          <p:cNvPr id="5" name="Down Arrow 4"/>
          <p:cNvSpPr/>
          <p:nvPr/>
        </p:nvSpPr>
        <p:spPr>
          <a:xfrm>
            <a:off x="2567608" y="4149080"/>
            <a:ext cx="144016" cy="576064"/>
          </a:xfrm>
          <a:prstGeom prst="downArrow">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6" name="Down Arrow 5"/>
          <p:cNvSpPr/>
          <p:nvPr/>
        </p:nvSpPr>
        <p:spPr>
          <a:xfrm>
            <a:off x="4151784" y="4581128"/>
            <a:ext cx="144016" cy="648072"/>
          </a:xfrm>
          <a:prstGeom prst="downArrow">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mk-MK"/>
          </a:p>
        </p:txBody>
      </p:sp>
      <p:sp>
        <p:nvSpPr>
          <p:cNvPr id="7" name="Down Arrow 6"/>
          <p:cNvSpPr/>
          <p:nvPr/>
        </p:nvSpPr>
        <p:spPr>
          <a:xfrm>
            <a:off x="4943872" y="3933056"/>
            <a:ext cx="144016" cy="648072"/>
          </a:xfrm>
          <a:prstGeom prst="downArrow">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mk-MK"/>
          </a:p>
        </p:txBody>
      </p:sp>
      <p:sp>
        <p:nvSpPr>
          <p:cNvPr id="9" name="Up Arrow 8"/>
          <p:cNvSpPr/>
          <p:nvPr/>
        </p:nvSpPr>
        <p:spPr>
          <a:xfrm>
            <a:off x="6528048" y="2708920"/>
            <a:ext cx="144016" cy="792088"/>
          </a:xfrm>
          <a:prstGeom prst="up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10" name="Rectangle 9"/>
          <p:cNvSpPr/>
          <p:nvPr/>
        </p:nvSpPr>
        <p:spPr>
          <a:xfrm>
            <a:off x="2351584" y="5805264"/>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1" name="Rectangle 10"/>
          <p:cNvSpPr/>
          <p:nvPr/>
        </p:nvSpPr>
        <p:spPr>
          <a:xfrm>
            <a:off x="2351584" y="5373216"/>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2" name="Rectangle 11"/>
          <p:cNvSpPr/>
          <p:nvPr/>
        </p:nvSpPr>
        <p:spPr>
          <a:xfrm>
            <a:off x="2351584" y="4869160"/>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3" name="Rectangle 12"/>
          <p:cNvSpPr/>
          <p:nvPr/>
        </p:nvSpPr>
        <p:spPr>
          <a:xfrm>
            <a:off x="2351584" y="4365104"/>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4" name="Rectangle 13"/>
          <p:cNvSpPr/>
          <p:nvPr/>
        </p:nvSpPr>
        <p:spPr>
          <a:xfrm>
            <a:off x="2351584" y="3429000"/>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5" name="Rectangle 14"/>
          <p:cNvSpPr/>
          <p:nvPr/>
        </p:nvSpPr>
        <p:spPr>
          <a:xfrm>
            <a:off x="2351584" y="3861048"/>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6" name="Rectangle 15"/>
          <p:cNvSpPr/>
          <p:nvPr/>
        </p:nvSpPr>
        <p:spPr>
          <a:xfrm>
            <a:off x="2351584" y="2924944"/>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7" name="Rectangle 16"/>
          <p:cNvSpPr/>
          <p:nvPr/>
        </p:nvSpPr>
        <p:spPr>
          <a:xfrm>
            <a:off x="2351584" y="2420888"/>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
        <p:nvSpPr>
          <p:cNvPr id="18" name="Rectangle 17"/>
          <p:cNvSpPr/>
          <p:nvPr/>
        </p:nvSpPr>
        <p:spPr>
          <a:xfrm>
            <a:off x="2351584" y="1988840"/>
            <a:ext cx="144016"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t>
            </a:r>
            <a:endParaRPr lang="mk-MK" dirty="0">
              <a:solidFill>
                <a:sysClr val="windowText" lastClr="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557" y="1052736"/>
            <a:ext cx="10999304" cy="2232248"/>
          </a:xfrm>
        </p:spPr>
        <p:txBody>
          <a:bodyPr>
            <a:normAutofit fontScale="90000"/>
          </a:bodyPr>
          <a:lstStyle/>
          <a:p>
            <a:pPr algn="l"/>
            <a:r>
              <a:rPr lang="en-US" sz="2000" b="1" dirty="0"/>
              <a:t>Which of the following interventions do you think is more important for the post-lockdown phase?</a:t>
            </a:r>
            <a:br>
              <a:rPr lang="en-US" sz="2000" b="1" dirty="0"/>
            </a:br>
            <a:r>
              <a:rPr lang="en-US" sz="2000" b="1" dirty="0"/>
              <a:t> </a:t>
            </a:r>
            <a:r>
              <a:rPr lang="en-US" sz="1600" b="1" dirty="0"/>
              <a:t>     </a:t>
            </a:r>
            <a:br>
              <a:rPr lang="en-US" sz="2000" b="1" dirty="0"/>
            </a:br>
            <a:r>
              <a:rPr lang="en-US" sz="2000" dirty="0"/>
              <a:t>Because the lockdown has a strategic aspect that is associated with delaying the peak of the epidemic, which is limiting the number of sick people at any one time. The best thing to do in this time from my look is to: </a:t>
            </a:r>
            <a:r>
              <a:rPr lang="en-US" sz="2000" b="1" dirty="0"/>
              <a:t> encouraging smart working where possible and implementing distance learning.</a:t>
            </a:r>
            <a:br>
              <a:rPr lang="en-US" sz="2000" b="1" dirty="0"/>
            </a:br>
            <a:br>
              <a:rPr lang="en-US" sz="2000" b="1" dirty="0"/>
            </a:br>
            <a:r>
              <a:rPr lang="en-US" sz="2000" dirty="0"/>
              <a:t>This charter below shows how 16 people responded on this. Seven of them think that is more important to </a:t>
            </a:r>
            <a:r>
              <a:rPr lang="en-US" sz="2000" b="1" dirty="0"/>
              <a:t> </a:t>
            </a:r>
            <a:r>
              <a:rPr lang="en-US" sz="2000" dirty="0"/>
              <a:t>encouraging smart working where possible, four of them think to encouraging domestic tourism, the same number goes to implementing distance learning and just one men thinks that is more important expanding public transportation. </a:t>
            </a:r>
            <a:endParaRPr lang="mk-MK" sz="1400" b="1" dirty="0"/>
          </a:p>
        </p:txBody>
      </p:sp>
      <p:graphicFrame>
        <p:nvGraphicFramePr>
          <p:cNvPr id="10" name="Content Placeholder 9"/>
          <p:cNvGraphicFramePr>
            <a:graphicFrameLocks noGrp="1"/>
          </p:cNvGraphicFramePr>
          <p:nvPr>
            <p:ph idx="1"/>
          </p:nvPr>
        </p:nvGraphicFramePr>
        <p:xfrm>
          <a:off x="1847850" y="3357564"/>
          <a:ext cx="8229600" cy="3500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5" y="980728"/>
            <a:ext cx="11542643" cy="1788976"/>
          </a:xfrm>
        </p:spPr>
        <p:txBody>
          <a:bodyPr>
            <a:normAutofit fontScale="90000"/>
          </a:bodyPr>
          <a:lstStyle/>
          <a:p>
            <a:pPr algn="l"/>
            <a:r>
              <a:rPr lang="en-US" sz="2000" b="1" dirty="0"/>
              <a:t>In the months of the pandemic did you follow distance courses?</a:t>
            </a:r>
            <a:br>
              <a:rPr lang="en-US" sz="2000" b="1" dirty="0"/>
            </a:br>
            <a:br>
              <a:rPr lang="en-US" sz="2000" b="1" dirty="0"/>
            </a:br>
            <a:r>
              <a:rPr lang="en-US" sz="2000" dirty="0"/>
              <a:t>As the school closures became inevitable, the Ministry of Education and Science came up with two workable solutions, the TV-Classroom and the E-Classroom. Beside the E-Classroom and studying from home due to the covid-19 situation I wasn’t following any other distance courses.</a:t>
            </a:r>
            <a:br>
              <a:rPr lang="en-US" sz="2000" dirty="0"/>
            </a:br>
            <a:br>
              <a:rPr lang="en-US" sz="2000" dirty="0"/>
            </a:br>
            <a:r>
              <a:rPr lang="en-US" sz="2000" dirty="0"/>
              <a:t>This charter shows how 10 student responded on this question. Before the start of the pandemic 6 of them were following distance courses and 4 of them didn't, after the start the number increased by two.      </a:t>
            </a:r>
            <a:br>
              <a:rPr lang="en-US" sz="1400" dirty="0"/>
            </a:br>
            <a:br>
              <a:rPr lang="en-US" sz="1400" dirty="0"/>
            </a:br>
            <a:endParaRPr lang="mk-MK" sz="1400" dirty="0"/>
          </a:p>
        </p:txBody>
      </p:sp>
      <p:graphicFrame>
        <p:nvGraphicFramePr>
          <p:cNvPr id="5" name="Content Placeholder 4"/>
          <p:cNvGraphicFramePr>
            <a:graphicFrameLocks noGrp="1"/>
          </p:cNvGraphicFramePr>
          <p:nvPr>
            <p:ph idx="1"/>
          </p:nvPr>
        </p:nvGraphicFramePr>
        <p:xfrm>
          <a:off x="1981200" y="2420889"/>
          <a:ext cx="8229600" cy="3705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196751"/>
            <a:ext cx="11807687" cy="3057197"/>
          </a:xfrm>
        </p:spPr>
        <p:txBody>
          <a:bodyPr>
            <a:noAutofit/>
          </a:bodyPr>
          <a:lstStyle/>
          <a:p>
            <a:pPr algn="l"/>
            <a:br>
              <a:rPr lang="en-US" sz="1200" dirty="0"/>
            </a:br>
            <a:br>
              <a:rPr lang="en-US" sz="1200" dirty="0"/>
            </a:br>
            <a:br>
              <a:rPr lang="en-US" sz="1200" dirty="0"/>
            </a:br>
            <a:br>
              <a:rPr lang="en-US" sz="1200" dirty="0"/>
            </a:br>
            <a:br>
              <a:rPr lang="en-US" sz="1200" dirty="0"/>
            </a:br>
            <a:br>
              <a:rPr lang="en-US" sz="1200" dirty="0"/>
            </a:br>
            <a:br>
              <a:rPr lang="en-US" sz="1200" dirty="0"/>
            </a:br>
            <a:br>
              <a:rPr lang="en-US" sz="1200" dirty="0"/>
            </a:br>
            <a:r>
              <a:rPr lang="en-US" sz="2000" b="1" dirty="0"/>
              <a:t>Were you able to follow all the curricular lessons with distance learning?</a:t>
            </a:r>
            <a:br>
              <a:rPr lang="en-US" sz="2000" b="1" dirty="0"/>
            </a:br>
            <a:br>
              <a:rPr lang="en-US" sz="2000" b="1" dirty="0"/>
            </a:br>
            <a:r>
              <a:rPr lang="en-US" sz="2000" dirty="0"/>
              <a:t>Our republic has improved access to education during this pandemic by involving as students to study by distance learning with the online platform Microsoft teams and with this platform I was able to follow all curricular lessons, but the quality of the platform and the lessons wasn't so good. </a:t>
            </a:r>
            <a:br>
              <a:rPr lang="en-US" sz="2000" dirty="0"/>
            </a:br>
            <a:br>
              <a:rPr lang="en-US" sz="2000" dirty="0"/>
            </a:br>
            <a:r>
              <a:rPr lang="en-US" sz="2000" dirty="0"/>
              <a:t>From ten respondents just one wasn’t able to follow curricular lessons with distance learning, the reason is unknown</a:t>
            </a:r>
            <a:r>
              <a:rPr lang="en-US" sz="1400" dirty="0"/>
              <a:t>.  </a:t>
            </a:r>
            <a:br>
              <a:rPr lang="en-US" sz="1400" dirty="0"/>
            </a:br>
            <a:br>
              <a:rPr lang="en-US" sz="1400" dirty="0"/>
            </a:br>
            <a:br>
              <a:rPr lang="en-US" sz="1400" dirty="0"/>
            </a:br>
            <a:br>
              <a:rPr lang="en-US" sz="1400" dirty="0"/>
            </a:br>
            <a:br>
              <a:rPr lang="en-US" sz="1400" dirty="0"/>
            </a:br>
            <a:br>
              <a:rPr lang="en-US" sz="1200" dirty="0"/>
            </a:br>
            <a:br>
              <a:rPr lang="en-US" sz="1200" dirty="0"/>
            </a:br>
            <a:r>
              <a:rPr lang="en-US" sz="1200" dirty="0"/>
              <a:t>,</a:t>
            </a:r>
            <a:endParaRPr lang="mk-MK" sz="1200" dirty="0"/>
          </a:p>
        </p:txBody>
      </p:sp>
      <p:graphicFrame>
        <p:nvGraphicFramePr>
          <p:cNvPr id="4" name="Content Placeholder 3"/>
          <p:cNvGraphicFramePr>
            <a:graphicFrameLocks noGrp="1"/>
          </p:cNvGraphicFramePr>
          <p:nvPr>
            <p:ph idx="1"/>
          </p:nvPr>
        </p:nvGraphicFramePr>
        <p:xfrm>
          <a:off x="1919536" y="2420888"/>
          <a:ext cx="8229600"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20" y="1500174"/>
            <a:ext cx="3500462" cy="758952"/>
          </a:xfrm>
        </p:spPr>
        <p:txBody>
          <a:bodyPr>
            <a:normAutofit fontScale="90000"/>
          </a:bodyPr>
          <a:lstStyle/>
          <a:p>
            <a:pPr algn="l"/>
            <a:r>
              <a:rPr lang="en-US" dirty="0"/>
              <a:t>Most of the people that answered were between the age of 16 and 18.</a:t>
            </a:r>
          </a:p>
        </p:txBody>
      </p:sp>
      <p:pic>
        <p:nvPicPr>
          <p:cNvPr id="1026" name="Picture 2"/>
          <p:cNvPicPr>
            <a:picLocks noGrp="1" noChangeAspect="1" noChangeArrowheads="1"/>
          </p:cNvPicPr>
          <p:nvPr>
            <p:ph sz="quarter" idx="1"/>
          </p:nvPr>
        </p:nvPicPr>
        <p:blipFill>
          <a:blip r:embed="rId2"/>
          <a:srcRect/>
          <a:stretch>
            <a:fillRect/>
          </a:stretch>
        </p:blipFill>
        <p:spPr bwMode="auto">
          <a:xfrm>
            <a:off x="5381620" y="214290"/>
            <a:ext cx="5000660" cy="300039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809720" y="3357563"/>
            <a:ext cx="5143536" cy="3190875"/>
          </a:xfrm>
          <a:prstGeom prst="rect">
            <a:avLst/>
          </a:prstGeom>
          <a:noFill/>
          <a:ln w="9525">
            <a:noFill/>
            <a:miter lim="800000"/>
            <a:headEnd/>
            <a:tailEnd/>
          </a:ln>
          <a:effectLst/>
        </p:spPr>
      </p:pic>
      <p:sp>
        <p:nvSpPr>
          <p:cNvPr id="6" name="Rectangle 5"/>
          <p:cNvSpPr/>
          <p:nvPr/>
        </p:nvSpPr>
        <p:spPr>
          <a:xfrm>
            <a:off x="1809721" y="3000372"/>
            <a:ext cx="8765541" cy="369332"/>
          </a:xfrm>
          <a:prstGeom prst="rect">
            <a:avLst/>
          </a:prstGeom>
        </p:spPr>
        <p:txBody>
          <a:bodyPr wrap="none">
            <a:spAutoFit/>
          </a:bodyPr>
          <a:lstStyle/>
          <a:p>
            <a:r>
              <a:rPr lang="en-US" b="1" i="1" u="sng" strike="sngStrike" dirty="0">
                <a:solidFill>
                  <a:srgbClr val="EB641B">
                    <a:lumMod val="75000"/>
                  </a:srgbClr>
                </a:solidFill>
                <a:effectLst>
                  <a:outerShdw blurRad="38100" dist="38100" dir="2700000" algn="tl">
                    <a:srgbClr val="000000">
                      <a:alpha val="43137"/>
                    </a:srgbClr>
                  </a:outerShdw>
                </a:effectLst>
                <a:latin typeface="Georgia"/>
              </a:rPr>
              <a:t>_____________________________________________________</a:t>
            </a:r>
          </a:p>
        </p:txBody>
      </p:sp>
      <p:sp>
        <p:nvSpPr>
          <p:cNvPr id="7" name="Rectangle 6"/>
          <p:cNvSpPr/>
          <p:nvPr/>
        </p:nvSpPr>
        <p:spPr>
          <a:xfrm>
            <a:off x="7096132" y="3929066"/>
            <a:ext cx="3214678" cy="1938992"/>
          </a:xfrm>
          <a:prstGeom prst="rect">
            <a:avLst/>
          </a:prstGeom>
        </p:spPr>
        <p:txBody>
          <a:bodyPr wrap="square">
            <a:spAutoFit/>
          </a:bodyPr>
          <a:lstStyle/>
          <a:p>
            <a:r>
              <a:rPr lang="en-US" sz="4000" dirty="0">
                <a:solidFill>
                  <a:srgbClr val="EB641B">
                    <a:lumMod val="75000"/>
                  </a:srgbClr>
                </a:solidFill>
                <a:latin typeface="Georgia"/>
              </a:rPr>
              <a:t>Most of them </a:t>
            </a:r>
            <a:br>
              <a:rPr lang="en-US" sz="4000" dirty="0">
                <a:solidFill>
                  <a:srgbClr val="EB641B">
                    <a:lumMod val="75000"/>
                  </a:srgbClr>
                </a:solidFill>
                <a:latin typeface="Georgia"/>
              </a:rPr>
            </a:br>
            <a:r>
              <a:rPr lang="en-US" sz="4000" dirty="0">
                <a:solidFill>
                  <a:srgbClr val="EB641B">
                    <a:lumMod val="75000"/>
                  </a:srgbClr>
                </a:solidFill>
                <a:latin typeface="Georgia"/>
              </a:rPr>
              <a:t>were also female.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30" y="274638"/>
            <a:ext cx="11701670" cy="2958892"/>
          </a:xfrm>
        </p:spPr>
        <p:txBody>
          <a:bodyPr>
            <a:noAutofit/>
          </a:bodyPr>
          <a:lstStyle/>
          <a:p>
            <a:pPr algn="l"/>
            <a:r>
              <a:rPr lang="en-US" sz="2000" b="1" dirty="0"/>
              <a:t>How did the distance learning take place mostly?</a:t>
            </a:r>
            <a:br>
              <a:rPr lang="en-US" sz="2000" b="1" dirty="0"/>
            </a:br>
            <a:br>
              <a:rPr lang="en-US" sz="2000" b="1" dirty="0"/>
            </a:br>
            <a:r>
              <a:rPr lang="en-US" sz="2000" dirty="0"/>
              <a:t>Well we would start at 07:30 am or 13:30 pm depending if we are first or second shift starting,  and we would finish at 12:55 am or 18:55 pm depending how much lessons we have six, seven or eight. The duration of the lesson is 35 minutes with 5 minutes rest between every lesson and 15 minutes lunch rest that is placed between the second and the third lesson. And this it was synchronous distance learning with live communication between as students and the teacher.</a:t>
            </a:r>
            <a:br>
              <a:rPr lang="en-US" sz="2000" dirty="0"/>
            </a:br>
            <a:br>
              <a:rPr lang="en-US" sz="2000" dirty="0"/>
            </a:br>
            <a:r>
              <a:rPr lang="en-US" sz="2000" dirty="0"/>
              <a:t>From 11 students 7 of them sad that the learning is different, 3 of them that is the same and 2 of them that is improved. </a:t>
            </a:r>
            <a:endParaRPr lang="mk-MK" sz="2000" dirty="0"/>
          </a:p>
        </p:txBody>
      </p:sp>
      <p:graphicFrame>
        <p:nvGraphicFramePr>
          <p:cNvPr id="4" name="Content Placeholder 3"/>
          <p:cNvGraphicFramePr>
            <a:graphicFrameLocks noGrp="1"/>
          </p:cNvGraphicFramePr>
          <p:nvPr>
            <p:ph idx="1"/>
          </p:nvPr>
        </p:nvGraphicFramePr>
        <p:xfrm>
          <a:off x="1981200" y="2492897"/>
          <a:ext cx="8003232" cy="36332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3" y="274638"/>
            <a:ext cx="11622157" cy="2998650"/>
          </a:xfrm>
        </p:spPr>
        <p:txBody>
          <a:bodyPr>
            <a:noAutofit/>
          </a:bodyPr>
          <a:lstStyle/>
          <a:p>
            <a:pPr algn="l"/>
            <a:br>
              <a:rPr lang="en-US" sz="1200" dirty="0"/>
            </a:br>
            <a:r>
              <a:rPr lang="en-US" sz="2000" b="1" dirty="0"/>
              <a:t>Looking ahead to the next school year 2021/2022, would you like distance learning to continue?</a:t>
            </a:r>
            <a:br>
              <a:rPr lang="en-US" sz="2000" b="1" dirty="0"/>
            </a:br>
            <a:br>
              <a:rPr lang="en-US" sz="2000" b="1" dirty="0"/>
            </a:br>
            <a:r>
              <a:rPr lang="en-US" sz="2000" dirty="0"/>
              <a:t>Personally I would not like the distance learning to continue, because I think that the students are not getting enough knowledge, as they would with the physical presence in the schools where the teacher can see if the student really has learn the material or not. </a:t>
            </a:r>
            <a:br>
              <a:rPr lang="en-US" sz="2000" dirty="0"/>
            </a:br>
            <a:br>
              <a:rPr lang="en-US" sz="2000" dirty="0"/>
            </a:br>
            <a:r>
              <a:rPr lang="en-US" sz="2000" dirty="0"/>
              <a:t> This charter below shows that out of 10 students eight responded that they want distance learning to stop, of which two sad they wanted to continue. </a:t>
            </a:r>
            <a:br>
              <a:rPr lang="en-US" sz="1400" dirty="0"/>
            </a:br>
            <a:br>
              <a:rPr lang="en-US" sz="1200" dirty="0"/>
            </a:br>
            <a:endParaRPr lang="mk-MK" sz="1200" dirty="0"/>
          </a:p>
        </p:txBody>
      </p:sp>
      <p:graphicFrame>
        <p:nvGraphicFramePr>
          <p:cNvPr id="5" name="Content Placeholder 4"/>
          <p:cNvGraphicFramePr>
            <a:graphicFrameLocks noGrp="1"/>
          </p:cNvGraphicFramePr>
          <p:nvPr>
            <p:ph idx="1"/>
          </p:nvPr>
        </p:nvGraphicFramePr>
        <p:xfrm>
          <a:off x="1981200" y="2420889"/>
          <a:ext cx="8229600" cy="3705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239008" y="500042"/>
            <a:ext cx="3071834" cy="1643074"/>
          </a:xfrm>
        </p:spPr>
        <p:txBody>
          <a:bodyPr>
            <a:noAutofit/>
          </a:bodyPr>
          <a:lstStyle/>
          <a:p>
            <a:pPr algn="r">
              <a:buNone/>
            </a:pPr>
            <a:r>
              <a:rPr lang="en-US" sz="3600" dirty="0"/>
              <a:t>Most families consisted of 3 to 5 members.</a:t>
            </a:r>
          </a:p>
        </p:txBody>
      </p:sp>
      <p:pic>
        <p:nvPicPr>
          <p:cNvPr id="2050" name="Picture 2"/>
          <p:cNvPicPr>
            <a:picLocks noChangeAspect="1" noChangeArrowheads="1"/>
          </p:cNvPicPr>
          <p:nvPr/>
        </p:nvPicPr>
        <p:blipFill>
          <a:blip r:embed="rId2"/>
          <a:srcRect/>
          <a:stretch>
            <a:fillRect/>
          </a:stretch>
        </p:blipFill>
        <p:spPr bwMode="auto">
          <a:xfrm>
            <a:off x="1738283" y="0"/>
            <a:ext cx="5572163" cy="302089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809720" y="3286124"/>
            <a:ext cx="6215106" cy="3162302"/>
          </a:xfrm>
          <a:prstGeom prst="rect">
            <a:avLst/>
          </a:prstGeom>
          <a:noFill/>
          <a:ln w="9525">
            <a:noFill/>
            <a:miter lim="800000"/>
            <a:headEnd/>
            <a:tailEnd/>
          </a:ln>
          <a:effectLst/>
        </p:spPr>
      </p:pic>
      <p:sp>
        <p:nvSpPr>
          <p:cNvPr id="7" name="TextBox 6"/>
          <p:cNvSpPr txBox="1"/>
          <p:nvPr/>
        </p:nvSpPr>
        <p:spPr>
          <a:xfrm>
            <a:off x="8239140" y="3500439"/>
            <a:ext cx="2071702" cy="2554545"/>
          </a:xfrm>
          <a:prstGeom prst="rect">
            <a:avLst/>
          </a:prstGeom>
          <a:noFill/>
        </p:spPr>
        <p:txBody>
          <a:bodyPr wrap="square" rtlCol="0">
            <a:spAutoFit/>
          </a:bodyPr>
          <a:lstStyle/>
          <a:p>
            <a:r>
              <a:rPr lang="en-US" sz="3200" dirty="0">
                <a:solidFill>
                  <a:prstClr val="black"/>
                </a:solidFill>
                <a:latin typeface="Georgia"/>
              </a:rPr>
              <a:t>Most people go shopping only once a week.</a:t>
            </a:r>
          </a:p>
        </p:txBody>
      </p:sp>
      <p:sp>
        <p:nvSpPr>
          <p:cNvPr id="8" name="Rectangle 7"/>
          <p:cNvSpPr/>
          <p:nvPr/>
        </p:nvSpPr>
        <p:spPr>
          <a:xfrm>
            <a:off x="1738282" y="2928934"/>
            <a:ext cx="8715436" cy="369332"/>
          </a:xfrm>
          <a:prstGeom prst="rect">
            <a:avLst/>
          </a:prstGeom>
        </p:spPr>
        <p:txBody>
          <a:bodyPr wrap="square">
            <a:spAutoFit/>
          </a:bodyPr>
          <a:lstStyle/>
          <a:p>
            <a:r>
              <a:rPr lang="en-US" b="1" i="1" u="sng" strike="sngStrike" dirty="0">
                <a:solidFill>
                  <a:srgbClr val="EB641B">
                    <a:lumMod val="75000"/>
                  </a:srgbClr>
                </a:solidFill>
                <a:effectLst>
                  <a:outerShdw blurRad="38100" dist="38100" dir="2700000" algn="tl">
                    <a:srgbClr val="000000">
                      <a:alpha val="43137"/>
                    </a:srgbClr>
                  </a:outerShdw>
                </a:effectLst>
                <a:latin typeface="Georgia"/>
              </a:rPr>
              <a:t>_____________________________________________________</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38282" y="214290"/>
            <a:ext cx="6786578" cy="1142984"/>
          </a:xfrm>
        </p:spPr>
        <p:txBody>
          <a:bodyPr>
            <a:normAutofit fontScale="92500"/>
          </a:bodyPr>
          <a:lstStyle/>
          <a:p>
            <a:pPr>
              <a:buNone/>
            </a:pPr>
            <a:r>
              <a:rPr lang="en-US" dirty="0"/>
              <a:t>Because of the pandemic most of the p</a:t>
            </a:r>
            <a:r>
              <a:rPr lang="mk-MK" dirty="0"/>
              <a:t>е</a:t>
            </a:r>
            <a:r>
              <a:rPr lang="en-US" dirty="0" err="1"/>
              <a:t>ople</a:t>
            </a:r>
            <a:r>
              <a:rPr lang="en-US" dirty="0"/>
              <a:t> shop in a stores and small part online.</a:t>
            </a:r>
          </a:p>
        </p:txBody>
      </p:sp>
      <p:pic>
        <p:nvPicPr>
          <p:cNvPr id="3075" name="Picture 3"/>
          <p:cNvPicPr>
            <a:picLocks noChangeAspect="1" noChangeArrowheads="1"/>
          </p:cNvPicPr>
          <p:nvPr/>
        </p:nvPicPr>
        <p:blipFill>
          <a:blip r:embed="rId2"/>
          <a:srcRect/>
          <a:stretch>
            <a:fillRect/>
          </a:stretch>
        </p:blipFill>
        <p:spPr bwMode="auto">
          <a:xfrm>
            <a:off x="2452662" y="2285992"/>
            <a:ext cx="7651436" cy="385765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6" y="437799"/>
            <a:ext cx="11781536" cy="758952"/>
          </a:xfrm>
        </p:spPr>
        <p:txBody>
          <a:bodyPr>
            <a:noAutofit/>
          </a:bodyPr>
          <a:lstStyle/>
          <a:p>
            <a:r>
              <a:rPr lang="en-US" sz="3600" dirty="0"/>
              <a:t>How did your purchases generally happen before the pandemic?</a:t>
            </a:r>
          </a:p>
        </p:txBody>
      </p:sp>
      <p:sp>
        <p:nvSpPr>
          <p:cNvPr id="3" name="Content Placeholder 2"/>
          <p:cNvSpPr>
            <a:spLocks noGrp="1"/>
          </p:cNvSpPr>
          <p:nvPr>
            <p:ph sz="half" idx="2"/>
          </p:nvPr>
        </p:nvSpPr>
        <p:spPr>
          <a:xfrm>
            <a:off x="1775520" y="1628800"/>
            <a:ext cx="8064896" cy="1440160"/>
          </a:xfrm>
        </p:spPr>
        <p:txBody>
          <a:bodyPr>
            <a:normAutofit/>
          </a:bodyPr>
          <a:lstStyle/>
          <a:p>
            <a:r>
              <a:rPr lang="en-US" sz="1800" dirty="0"/>
              <a:t>The covid-19 pandemic has forever changed the shopping experience for me, before the pandemic I loved to shop in stores.</a:t>
            </a:r>
          </a:p>
        </p:txBody>
      </p:sp>
      <p:sp>
        <p:nvSpPr>
          <p:cNvPr id="11" name="Content Placeholder 10"/>
          <p:cNvSpPr>
            <a:spLocks noGrp="1"/>
          </p:cNvSpPr>
          <p:nvPr>
            <p:ph sz="quarter" idx="4"/>
          </p:nvPr>
        </p:nvSpPr>
        <p:spPr>
          <a:xfrm>
            <a:off x="1703513" y="2348881"/>
            <a:ext cx="8434263" cy="2016225"/>
          </a:xfrm>
        </p:spPr>
        <p:txBody>
          <a:bodyPr>
            <a:normAutofit/>
          </a:bodyPr>
          <a:lstStyle/>
          <a:p>
            <a:r>
              <a:rPr lang="en-US" sz="1800" dirty="0"/>
              <a:t>This chart below shows the number of people and their shopping habits before the pandemic, 12 people said that they used to purchase only in stores and also 12 people said that they mostly used to purchase in stores and only a small part online.</a:t>
            </a:r>
          </a:p>
        </p:txBody>
      </p:sp>
      <p:graphicFrame>
        <p:nvGraphicFramePr>
          <p:cNvPr id="12" name="Content Placeholder 4">
            <a:extLst>
              <a:ext uri="{FF2B5EF4-FFF2-40B4-BE49-F238E27FC236}">
                <a16:creationId xmlns:a16="http://schemas.microsoft.com/office/drawing/2014/main" id="{DAA6A192-EA4E-431C-B9F7-1DB0FF042C0E}"/>
              </a:ext>
            </a:extLst>
          </p:cNvPr>
          <p:cNvGraphicFramePr>
            <a:graphicFrameLocks noGrp="1"/>
          </p:cNvGraphicFramePr>
          <p:nvPr>
            <p:ph sz="half" idx="2"/>
          </p:nvPr>
        </p:nvGraphicFramePr>
        <p:xfrm>
          <a:off x="1775520" y="3501009"/>
          <a:ext cx="8496944" cy="26928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04" y="505367"/>
            <a:ext cx="11379200" cy="758952"/>
          </a:xfrm>
        </p:spPr>
        <p:txBody>
          <a:bodyPr>
            <a:noAutofit/>
          </a:bodyPr>
          <a:lstStyle/>
          <a:p>
            <a:r>
              <a:rPr lang="en-US" sz="3600" dirty="0"/>
              <a:t>How were your food purchases generally made before the pandemic?</a:t>
            </a:r>
          </a:p>
        </p:txBody>
      </p:sp>
      <p:sp>
        <p:nvSpPr>
          <p:cNvPr id="4" name="Content Placeholder 3"/>
          <p:cNvSpPr>
            <a:spLocks noGrp="1"/>
          </p:cNvSpPr>
          <p:nvPr>
            <p:ph sz="half" idx="2"/>
          </p:nvPr>
        </p:nvSpPr>
        <p:spPr>
          <a:xfrm>
            <a:off x="1991544" y="1700808"/>
            <a:ext cx="8280920" cy="648072"/>
          </a:xfrm>
        </p:spPr>
        <p:txBody>
          <a:bodyPr>
            <a:normAutofit fontScale="92500" lnSpcReduction="20000"/>
          </a:bodyPr>
          <a:lstStyle/>
          <a:p>
            <a:r>
              <a:rPr lang="en-US" sz="1800" dirty="0"/>
              <a:t>My food purchases before the pandemic were made mostly in stores and only a small part online, but now my purchase habits are completely changed.</a:t>
            </a:r>
          </a:p>
        </p:txBody>
      </p:sp>
      <p:sp>
        <p:nvSpPr>
          <p:cNvPr id="6" name="Content Placeholder 5"/>
          <p:cNvSpPr>
            <a:spLocks noGrp="1"/>
          </p:cNvSpPr>
          <p:nvPr>
            <p:ph sz="quarter" idx="4"/>
          </p:nvPr>
        </p:nvSpPr>
        <p:spPr>
          <a:xfrm>
            <a:off x="1991545" y="2420889"/>
            <a:ext cx="8290247" cy="1254125"/>
          </a:xfrm>
        </p:spPr>
        <p:txBody>
          <a:bodyPr>
            <a:normAutofit fontScale="92500" lnSpcReduction="20000"/>
          </a:bodyPr>
          <a:lstStyle/>
          <a:p>
            <a:r>
              <a:rPr lang="en-US" sz="1800" dirty="0"/>
              <a:t>This chart below shows the number of people and their food purchase habits before the pandemic, 20 of the people we questioned said that they used to purchase only in stores and, 3 people said that they mostly used to purchase in stores and only a small part online, and 1 man or women said that he/she used to purchase exclusively online.</a:t>
            </a:r>
          </a:p>
        </p:txBody>
      </p:sp>
      <p:graphicFrame>
        <p:nvGraphicFramePr>
          <p:cNvPr id="7" name="Chart 6">
            <a:extLst>
              <a:ext uri="{FF2B5EF4-FFF2-40B4-BE49-F238E27FC236}">
                <a16:creationId xmlns:a16="http://schemas.microsoft.com/office/drawing/2014/main" id="{81A498F6-AE28-4257-96A3-96E328B37DC8}"/>
              </a:ext>
            </a:extLst>
          </p:cNvPr>
          <p:cNvGraphicFramePr/>
          <p:nvPr/>
        </p:nvGraphicFramePr>
        <p:xfrm>
          <a:off x="2207568" y="3789040"/>
          <a:ext cx="792088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safe do you feel to shop online?</a:t>
            </a:r>
          </a:p>
        </p:txBody>
      </p:sp>
      <p:sp>
        <p:nvSpPr>
          <p:cNvPr id="4" name="Content Placeholder 3"/>
          <p:cNvSpPr>
            <a:spLocks noGrp="1"/>
          </p:cNvSpPr>
          <p:nvPr>
            <p:ph sz="half" idx="2"/>
          </p:nvPr>
        </p:nvSpPr>
        <p:spPr>
          <a:xfrm>
            <a:off x="2063552" y="1412776"/>
            <a:ext cx="8208912" cy="1152128"/>
          </a:xfrm>
        </p:spPr>
        <p:txBody>
          <a:bodyPr>
            <a:normAutofit fontScale="85000" lnSpcReduction="10000"/>
          </a:bodyPr>
          <a:lstStyle/>
          <a:p>
            <a:r>
              <a:rPr lang="en-US" sz="1800" dirty="0"/>
              <a:t>Online shopping is convenient, easy and quick. We can shop when we want, compare prices and have our purchases delivered to our front doors. But because of daily stories of online fraudsters and hackers I don’t feel very safe to shop online.</a:t>
            </a:r>
          </a:p>
        </p:txBody>
      </p:sp>
      <p:sp>
        <p:nvSpPr>
          <p:cNvPr id="6" name="Content Placeholder 5"/>
          <p:cNvSpPr>
            <a:spLocks noGrp="1"/>
          </p:cNvSpPr>
          <p:nvPr>
            <p:ph sz="quarter" idx="4"/>
          </p:nvPr>
        </p:nvSpPr>
        <p:spPr>
          <a:xfrm>
            <a:off x="2063552" y="2492897"/>
            <a:ext cx="8136904" cy="1110109"/>
          </a:xfrm>
        </p:spPr>
        <p:txBody>
          <a:bodyPr>
            <a:normAutofit fontScale="85000" lnSpcReduction="10000"/>
          </a:bodyPr>
          <a:lstStyle/>
          <a:p>
            <a:r>
              <a:rPr lang="en-US" sz="1800" dirty="0"/>
              <a:t>This chart below shows the number of people and how safe they feel to shop online, 8 of the people we questioned said that they feel a little safe to shop online, 3 people said that they feel not safe at all, only 2 people said that they feel perfectly safe to shop online and 11 people said that they feel quite safe to shop online.</a:t>
            </a:r>
          </a:p>
        </p:txBody>
      </p:sp>
      <p:graphicFrame>
        <p:nvGraphicFramePr>
          <p:cNvPr id="7" name="Chart 6">
            <a:extLst>
              <a:ext uri="{FF2B5EF4-FFF2-40B4-BE49-F238E27FC236}">
                <a16:creationId xmlns:a16="http://schemas.microsoft.com/office/drawing/2014/main" id="{BD9D2452-0553-4398-B15F-52600A6DBBF4}"/>
              </a:ext>
            </a:extLst>
          </p:cNvPr>
          <p:cNvGraphicFramePr/>
          <p:nvPr/>
        </p:nvGraphicFramePr>
        <p:xfrm>
          <a:off x="2135560" y="3717032"/>
          <a:ext cx="8064896"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88640"/>
            <a:ext cx="8229600" cy="1143000"/>
          </a:xfrm>
        </p:spPr>
        <p:txBody>
          <a:bodyPr>
            <a:normAutofit/>
          </a:bodyPr>
          <a:lstStyle/>
          <a:p>
            <a:r>
              <a:rPr lang="en-US" sz="4000" dirty="0"/>
              <a:t>What do you buy most online?</a:t>
            </a:r>
          </a:p>
        </p:txBody>
      </p:sp>
      <p:sp>
        <p:nvSpPr>
          <p:cNvPr id="4" name="Content Placeholder 3"/>
          <p:cNvSpPr>
            <a:spLocks noGrp="1"/>
          </p:cNvSpPr>
          <p:nvPr>
            <p:ph sz="half" idx="2"/>
          </p:nvPr>
        </p:nvSpPr>
        <p:spPr>
          <a:xfrm>
            <a:off x="1991544" y="1412777"/>
            <a:ext cx="8147248" cy="894085"/>
          </a:xfrm>
        </p:spPr>
        <p:txBody>
          <a:bodyPr>
            <a:normAutofit/>
          </a:bodyPr>
          <a:lstStyle/>
          <a:p>
            <a:r>
              <a:rPr lang="en-US" sz="1800" dirty="0"/>
              <a:t>Online I buy all kinds of things, but mostly I tend to buy clothing and personal care products.</a:t>
            </a:r>
          </a:p>
        </p:txBody>
      </p:sp>
      <p:sp>
        <p:nvSpPr>
          <p:cNvPr id="6" name="Content Placeholder 5"/>
          <p:cNvSpPr>
            <a:spLocks noGrp="1"/>
          </p:cNvSpPr>
          <p:nvPr>
            <p:ph sz="quarter" idx="4"/>
          </p:nvPr>
        </p:nvSpPr>
        <p:spPr>
          <a:xfrm>
            <a:off x="1991544" y="2060848"/>
            <a:ext cx="8363272" cy="792088"/>
          </a:xfrm>
        </p:spPr>
        <p:txBody>
          <a:bodyPr>
            <a:noAutofit/>
          </a:bodyPr>
          <a:lstStyle/>
          <a:p>
            <a:r>
              <a:rPr lang="en-US" sz="1800" dirty="0"/>
              <a:t>This chart below shows the number of people and what they usually buy online. The most of the people we asked said they quite frequently shopped online before the pandemic.</a:t>
            </a:r>
          </a:p>
        </p:txBody>
      </p:sp>
      <p:graphicFrame>
        <p:nvGraphicFramePr>
          <p:cNvPr id="7" name="Chart 6">
            <a:extLst>
              <a:ext uri="{FF2B5EF4-FFF2-40B4-BE49-F238E27FC236}">
                <a16:creationId xmlns:a16="http://schemas.microsoft.com/office/drawing/2014/main" id="{B61701BB-CF19-4A9F-B91E-73048F7F4F23}"/>
              </a:ext>
            </a:extLst>
          </p:cNvPr>
          <p:cNvGraphicFramePr/>
          <p:nvPr/>
        </p:nvGraphicFramePr>
        <p:xfrm>
          <a:off x="1919536" y="3068960"/>
          <a:ext cx="8352928" cy="35010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2609</Words>
  <Application>Microsoft Office PowerPoint</Application>
  <PresentationFormat>Widescreen</PresentationFormat>
  <Paragraphs>88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Georgia</vt:lpstr>
      <vt:lpstr>Wingdings</vt:lpstr>
      <vt:lpstr>Wingdings 2</vt:lpstr>
      <vt:lpstr>Civic</vt:lpstr>
      <vt:lpstr>BEHAVIOUR DURING COVID-19 PANDEMIC (Responses from Macedonian students)</vt:lpstr>
      <vt:lpstr>PowerPoint Presentation</vt:lpstr>
      <vt:lpstr>Most of the people that answered were between the age of 16 and 18.</vt:lpstr>
      <vt:lpstr>PowerPoint Presentation</vt:lpstr>
      <vt:lpstr>PowerPoint Presentation</vt:lpstr>
      <vt:lpstr>How did your purchases generally happen before the pandemic?</vt:lpstr>
      <vt:lpstr>How were your food purchases generally made before the pandemic?</vt:lpstr>
      <vt:lpstr>How safe do you feel to shop online?</vt:lpstr>
      <vt:lpstr>What do you buy most online?</vt:lpstr>
      <vt:lpstr>Were online purchases (related to the previous point) frequent even before the pandemic?</vt:lpstr>
      <vt:lpstr>Q11: Compared to the pre-pandemic period, do you now pay more attention to advertising and promotional emails? - There isn't any difference in my attention for advertising and promotional emails since Covid, but I think in the future I might just pay little more attention to stuff like the promotional emails and advertisements. </vt:lpstr>
      <vt:lpstr>The following chart is telling us that five people pay much attention to promotional emails and adverts, six people pay enough attention to it, seven people pay just a little bit of attention and two people don't pay any attention to them.</vt:lpstr>
      <vt:lpstr>In this graph below we can see that five people said yes to keeping their same habits even after the pandemic, one person answered with no, eleven people answered with maybe and seven people answered with "I don't know"</vt:lpstr>
      <vt:lpstr>In this graph we can see that three people answered that sometimes going out in the open air is good, thirteen people answered that limiting the exit from home is right, two people answered with limiting exit from home to real needs, going out in open air sometimes is good, three people aswered that the Covid-19 guide lines are excessive and three people answered that the guide lines are excessive, but going in the open air sometimes is good.</vt:lpstr>
      <vt:lpstr>In the next graph we have the answers for the question "Considering the current pandemic situation of Covid-19, how risky do you think the following activities are for your health" and we have one person that answered for leaving the house without individual protection, one person for outdoor activities in public places, two people for outdoor activities in public places without individual protection, one person for outdoor activities in public places taking public transport, two people for outdoor activities in public places, taking public transport and not having individual protection, two people for shopping at the supermarket, one person for shopping at the supermarket whilst taking public transport..</vt:lpstr>
      <vt:lpstr>In this graph we can see that five people have left their homes several times a week, three people have left their homes once in every two weeks, eight people have only left their homes once a week, two people have never or hardly ever left their homes, and six people have left their house almost everyday.</vt:lpstr>
      <vt:lpstr>During the lockdown many people were kept constantly updated on what was happening through media. How much time did you spend on isolation days to keep yourself informed?</vt:lpstr>
      <vt:lpstr>How reliable do you think the news provided by the main information channels you used the most?</vt:lpstr>
      <vt:lpstr>How worried are you about your personal health and family members?</vt:lpstr>
      <vt:lpstr>During the Lockdown period, how would you assess your level of confidence in: (The Government of your country)</vt:lpstr>
      <vt:lpstr> During the Lockdown period, how would you assess your level of confidence in: [European Union] </vt:lpstr>
      <vt:lpstr>During the Lockdown period, how would you assess your level of confidence in: [the Government of your country]</vt:lpstr>
      <vt:lpstr>During the Lockdown period, how would you assess your level of confidence in: [regional or local authorities]  </vt:lpstr>
      <vt:lpstr>During the Lockdown period, how would you assess your level of confidence in: [police] </vt:lpstr>
      <vt:lpstr>During the Lockdown period, how would you assess your level of confidence in: [citizens] </vt:lpstr>
      <vt:lpstr>During the Lockdown period, how would you assess your level of confidence in: the European Union, the Government of your country, regional or local authorities, police, citizens, the health care system.  This charter below shows what was the level of confidence in the past year and now. Out of a total 20 respondents, most answered that their trust has decreased in all these institutions except in the health care system, that shown resultats of a big improvement, and the level of confidence in the citizens that remained the same. </vt:lpstr>
      <vt:lpstr>Which of the following interventions do you think is more important for the post-lockdown phase?        Because the lockdown has a strategic aspect that is associated with delaying the peak of the epidemic, which is limiting the number of sick people at any one time. The best thing to do in this time from my look is to:  encouraging smart working where possible and implementing distance learning.  This charter below shows how 16 people responded on this. Seven of them think that is more important to  encouraging smart working where possible, four of them think to encouraging domestic tourism, the same number goes to implementing distance learning and just one men thinks that is more important expanding public transportation. </vt:lpstr>
      <vt:lpstr>In the months of the pandemic did you follow distance courses?  As the school closures became inevitable, the Ministry of Education and Science came up with two workable solutions, the TV-Classroom and the E-Classroom. Beside the E-Classroom and studying from home due to the covid-19 situation I wasn’t following any other distance courses.  This charter shows how 10 student responded on this question. Before the start of the pandemic 6 of them were following distance courses and 4 of them didn't, after the start the number increased by two.        </vt:lpstr>
      <vt:lpstr>        Were you able to follow all the curricular lessons with distance learning?  Our republic has improved access to education during this pandemic by involving as students to study by distance learning with the online platform Microsoft teams and with this platform I was able to follow all curricular lessons, but the quality of the platform and the lessons wasn't so good.   From ten respondents just one wasn’t able to follow curricular lessons with distance learning, the reason is unknown.         ,</vt:lpstr>
      <vt:lpstr>How did the distance learning take place mostly?  Well we would start at 07:30 am or 13:30 pm depending if we are first or second shift starting,  and we would finish at 12:55 am or 18:55 pm depending how much lessons we have six, seven or eight. The duration of the lesson is 35 minutes with 5 minutes rest between every lesson and 15 minutes lunch rest that is placed between the second and the third lesson. And this it was synchronous distance learning with live communication between as students and the teacher.  From 11 students 7 of them sad that the learning is different, 3 of them that is the same and 2 of them that is improved. </vt:lpstr>
      <vt:lpstr> Looking ahead to the next school year 2021/2022, would you like distance learning to continue?  Personally I would not like the distance learning to continue, because I think that the students are not getting enough knowledge, as they would with the physical presence in the schools where the teacher can see if the student really has learn the material or not.    This charter below shows that out of 10 students eight responded that they want distance learning to stop, of which two sad they wanted to continue.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Мимоза Миjоска</dc:creator>
  <cp:lastModifiedBy>Мимоза Миjоска</cp:lastModifiedBy>
  <cp:revision>19</cp:revision>
  <dcterms:created xsi:type="dcterms:W3CDTF">2021-03-15T08:17:37Z</dcterms:created>
  <dcterms:modified xsi:type="dcterms:W3CDTF">2021-03-21T14:04:49Z</dcterms:modified>
</cp:coreProperties>
</file>