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embeddedFontLst>
    <p:embeddedFont>
      <p:font typeface="Century Gothic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9" roundtripDataSignature="AMtx7mgDKhdfnvU+BDOrxGmAEPiZeOCj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Gothic-bold.fntdata"/><Relationship Id="rId25" Type="http://schemas.openxmlformats.org/officeDocument/2006/relationships/font" Target="fonts/CenturyGothic-regular.fntdata"/><Relationship Id="rId28" Type="http://schemas.openxmlformats.org/officeDocument/2006/relationships/font" Target="fonts/CenturyGothic-boldItalic.fntdata"/><Relationship Id="rId27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Greta</a:t>
            </a:r>
            <a:endParaRPr/>
          </a:p>
        </p:txBody>
      </p:sp>
      <p:sp>
        <p:nvSpPr>
          <p:cNvPr id="149" name="Google Shape;14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Carlo</a:t>
            </a:r>
            <a:endParaRPr/>
          </a:p>
        </p:txBody>
      </p:sp>
      <p:sp>
        <p:nvSpPr>
          <p:cNvPr id="224" name="Google Shape;22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Benedetta</a:t>
            </a:r>
            <a:endParaRPr/>
          </a:p>
        </p:txBody>
      </p:sp>
      <p:sp>
        <p:nvSpPr>
          <p:cNvPr id="234" name="Google Shape;23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/>
              <a:t>benedetta</a:t>
            </a:r>
            <a:endParaRPr/>
          </a:p>
        </p:txBody>
      </p:sp>
      <p:sp>
        <p:nvSpPr>
          <p:cNvPr id="242" name="Google Shape;24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syria</a:t>
            </a:r>
            <a:endParaRPr/>
          </a:p>
        </p:txBody>
      </p:sp>
      <p:sp>
        <p:nvSpPr>
          <p:cNvPr id="249" name="Google Shape;24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/>
              <a:t>syria</a:t>
            </a:r>
            <a:endParaRPr/>
          </a:p>
        </p:txBody>
      </p:sp>
      <p:sp>
        <p:nvSpPr>
          <p:cNvPr id="256" name="Google Shape;25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/>
              <a:t>syria</a:t>
            </a:r>
            <a:endParaRPr/>
          </a:p>
        </p:txBody>
      </p:sp>
      <p:sp>
        <p:nvSpPr>
          <p:cNvPr id="263" name="Google Shape;26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Rosa</a:t>
            </a:r>
            <a:endParaRPr/>
          </a:p>
        </p:txBody>
      </p:sp>
      <p:sp>
        <p:nvSpPr>
          <p:cNvPr id="269" name="Google Shape;26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Omar</a:t>
            </a:r>
            <a:endParaRPr/>
          </a:p>
        </p:txBody>
      </p:sp>
      <p:sp>
        <p:nvSpPr>
          <p:cNvPr id="276" name="Google Shape;27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Emilio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Greta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Greta</a:t>
            </a:r>
            <a:endParaRPr/>
          </a:p>
        </p:txBody>
      </p:sp>
      <p:sp>
        <p:nvSpPr>
          <p:cNvPr id="157" name="Google Shape;15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Greta</a:t>
            </a:r>
            <a:endParaRPr/>
          </a:p>
        </p:txBody>
      </p:sp>
      <p:sp>
        <p:nvSpPr>
          <p:cNvPr id="162" name="Google Shape;16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Greta</a:t>
            </a:r>
            <a:endParaRPr/>
          </a:p>
        </p:txBody>
      </p:sp>
      <p:sp>
        <p:nvSpPr>
          <p:cNvPr id="168" name="Google Shape;16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Greta</a:t>
            </a:r>
            <a:endParaRPr/>
          </a:p>
        </p:txBody>
      </p:sp>
      <p:sp>
        <p:nvSpPr>
          <p:cNvPr id="174" name="Google Shape;17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Alessia</a:t>
            </a:r>
            <a:endParaRPr/>
          </a:p>
        </p:txBody>
      </p:sp>
      <p:sp>
        <p:nvSpPr>
          <p:cNvPr id="179" name="Google Shape;17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Andrea</a:t>
            </a:r>
            <a:endParaRPr/>
          </a:p>
        </p:txBody>
      </p:sp>
      <p:sp>
        <p:nvSpPr>
          <p:cNvPr id="185" name="Google Shape;18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Pietro</a:t>
            </a:r>
            <a:endParaRPr/>
          </a:p>
        </p:txBody>
      </p:sp>
      <p:sp>
        <p:nvSpPr>
          <p:cNvPr id="206" name="Google Shape;20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Irene</a:t>
            </a:r>
            <a:endParaRPr/>
          </a:p>
        </p:txBody>
      </p:sp>
      <p:sp>
        <p:nvSpPr>
          <p:cNvPr id="212" name="Google Shape;21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0"/>
          <p:cNvSpPr txBox="1"/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0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86" name="Google Shape;86;p30"/>
          <p:cNvSpPr txBox="1"/>
          <p:nvPr>
            <p:ph idx="2" type="body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7" name="Google Shape;87;p3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1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1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3" name="Google Shape;93;p31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4" name="Google Shape;94;p3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panoramica con didascalia">
  <p:cSld name="Immagine panoramica con didascalia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2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2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0" name="Google Shape;100;p32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1" name="Google Shape;101;p3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>
  <p:cSld name="Citazione con didascalia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3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3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7" name="Google Shape;107;p33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8" name="Google Shape;108;p3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11" name="Google Shape;111;p3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20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2" name="Google Shape;112;p33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20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>
  <p:cSld name="Scheda nom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4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4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6" name="Google Shape;116;p3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onne immagine">
  <p:cSld name="3 colonne immagin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5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2" name="Google Shape;122;p35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3" name="Google Shape;123;p35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4" name="Google Shape;124;p35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5" name="Google Shape;125;p35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6" name="Google Shape;126;p35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7" name="Google Shape;127;p35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8" name="Google Shape;128;p35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9" name="Google Shape;129;p35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30" name="Google Shape;130;p3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1" name="Google Shape;131;p3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2" name="Google Shape;132;p3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6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8" name="Google Shape;138;p3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7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7"/>
          <p:cNvSpPr txBox="1"/>
          <p:nvPr>
            <p:ph idx="1" type="body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4" name="Google Shape;144;p3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35" name="Google Shape;35;p2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5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5" name="Google Shape;45;p2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onne">
  <p:cSld name="3 colonn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6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1" name="Google Shape;51;p26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52" name="Google Shape;52;p26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3" name="Google Shape;53;p26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54" name="Google Shape;54;p26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5" name="Google Shape;55;p26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56" name="Google Shape;56;p2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26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2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4" name="Google Shape;64;p2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8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70" name="Google Shape;70;p28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71" name="Google Shape;71;p2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7" name="Google Shape;77;p29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78" name="Google Shape;78;p29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9" name="Google Shape;79;p29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80" name="Google Shape;80;p2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2.xml"/><Relationship Id="rId1" Type="http://schemas.openxmlformats.org/officeDocument/2006/relationships/image" Target="../media/image7.png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0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0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0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" name="Google Shape;13;p20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0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" name="Google Shape;17;p20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  <p:sldLayoutId id="2147483665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"/>
          <p:cNvSpPr txBox="1"/>
          <p:nvPr>
            <p:ph type="ctrTitle"/>
          </p:nvPr>
        </p:nvSpPr>
        <p:spPr>
          <a:xfrm>
            <a:off x="1154950" y="1447800"/>
            <a:ext cx="9557700" cy="338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</a:pPr>
            <a:r>
              <a:rPr lang="it-IT" sz="4800"/>
              <a:t>IMAGINE THE FUTURE</a:t>
            </a:r>
            <a:endParaRPr sz="4800"/>
          </a:p>
        </p:txBody>
      </p:sp>
      <p:sp>
        <p:nvSpPr>
          <p:cNvPr id="152" name="Google Shape;152;p1"/>
          <p:cNvSpPr txBox="1"/>
          <p:nvPr>
            <p:ph idx="1" type="subTitle"/>
          </p:nvPr>
        </p:nvSpPr>
        <p:spPr>
          <a:xfrm>
            <a:off x="1038417" y="4782280"/>
            <a:ext cx="88257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b="1" i="1" lang="it-IT" sz="2400"/>
              <a:t>INVESTING MONEY TO ENSURE ONE’S OWN FUTURE</a:t>
            </a:r>
            <a:endParaRPr b="1" i="1" sz="2400"/>
          </a:p>
        </p:txBody>
      </p:sp>
      <p:pic>
        <p:nvPicPr>
          <p:cNvPr id="153" name="Google Shape;15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6321" y="586382"/>
            <a:ext cx="4868980" cy="103711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"/>
          <p:cNvSpPr txBox="1"/>
          <p:nvPr/>
        </p:nvSpPr>
        <p:spPr>
          <a:xfrm>
            <a:off x="3046640" y="1901292"/>
            <a:ext cx="609872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ERASMUS+ PROJECT FESAC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ONLINE MEETING PROGRAMME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DARUVAR, June 7th - 11th 2021 </a:t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it-IT" sz="3600"/>
              <a:t>Property insurance</a:t>
            </a:r>
            <a:endParaRPr/>
          </a:p>
        </p:txBody>
      </p:sp>
      <p:sp>
        <p:nvSpPr>
          <p:cNvPr id="227" name="Google Shape;227;p10"/>
          <p:cNvSpPr txBox="1"/>
          <p:nvPr/>
        </p:nvSpPr>
        <p:spPr>
          <a:xfrm>
            <a:off x="1060536" y="1419812"/>
            <a:ext cx="996124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Property insurance is a contract which refunds the policyholder, up to a certain extent of a damage caused by a certain defined event</a:t>
            </a:r>
            <a:endParaRPr/>
          </a:p>
        </p:txBody>
      </p:sp>
      <p:pic>
        <p:nvPicPr>
          <p:cNvPr id="228" name="Google Shape;22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41943" y="2127427"/>
            <a:ext cx="3017782" cy="185944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0"/>
          <p:cNvSpPr txBox="1"/>
          <p:nvPr/>
        </p:nvSpPr>
        <p:spPr>
          <a:xfrm>
            <a:off x="1146063" y="2270968"/>
            <a:ext cx="7165179" cy="6463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Ex. A person wants to protect himself against the risk of fire of the Villa he owns. The value is equal to 1,000,000 euros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10"/>
          <p:cNvSpPr txBox="1"/>
          <p:nvPr/>
        </p:nvSpPr>
        <p:spPr>
          <a:xfrm>
            <a:off x="1125852" y="3122124"/>
            <a:ext cx="7250706" cy="3693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“In-house” risk management =&gt; “total cost” 1,000,000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10"/>
          <p:cNvSpPr txBox="1"/>
          <p:nvPr/>
        </p:nvSpPr>
        <p:spPr>
          <a:xfrm>
            <a:off x="1130913" y="4130571"/>
            <a:ext cx="10544015" cy="1815882"/>
          </a:xfrm>
          <a:prstGeom prst="rect">
            <a:avLst/>
          </a:prstGeom>
          <a:solidFill>
            <a:srgbClr val="F4A06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Transfer of risk through insurance coverage</a:t>
            </a:r>
            <a:r>
              <a:rPr lang="it-IT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Company, with respect to this risk, has in its portfolio a cluster of 12,000 policyholders with homogeneous characteristics (property value, type of building, ...) and has observed an event frequency of 0.1%.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Damage to cover = 12.000 x 0,1% x 1.000.000 = 12.000.000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“partial cost” = 12.000.000 : 12.000 = 1.000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it-IT" sz="3600"/>
              <a:t>Liability insurance</a:t>
            </a:r>
            <a:endParaRPr/>
          </a:p>
        </p:txBody>
      </p:sp>
      <p:sp>
        <p:nvSpPr>
          <p:cNvPr id="237" name="Google Shape;237;p11"/>
          <p:cNvSpPr txBox="1"/>
          <p:nvPr/>
        </p:nvSpPr>
        <p:spPr>
          <a:xfrm>
            <a:off x="763689" y="1853248"/>
            <a:ext cx="7327761" cy="234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Liability Insurance </a:t>
            </a:r>
            <a:r>
              <a:rPr lang="it-IT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 contract where the insurer AGREES, against  payment of a premium, to refund the policy-holder of what HE OWES to a third party for a DEFINED EVENT depending on  the liability invoked in the contract, </a:t>
            </a:r>
            <a:endParaRPr/>
          </a:p>
        </p:txBody>
      </p:sp>
      <p:pic>
        <p:nvPicPr>
          <p:cNvPr id="238" name="Google Shape;23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80528" y="1853248"/>
            <a:ext cx="3017782" cy="184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62349" y="4376457"/>
            <a:ext cx="2705100" cy="20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"/>
          <p:cNvSpPr txBox="1"/>
          <p:nvPr>
            <p:ph type="title"/>
          </p:nvPr>
        </p:nvSpPr>
        <p:spPr>
          <a:xfrm>
            <a:off x="1050472" y="477611"/>
            <a:ext cx="8375650" cy="904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b="1" lang="it-IT" sz="3200"/>
              <a:t>Life insurance</a:t>
            </a:r>
            <a:endParaRPr/>
          </a:p>
        </p:txBody>
      </p:sp>
      <p:sp>
        <p:nvSpPr>
          <p:cNvPr id="245" name="Google Shape;245;p12"/>
          <p:cNvSpPr txBox="1"/>
          <p:nvPr>
            <p:ph idx="1" type="body"/>
          </p:nvPr>
        </p:nvSpPr>
        <p:spPr>
          <a:xfrm>
            <a:off x="1050472" y="1795288"/>
            <a:ext cx="10428514" cy="4585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it-IT" sz="1800"/>
              <a:t>Life insurance is an insurance policy where the insurer, behind payment of a premium, agrees to pay a  capital or  rent on the occurence of a certain defined event  related to human life.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it-IT" sz="1800"/>
              <a:t>There are three types of life insurance: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1" lang="it-IT" sz="1800"/>
              <a:t>Insurance in case of death </a:t>
            </a:r>
            <a:r>
              <a:rPr lang="it-IT" sz="1800"/>
              <a:t>(the insurer agrees to pay, at the death of the policy-holder, a capital or rent to a third beneficiary).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1" lang="it-IT" sz="1800"/>
              <a:t>Insurance in case of survival </a:t>
            </a:r>
            <a:r>
              <a:rPr lang="it-IT" sz="1800"/>
              <a:t>(the insurer agrees to pay a capital or rent to the policyholder or a third beneficiary if the insured survives to some extent).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1" lang="it-IT" sz="1800"/>
              <a:t>Mixed insurance </a:t>
            </a:r>
            <a:r>
              <a:rPr lang="it-IT" sz="1800"/>
              <a:t>(The insurer agrees to pay capital or rent  at the death of the policyholder  if the policyholder survives for a certain period</a:t>
            </a:r>
            <a:r>
              <a:rPr lang="it-IT"/>
              <a:t>).</a:t>
            </a:r>
            <a:endParaRPr/>
          </a:p>
        </p:txBody>
      </p:sp>
      <p:pic>
        <p:nvPicPr>
          <p:cNvPr id="246" name="Google Shape;24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397127">
            <a:off x="7736653" y="366068"/>
            <a:ext cx="1476509" cy="1257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"/>
          <p:cNvSpPr txBox="1"/>
          <p:nvPr>
            <p:ph type="title"/>
          </p:nvPr>
        </p:nvSpPr>
        <p:spPr>
          <a:xfrm>
            <a:off x="1054325" y="1762290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entury Gothic"/>
              <a:buNone/>
            </a:pPr>
            <a:r>
              <a:rPr b="1" lang="it-IT" sz="2800"/>
              <a:t>Why ensure your future?</a:t>
            </a:r>
            <a:endParaRPr/>
          </a:p>
        </p:txBody>
      </p:sp>
      <p:sp>
        <p:nvSpPr>
          <p:cNvPr id="252" name="Google Shape;252;p13"/>
          <p:cNvSpPr txBox="1"/>
          <p:nvPr/>
        </p:nvSpPr>
        <p:spPr>
          <a:xfrm>
            <a:off x="1234734" y="3125240"/>
            <a:ext cx="9722531" cy="1684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 the end of work activity means "</a:t>
            </a:r>
            <a:r>
              <a:rPr b="1" lang="it-IT" sz="24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retirement</a:t>
            </a:r>
            <a:r>
              <a:rPr lang="it-IT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" which is a source of great uncertainty in today's society both for today's adults and, above all, for tomorrow's adults.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13"/>
          <p:cNvSpPr txBox="1"/>
          <p:nvPr/>
        </p:nvSpPr>
        <p:spPr>
          <a:xfrm>
            <a:off x="2253343" y="457200"/>
            <a:ext cx="666205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Investing money to ensure one’s own future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4"/>
          <p:cNvSpPr txBox="1"/>
          <p:nvPr/>
        </p:nvSpPr>
        <p:spPr>
          <a:xfrm>
            <a:off x="1387928" y="1581599"/>
            <a:ext cx="8801101" cy="1868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to ensure your future at the end of work?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Planning is important</a:t>
            </a:r>
            <a:endParaRPr sz="3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sp>
        <p:nvSpPr>
          <p:cNvPr id="259" name="Google Shape;259;p14"/>
          <p:cNvSpPr txBox="1"/>
          <p:nvPr/>
        </p:nvSpPr>
        <p:spPr>
          <a:xfrm>
            <a:off x="2253343" y="457200"/>
            <a:ext cx="666205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Investing money to ensure one’s own future</a:t>
            </a:r>
            <a:endParaRPr/>
          </a:p>
        </p:txBody>
      </p:sp>
      <p:pic>
        <p:nvPicPr>
          <p:cNvPr id="260" name="Google Shape;26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4457" y="3672158"/>
            <a:ext cx="5649686" cy="2728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5"/>
          <p:cNvSpPr txBox="1"/>
          <p:nvPr/>
        </p:nvSpPr>
        <p:spPr>
          <a:xfrm>
            <a:off x="1240972" y="1166842"/>
            <a:ext cx="9095014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some counts - Will your savings last?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Life expectancy is getting longer - so savings need to last longer too.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Noto Sans Symbols"/>
              <a:buChar char="⮚"/>
            </a:pPr>
            <a:r>
              <a:rPr b="1" lang="it-IT" sz="1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your plans for your new life? Holidays, travels, a new hobby?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Noto Sans Symbols"/>
              <a:buChar char="⮚"/>
            </a:pPr>
            <a:r>
              <a:rPr b="1" lang="it-IT" sz="1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Expenses can change - for example by paying off your mortgage, but your bills can increase if you spend more time at home.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t/>
            </a:r>
            <a:endParaRPr b="1" sz="180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Noto Sans Symbols"/>
              <a:buChar char="⮚"/>
            </a:pPr>
            <a:r>
              <a:rPr b="1" lang="it-IT" sz="1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your savings be able to overcome inflation? A solution is offered by the distribution of savings over different types of investments, including shares.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t/>
            </a:r>
            <a:endParaRPr b="1" sz="180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Noto Sans Symbols"/>
              <a:buChar char="⮚"/>
            </a:pPr>
            <a:r>
              <a:rPr b="1" lang="it-IT" sz="1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much to withdraw from your savings? Taking too much too quickly can erode your savings.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15"/>
          <p:cNvSpPr txBox="1"/>
          <p:nvPr/>
        </p:nvSpPr>
        <p:spPr>
          <a:xfrm>
            <a:off x="2253343" y="457200"/>
            <a:ext cx="666205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Investing money to ensure one’s own future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"/>
          <p:cNvSpPr txBox="1"/>
          <p:nvPr/>
        </p:nvSpPr>
        <p:spPr>
          <a:xfrm>
            <a:off x="1665514" y="1131546"/>
            <a:ext cx="8409214" cy="2246769"/>
          </a:xfrm>
          <a:prstGeom prst="rect">
            <a:avLst/>
          </a:prstGeom>
          <a:solidFill>
            <a:srgbClr val="F4A06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Investment options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you have planned your retirement, you already know how long your current savings can finance your lifestyle.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also know that by changing your investment style you can help your savings last as long as you want and protect your assets</a:t>
            </a:r>
            <a:r>
              <a:rPr b="1" lang="it-IT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</p:txBody>
      </p:sp>
      <p:sp>
        <p:nvSpPr>
          <p:cNvPr id="272" name="Google Shape;272;p16"/>
          <p:cNvSpPr txBox="1"/>
          <p:nvPr/>
        </p:nvSpPr>
        <p:spPr>
          <a:xfrm>
            <a:off x="1665514" y="3744117"/>
            <a:ext cx="8556300" cy="2524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is always advisable to distribute your money </a:t>
            </a:r>
            <a:r>
              <a:rPr b="1" lang="it-IT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different investments.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Investing in </a:t>
            </a:r>
            <a:r>
              <a:rPr b="1" lang="it-IT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stocks</a:t>
            </a:r>
            <a:r>
              <a:rPr lang="it-IT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can protect against the impact of inflation, allowing continued capital growth.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3" name="Google Shape;273;p16"/>
          <p:cNvSpPr txBox="1"/>
          <p:nvPr/>
        </p:nvSpPr>
        <p:spPr>
          <a:xfrm>
            <a:off x="2416629" y="226367"/>
            <a:ext cx="666205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Investing money to ensure one’s own future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7"/>
          <p:cNvSpPr txBox="1"/>
          <p:nvPr>
            <p:ph type="title"/>
          </p:nvPr>
        </p:nvSpPr>
        <p:spPr>
          <a:xfrm>
            <a:off x="3151413" y="1231376"/>
            <a:ext cx="5502730" cy="1511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</a:pPr>
            <a:r>
              <a:rPr b="1" lang="it-IT" sz="2000">
                <a:solidFill>
                  <a:schemeClr val="lt1"/>
                </a:solidFill>
              </a:rPr>
              <a:t>A possible choice for the worker</a:t>
            </a:r>
            <a:br>
              <a:rPr b="1" lang="it-IT" sz="2000">
                <a:solidFill>
                  <a:srgbClr val="FF9933"/>
                </a:solidFill>
              </a:rPr>
            </a:br>
            <a:br>
              <a:rPr b="1" lang="it-IT" sz="2000">
                <a:solidFill>
                  <a:srgbClr val="FF9933"/>
                </a:solidFill>
              </a:rPr>
            </a:br>
            <a:r>
              <a:rPr b="1" lang="it-IT" sz="2000">
                <a:solidFill>
                  <a:srgbClr val="FF9933"/>
                </a:solidFill>
              </a:rPr>
              <a:t>SUPPLEMENTARY PENSION SCHEME IN THE PAY SLIP</a:t>
            </a:r>
            <a:br>
              <a:rPr b="1" lang="it-IT" sz="2400">
                <a:solidFill>
                  <a:srgbClr val="FFC000"/>
                </a:solidFill>
              </a:rPr>
            </a:br>
            <a:endParaRPr b="1" sz="2400">
              <a:solidFill>
                <a:srgbClr val="FFC000"/>
              </a:solidFill>
            </a:endParaRPr>
          </a:p>
        </p:txBody>
      </p:sp>
      <p:sp>
        <p:nvSpPr>
          <p:cNvPr id="279" name="Google Shape;279;p17"/>
          <p:cNvSpPr txBox="1"/>
          <p:nvPr/>
        </p:nvSpPr>
        <p:spPr>
          <a:xfrm>
            <a:off x="3231318" y="3486114"/>
            <a:ext cx="5502729" cy="1569660"/>
          </a:xfrm>
          <a:prstGeom prst="rect">
            <a:avLst/>
          </a:prstGeom>
          <a:solidFill>
            <a:srgbClr val="F4A06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Definition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supplementary pension scheme we mean saving money in order to build a future pension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17"/>
          <p:cNvSpPr txBox="1"/>
          <p:nvPr/>
        </p:nvSpPr>
        <p:spPr>
          <a:xfrm>
            <a:off x="2253343" y="433021"/>
            <a:ext cx="66620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Investing money to ensure one’s own future</a:t>
            </a:r>
            <a:endParaRPr/>
          </a:p>
        </p:txBody>
      </p:sp>
      <p:pic>
        <p:nvPicPr>
          <p:cNvPr id="281" name="Google Shape;28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819" y="3429000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8"/>
          <p:cNvSpPr txBox="1"/>
          <p:nvPr/>
        </p:nvSpPr>
        <p:spPr>
          <a:xfrm>
            <a:off x="2261509" y="751115"/>
            <a:ext cx="60987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SUPPLEMENTARY PENSION SCHEME WORKS</a:t>
            </a:r>
            <a:endParaRPr b="1" sz="180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7" name="Google Shape;287;p18"/>
          <p:cNvSpPr txBox="1"/>
          <p:nvPr/>
        </p:nvSpPr>
        <p:spPr>
          <a:xfrm>
            <a:off x="2261509" y="1493123"/>
            <a:ext cx="7257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Within 6 months of hiring, the worker who adheres to this investment mode, allows every month his employer withdraws a monthly premium directly in the pay slip (agreed sum) to allocate it to the pension fund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8" name="Google Shape;288;p18"/>
          <p:cNvSpPr txBox="1"/>
          <p:nvPr/>
        </p:nvSpPr>
        <p:spPr>
          <a:xfrm>
            <a:off x="2343154" y="4467715"/>
            <a:ext cx="717640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the end of the employment relationship, from the date on which you become eligible for pension benefits, you will receive a supplementary pension in the form of a periodic pension.</a:t>
            </a:r>
            <a:endParaRPr/>
          </a:p>
        </p:txBody>
      </p:sp>
      <p:pic>
        <p:nvPicPr>
          <p:cNvPr id="289" name="Google Shape;28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8076" y="2852820"/>
            <a:ext cx="3827989" cy="1350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1350" y="1289958"/>
            <a:ext cx="5829300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"/>
          <p:cNvSpPr txBox="1"/>
          <p:nvPr>
            <p:ph type="title"/>
          </p:nvPr>
        </p:nvSpPr>
        <p:spPr>
          <a:xfrm>
            <a:off x="2367643" y="1432436"/>
            <a:ext cx="6498771" cy="3417150"/>
          </a:xfrm>
          <a:prstGeom prst="rect">
            <a:avLst/>
          </a:prstGeom>
          <a:gradFill>
            <a:gsLst>
              <a:gs pos="0">
                <a:srgbClr val="F9F0E0"/>
              </a:gs>
              <a:gs pos="100000">
                <a:srgbClr val="EBC874"/>
              </a:gs>
            </a:gsLst>
            <a:lin ang="5400000" scaled="0"/>
          </a:gradFill>
          <a:ln cap="rnd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br>
              <a:rPr lang="it-IT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Tomorrow is less scary if we know how to design it!</a:t>
            </a:r>
            <a:endParaRPr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"/>
          <p:cNvSpPr txBox="1"/>
          <p:nvPr>
            <p:ph idx="1" type="body"/>
          </p:nvPr>
        </p:nvSpPr>
        <p:spPr>
          <a:xfrm>
            <a:off x="3466277" y="2824843"/>
            <a:ext cx="7849424" cy="3608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b="1" lang="it-IT" sz="2200"/>
              <a:t>Taking out an insurance contract can be a very sensible investment to protect yourself against the eventuality of an accident: damage to things, people, animals, losses, fires to buildings, goods..</a:t>
            </a:r>
            <a:endParaRPr b="1" sz="22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it-IT" sz="2200"/>
              <a:t>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 sz="2200"/>
          </a:p>
        </p:txBody>
      </p:sp>
      <p:pic>
        <p:nvPicPr>
          <p:cNvPr id="165" name="Google Shape;16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468078">
            <a:off x="798314" y="1141178"/>
            <a:ext cx="3804699" cy="1589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"/>
          <p:cNvSpPr txBox="1"/>
          <p:nvPr/>
        </p:nvSpPr>
        <p:spPr>
          <a:xfrm>
            <a:off x="1159322" y="527209"/>
            <a:ext cx="880110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bit of history: how and when insurance is born</a:t>
            </a:r>
            <a:endParaRPr b="1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4"/>
          <p:cNvSpPr txBox="1"/>
          <p:nvPr/>
        </p:nvSpPr>
        <p:spPr>
          <a:xfrm>
            <a:off x="1240968" y="1318022"/>
            <a:ext cx="98625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Insurance was born in Italy between the </a:t>
            </a:r>
            <a:r>
              <a:rPr b="1" lang="it-IT" sz="20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XIII</a:t>
            </a:r>
            <a:r>
              <a:rPr b="1" lang="it-IT" sz="16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b="1" lang="it-IT" sz="20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XIV</a:t>
            </a:r>
            <a:r>
              <a:rPr b="1" lang="it-IT" sz="16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lang="it-IT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centuries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Maritime traffic increased </a:t>
            </a:r>
            <a:r>
              <a:rPr lang="it-IT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there was a need to insure goods and vessels from the dangers that could be encountered when sailing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b="1" lang="it-IT" sz="20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cities of Genoa, Florence and Pisa </a:t>
            </a:r>
            <a:r>
              <a:rPr lang="it-IT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were the first to use an </a:t>
            </a:r>
            <a:r>
              <a:rPr b="1" lang="it-IT" sz="20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insurance system</a:t>
            </a:r>
            <a:r>
              <a:rPr lang="it-IT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the owners of the merchant ships established </a:t>
            </a:r>
            <a:r>
              <a:rPr b="1" lang="it-IT" sz="20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common fund </a:t>
            </a:r>
            <a:r>
              <a:rPr lang="it-IT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compensate those who were affected by a negative event.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/>
          <p:nvPr/>
        </p:nvSpPr>
        <p:spPr>
          <a:xfrm>
            <a:off x="1646465" y="1175656"/>
            <a:ext cx="8899070" cy="36919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the end of the </a:t>
            </a:r>
            <a:r>
              <a:rPr b="1" lang="it-IT" sz="32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XVII</a:t>
            </a:r>
            <a:r>
              <a:rPr b="1" lang="it-IT" sz="24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b="1" lang="it-IT" sz="32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century </a:t>
            </a:r>
            <a:r>
              <a:rPr lang="it-IT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system changed: special </a:t>
            </a:r>
            <a:r>
              <a:rPr lang="it-IT" sz="32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insurance companies </a:t>
            </a:r>
            <a:r>
              <a:rPr lang="it-IT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were established with insurers specialized in the analysis and </a:t>
            </a:r>
            <a:r>
              <a:rPr b="1" lang="it-IT" sz="32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risk</a:t>
            </a:r>
            <a:r>
              <a:rPr lang="it-IT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management of their customers</a:t>
            </a:r>
            <a:endParaRPr sz="3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/>
          <p:nvPr/>
        </p:nvSpPr>
        <p:spPr>
          <a:xfrm>
            <a:off x="832760" y="1269164"/>
            <a:ext cx="876844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financial risk</a:t>
            </a:r>
            <a:endParaRPr/>
          </a:p>
        </p:txBody>
      </p:sp>
      <p:sp>
        <p:nvSpPr>
          <p:cNvPr id="182" name="Google Shape;182;p6"/>
          <p:cNvSpPr txBox="1"/>
          <p:nvPr/>
        </p:nvSpPr>
        <p:spPr>
          <a:xfrm>
            <a:off x="832756" y="2162184"/>
            <a:ext cx="8915399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field of insurance, «</a:t>
            </a:r>
            <a:r>
              <a:rPr b="1" lang="it-IT" sz="1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risk</a:t>
            </a:r>
            <a:r>
              <a:rPr lang="it-IT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» means the possibility of a future and uncertain event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RISK = PROBABILITIES X EXPECTED ECONOMIC DAMAGE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possibility of a future and uncertain event occurring may cause </a:t>
            </a:r>
            <a:r>
              <a:rPr b="1" lang="it-IT" sz="1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damage</a:t>
            </a:r>
            <a:r>
              <a:rPr lang="it-IT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things and/or people.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Damage to property and / or people involves a </a:t>
            </a:r>
            <a:r>
              <a:rPr b="1" lang="it-IT" sz="1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financial loss (cost</a:t>
            </a:r>
            <a:r>
              <a:rPr lang="it-IT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Consequently: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Financial loss can be </a:t>
            </a:r>
            <a:r>
              <a:rPr b="1" lang="it-IT" sz="1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sustainable</a:t>
            </a:r>
            <a:r>
              <a:rPr lang="it-IT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 </a:t>
            </a:r>
            <a:r>
              <a:rPr b="1" lang="it-IT" sz="1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unsustainable </a:t>
            </a:r>
            <a:r>
              <a:rPr lang="it-IT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 family or a business</a:t>
            </a:r>
            <a:endParaRPr sz="1800" u="sng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 txBox="1"/>
          <p:nvPr/>
        </p:nvSpPr>
        <p:spPr>
          <a:xfrm>
            <a:off x="1028701" y="561397"/>
            <a:ext cx="796834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main elements of the insurance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7"/>
          <p:cNvSpPr txBox="1"/>
          <p:nvPr/>
        </p:nvSpPr>
        <p:spPr>
          <a:xfrm>
            <a:off x="1110346" y="1175657"/>
            <a:ext cx="41148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risk</a:t>
            </a:r>
            <a:endParaRPr/>
          </a:p>
        </p:txBody>
      </p:sp>
      <p:sp>
        <p:nvSpPr>
          <p:cNvPr id="189" name="Google Shape;189;p7"/>
          <p:cNvSpPr txBox="1"/>
          <p:nvPr/>
        </p:nvSpPr>
        <p:spPr>
          <a:xfrm>
            <a:off x="1221926" y="2020979"/>
            <a:ext cx="9748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possibility of a future event occurring can result in </a:t>
            </a:r>
            <a:r>
              <a:rPr b="1" lang="it-IT" sz="1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damage</a:t>
            </a:r>
            <a:r>
              <a:rPr lang="it-IT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if the event is </a:t>
            </a:r>
            <a:r>
              <a:rPr b="1" lang="it-IT" sz="1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unfavorable</a:t>
            </a:r>
            <a:r>
              <a:rPr lang="it-IT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or </a:t>
            </a:r>
            <a:r>
              <a:rPr b="1" lang="it-IT" sz="1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gain </a:t>
            </a:r>
            <a:r>
              <a:rPr lang="it-IT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it concerns risks of a </a:t>
            </a:r>
            <a:r>
              <a:rPr b="1" lang="it-IT" sz="1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favorable</a:t>
            </a:r>
            <a:r>
              <a:rPr lang="it-IT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nature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7"/>
          <p:cNvSpPr/>
          <p:nvPr/>
        </p:nvSpPr>
        <p:spPr>
          <a:xfrm>
            <a:off x="1028701" y="3429000"/>
            <a:ext cx="1567542" cy="1404257"/>
          </a:xfrm>
          <a:prstGeom prst="rect">
            <a:avLst/>
          </a:prstGeom>
          <a:solidFill>
            <a:schemeClr val="accent1"/>
          </a:solidFill>
          <a:ln cap="rnd" cmpd="sng" w="19050">
            <a:solidFill>
              <a:srgbClr val="800F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Risk</a:t>
            </a:r>
            <a:endParaRPr/>
          </a:p>
        </p:txBody>
      </p:sp>
      <p:sp>
        <p:nvSpPr>
          <p:cNvPr id="191" name="Google Shape;191;p7"/>
          <p:cNvSpPr/>
          <p:nvPr/>
        </p:nvSpPr>
        <p:spPr>
          <a:xfrm>
            <a:off x="3086101" y="3238710"/>
            <a:ext cx="2351314" cy="399283"/>
          </a:xfrm>
          <a:prstGeom prst="roundRect">
            <a:avLst>
              <a:gd fmla="val 16667" name="adj"/>
            </a:avLst>
          </a:prstGeom>
          <a:solidFill>
            <a:srgbClr val="4CB9C3"/>
          </a:solidFill>
          <a:ln cap="rnd" cmpd="sng" w="19050">
            <a:solidFill>
              <a:srgbClr val="800F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PURE</a:t>
            </a:r>
            <a:endParaRPr/>
          </a:p>
        </p:txBody>
      </p:sp>
      <p:sp>
        <p:nvSpPr>
          <p:cNvPr id="192" name="Google Shape;192;p7"/>
          <p:cNvSpPr/>
          <p:nvPr/>
        </p:nvSpPr>
        <p:spPr>
          <a:xfrm>
            <a:off x="3102429" y="4016828"/>
            <a:ext cx="2351314" cy="399283"/>
          </a:xfrm>
          <a:prstGeom prst="roundRect">
            <a:avLst>
              <a:gd fmla="val 16667" name="adj"/>
            </a:avLst>
          </a:prstGeom>
          <a:solidFill>
            <a:srgbClr val="4CB9C3"/>
          </a:solidFill>
          <a:ln cap="rnd" cmpd="sng" w="19050">
            <a:solidFill>
              <a:srgbClr val="800F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DEMOGRAPHIC</a:t>
            </a:r>
            <a:endParaRPr/>
          </a:p>
        </p:txBody>
      </p:sp>
      <p:sp>
        <p:nvSpPr>
          <p:cNvPr id="193" name="Google Shape;193;p7"/>
          <p:cNvSpPr/>
          <p:nvPr/>
        </p:nvSpPr>
        <p:spPr>
          <a:xfrm>
            <a:off x="3102429" y="4778617"/>
            <a:ext cx="2351314" cy="399283"/>
          </a:xfrm>
          <a:prstGeom prst="roundRect">
            <a:avLst>
              <a:gd fmla="val 16667" name="adj"/>
            </a:avLst>
          </a:prstGeom>
          <a:solidFill>
            <a:srgbClr val="4CB9C3"/>
          </a:solidFill>
          <a:ln cap="rnd" cmpd="sng" w="19050">
            <a:solidFill>
              <a:srgbClr val="800F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SPECULATIVE</a:t>
            </a:r>
            <a:endParaRPr/>
          </a:p>
        </p:txBody>
      </p:sp>
      <p:sp>
        <p:nvSpPr>
          <p:cNvPr id="194" name="Google Shape;194;p7"/>
          <p:cNvSpPr/>
          <p:nvPr/>
        </p:nvSpPr>
        <p:spPr>
          <a:xfrm>
            <a:off x="6477011" y="3091135"/>
            <a:ext cx="3842657" cy="587829"/>
          </a:xfrm>
          <a:prstGeom prst="roundRect">
            <a:avLst>
              <a:gd fmla="val 8488" name="adj"/>
            </a:avLst>
          </a:prstGeom>
          <a:solidFill>
            <a:srgbClr val="4CB9C3"/>
          </a:solidFill>
          <a:ln cap="rnd" cmpd="sng" w="19050">
            <a:solidFill>
              <a:srgbClr val="800F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 accident, injury, fire</a:t>
            </a:r>
            <a:endParaRPr b="1" sz="180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7"/>
          <p:cNvSpPr/>
          <p:nvPr/>
        </p:nvSpPr>
        <p:spPr>
          <a:xfrm>
            <a:off x="6515112" y="3927788"/>
            <a:ext cx="2351314" cy="587830"/>
          </a:xfrm>
          <a:prstGeom prst="roundRect">
            <a:avLst>
              <a:gd fmla="val 16667" name="adj"/>
            </a:avLst>
          </a:prstGeom>
          <a:solidFill>
            <a:srgbClr val="4CB9C3"/>
          </a:solidFill>
          <a:ln cap="rnd" cmpd="sng" w="19050">
            <a:solidFill>
              <a:srgbClr val="800F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death</a:t>
            </a:r>
            <a:endParaRPr b="1" sz="180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Google Shape;196;p7"/>
          <p:cNvSpPr/>
          <p:nvPr/>
        </p:nvSpPr>
        <p:spPr>
          <a:xfrm>
            <a:off x="6536872" y="4778616"/>
            <a:ext cx="3243943" cy="587829"/>
          </a:xfrm>
          <a:prstGeom prst="roundRect">
            <a:avLst>
              <a:gd fmla="val 16667" name="adj"/>
            </a:avLst>
          </a:prstGeom>
          <a:solidFill>
            <a:srgbClr val="4CB9C3"/>
          </a:solidFill>
          <a:ln cap="rnd" cmpd="sng" w="19050">
            <a:solidFill>
              <a:srgbClr val="800F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Financial transactions</a:t>
            </a:r>
            <a:endParaRPr b="1" sz="180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2628900" y="3336682"/>
            <a:ext cx="457201" cy="30131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800F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2628900" y="4065813"/>
            <a:ext cx="375558" cy="30131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800F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7"/>
          <p:cNvSpPr/>
          <p:nvPr/>
        </p:nvSpPr>
        <p:spPr>
          <a:xfrm>
            <a:off x="2628900" y="4778616"/>
            <a:ext cx="375558" cy="30131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800F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7"/>
          <p:cNvSpPr/>
          <p:nvPr/>
        </p:nvSpPr>
        <p:spPr>
          <a:xfrm>
            <a:off x="5568043" y="3336682"/>
            <a:ext cx="734786" cy="39928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CB9C3"/>
          </a:solidFill>
          <a:ln cap="rnd" cmpd="sng" w="19050">
            <a:solidFill>
              <a:srgbClr val="800F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7"/>
          <p:cNvSpPr/>
          <p:nvPr/>
        </p:nvSpPr>
        <p:spPr>
          <a:xfrm>
            <a:off x="5663292" y="4064632"/>
            <a:ext cx="734786" cy="39928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CB9C3"/>
          </a:solidFill>
          <a:ln cap="rnd" cmpd="sng" w="19050">
            <a:solidFill>
              <a:srgbClr val="800F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7"/>
          <p:cNvSpPr/>
          <p:nvPr/>
        </p:nvSpPr>
        <p:spPr>
          <a:xfrm>
            <a:off x="5671456" y="4833875"/>
            <a:ext cx="734786" cy="39928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CB9C3"/>
          </a:solidFill>
          <a:ln cap="rnd" cmpd="sng" w="19050">
            <a:solidFill>
              <a:srgbClr val="800F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"/>
          <p:cNvSpPr txBox="1"/>
          <p:nvPr>
            <p:ph type="title"/>
          </p:nvPr>
        </p:nvSpPr>
        <p:spPr>
          <a:xfrm>
            <a:off x="1229666" y="983556"/>
            <a:ext cx="8693831" cy="776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b="1" lang="it-IT" sz="3200"/>
              <a:t>The insurance contract in general terms</a:t>
            </a:r>
            <a:endParaRPr/>
          </a:p>
        </p:txBody>
      </p:sp>
      <p:sp>
        <p:nvSpPr>
          <p:cNvPr id="209" name="Google Shape;209;p8"/>
          <p:cNvSpPr txBox="1"/>
          <p:nvPr>
            <p:ph idx="1" type="body"/>
          </p:nvPr>
        </p:nvSpPr>
        <p:spPr>
          <a:xfrm>
            <a:off x="1551214" y="2534770"/>
            <a:ext cx="8502146" cy="2363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b="1" lang="it-IT" sz="2400"/>
              <a:t>The insurance policy</a:t>
            </a:r>
            <a:r>
              <a:rPr lang="it-IT" sz="2400"/>
              <a:t> is a contract where the insurer </a:t>
            </a:r>
            <a:r>
              <a:rPr b="1" lang="it-IT" sz="2400"/>
              <a:t> agrees, </a:t>
            </a:r>
            <a:r>
              <a:rPr lang="it-IT" sz="2400"/>
              <a:t>in exchange  of  an initial payment known as </a:t>
            </a:r>
            <a:r>
              <a:rPr b="1" lang="it-IT" sz="2400"/>
              <a:t>premium</a:t>
            </a:r>
            <a:r>
              <a:rPr lang="it-IT" sz="2400"/>
              <a:t>,</a:t>
            </a:r>
            <a:r>
              <a:rPr b="1" lang="it-IT" sz="2400"/>
              <a:t> to refund the policyholder if a certain defined event occurs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it-IT" sz="3600"/>
              <a:t>The parties of an insurance policy are</a:t>
            </a:r>
            <a:endParaRPr sz="3600"/>
          </a:p>
        </p:txBody>
      </p:sp>
      <p:sp>
        <p:nvSpPr>
          <p:cNvPr id="215" name="Google Shape;215;p9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b="1" lang="it-IT"/>
              <a:t>Contractor</a:t>
            </a:r>
            <a:endParaRPr b="1"/>
          </a:p>
        </p:txBody>
      </p:sp>
      <p:sp>
        <p:nvSpPr>
          <p:cNvPr id="216" name="Google Shape;216;p9"/>
          <p:cNvSpPr txBox="1"/>
          <p:nvPr>
            <p:ph idx="2" type="body"/>
          </p:nvPr>
        </p:nvSpPr>
        <p:spPr>
          <a:xfrm>
            <a:off x="671512" y="2830286"/>
            <a:ext cx="2927350" cy="1758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it-IT"/>
              <a:t>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it-IT" sz="1800"/>
              <a:t>the person who draws up the contract and must pay the premium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/>
          </a:p>
        </p:txBody>
      </p:sp>
      <p:sp>
        <p:nvSpPr>
          <p:cNvPr id="217" name="Google Shape;217;p9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b="1" lang="it-IT"/>
              <a:t>Policyholder</a:t>
            </a:r>
            <a:endParaRPr b="1"/>
          </a:p>
        </p:txBody>
      </p:sp>
      <p:sp>
        <p:nvSpPr>
          <p:cNvPr id="218" name="Google Shape;218;p9"/>
          <p:cNvSpPr txBox="1"/>
          <p:nvPr>
            <p:ph idx="4" type="body"/>
          </p:nvPr>
        </p:nvSpPr>
        <p:spPr>
          <a:xfrm>
            <a:off x="4036392" y="3210084"/>
            <a:ext cx="2946794" cy="1090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it-IT" sz="1800"/>
              <a:t>the person exposed to the risk that is insured</a:t>
            </a:r>
            <a:endParaRPr sz="1800"/>
          </a:p>
        </p:txBody>
      </p:sp>
      <p:sp>
        <p:nvSpPr>
          <p:cNvPr id="219" name="Google Shape;219;p9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b="1" lang="it-IT"/>
              <a:t>Beneficiary</a:t>
            </a:r>
            <a:endParaRPr b="1"/>
          </a:p>
        </p:txBody>
      </p:sp>
      <p:sp>
        <p:nvSpPr>
          <p:cNvPr id="220" name="Google Shape;220;p9"/>
          <p:cNvSpPr txBox="1"/>
          <p:nvPr>
            <p:ph idx="6" type="body"/>
          </p:nvPr>
        </p:nvSpPr>
        <p:spPr>
          <a:xfrm>
            <a:off x="7124700" y="3156870"/>
            <a:ext cx="2932113" cy="2264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it-IT" sz="1800"/>
              <a:t>the person to whom the insurer must pay an amount of money or indemnity  if a certain defined event happens </a:t>
            </a:r>
            <a:endParaRPr sz="1800"/>
          </a:p>
        </p:txBody>
      </p:sp>
      <p:sp>
        <p:nvSpPr>
          <p:cNvPr id="221" name="Google Shape;221;p9"/>
          <p:cNvSpPr txBox="1"/>
          <p:nvPr/>
        </p:nvSpPr>
        <p:spPr>
          <a:xfrm>
            <a:off x="622061" y="5820507"/>
            <a:ext cx="1121772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Usually the contractor is also the policyholder and beneficiary of the insurance policy but in some cases the policyholder and/or the beneficiary can be different people.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one">
  <a:themeElements>
    <a:clrScheme name="Ione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2020-04-20T10:13:01Z</dcterms:created>
  <dc:creator>Microsoft Office User</dc:creator>
</cp:coreProperties>
</file>