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2"/>
    <p:sldId id="347" r:id="rId3"/>
    <p:sldId id="371" r:id="rId4"/>
    <p:sldId id="355" r:id="rId5"/>
    <p:sldId id="366" r:id="rId6"/>
    <p:sldId id="368"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71"/>
    <a:srgbClr val="BC0000"/>
    <a:srgbClr val="C20000"/>
    <a:srgbClr val="C90002"/>
    <a:srgbClr val="B11D25"/>
    <a:srgbClr val="AB1F3A"/>
    <a:srgbClr val="DC202C"/>
    <a:srgbClr val="62553E"/>
    <a:srgbClr val="FAFAFA"/>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8" autoAdjust="0"/>
    <p:restoredTop sz="94632" autoAdjust="0"/>
  </p:normalViewPr>
  <p:slideViewPr>
    <p:cSldViewPr snapToGrid="0" showGuides="1">
      <p:cViewPr varScale="1">
        <p:scale>
          <a:sx n="75" d="100"/>
          <a:sy n="75" d="100"/>
        </p:scale>
        <p:origin x="54" y="44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ea2a844610f6c9df/Desktop/Erasmu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a2a844610f6c9df/Desktop/Erasmu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b="0" i="0" u="none" strike="noStrike" baseline="0">
                <a:effectLst/>
              </a:rPr>
              <a:t>How safe do you feel to shop online?</a:t>
            </a:r>
            <a:r>
              <a:rPr lang="it-IT" sz="2000" b="0" i="0" u="none" strike="noStrike" baseline="0"/>
              <a:t> </a:t>
            </a:r>
            <a:endParaRPr lang="it-IT"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6203194616089817"/>
          <c:y val="0.21072736761614033"/>
          <c:w val="0.65697762619285893"/>
          <c:h val="0.5894973944908168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02-4200-9A77-C59F24A456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02-4200-9A77-C59F24A456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02-4200-9A77-C59F24A45664}"/>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Foglio1!$J$24:$J$26</c:f>
              <c:strCache>
                <c:ptCount val="3"/>
                <c:pt idx="0">
                  <c:v>perfectly safe</c:v>
                </c:pt>
                <c:pt idx="1">
                  <c:v>quite safe</c:v>
                </c:pt>
                <c:pt idx="2">
                  <c:v>a little safe</c:v>
                </c:pt>
              </c:strCache>
            </c:strRef>
          </c:cat>
          <c:val>
            <c:numRef>
              <c:f>Foglio1!$K$24:$K$26</c:f>
              <c:numCache>
                <c:formatCode>General</c:formatCode>
                <c:ptCount val="3"/>
                <c:pt idx="0">
                  <c:v>2</c:v>
                </c:pt>
                <c:pt idx="1">
                  <c:v>14</c:v>
                </c:pt>
                <c:pt idx="2">
                  <c:v>2</c:v>
                </c:pt>
              </c:numCache>
            </c:numRef>
          </c:val>
          <c:extLst>
            <c:ext xmlns:c16="http://schemas.microsoft.com/office/drawing/2014/chart" uri="{C3380CC4-5D6E-409C-BE32-E72D297353CC}">
              <c16:uniqueId val="{00000006-C002-4200-9A77-C59F24A45664}"/>
            </c:ext>
          </c:extLst>
        </c:ser>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it-IT" sz="2500" b="0" i="0" u="none" strike="noStrike" baseline="0" dirty="0" err="1">
                <a:effectLst/>
              </a:rPr>
              <a:t>What</a:t>
            </a:r>
            <a:r>
              <a:rPr lang="it-IT" sz="2500" b="0" i="0" u="none" strike="noStrike" baseline="0" dirty="0">
                <a:effectLst/>
              </a:rPr>
              <a:t> do </a:t>
            </a:r>
            <a:r>
              <a:rPr lang="it-IT" sz="2500" b="0" i="0" u="none" strike="noStrike" baseline="0" dirty="0" err="1">
                <a:effectLst/>
              </a:rPr>
              <a:t>you</a:t>
            </a:r>
            <a:r>
              <a:rPr lang="it-IT" sz="2500" b="0" i="0" u="none" strike="noStrike" baseline="0" dirty="0">
                <a:effectLst/>
              </a:rPr>
              <a:t> </a:t>
            </a:r>
            <a:r>
              <a:rPr lang="it-IT" sz="2500" b="0" i="0" u="none" strike="noStrike" baseline="0" dirty="0" err="1">
                <a:effectLst/>
              </a:rPr>
              <a:t>buy</a:t>
            </a:r>
            <a:r>
              <a:rPr lang="it-IT" sz="2500" b="0" i="0" u="none" strike="noStrike" baseline="0" dirty="0">
                <a:effectLst/>
              </a:rPr>
              <a:t> </a:t>
            </a:r>
            <a:r>
              <a:rPr lang="it-IT" sz="2500" b="0" i="0" u="none" strike="noStrike" baseline="0" dirty="0" err="1">
                <a:effectLst/>
              </a:rPr>
              <a:t>most</a:t>
            </a:r>
            <a:r>
              <a:rPr lang="it-IT" sz="2500" b="0" i="0" u="none" strike="noStrike" baseline="0" dirty="0">
                <a:effectLst/>
              </a:rPr>
              <a:t> online?</a:t>
            </a:r>
            <a:r>
              <a:rPr lang="it-IT" sz="2500" b="0" i="0" u="none" strike="noStrike" baseline="0" dirty="0"/>
              <a:t> </a:t>
            </a:r>
            <a:endParaRPr lang="it-IT" sz="2500" dirty="0"/>
          </a:p>
        </c:rich>
      </c:tx>
      <c:layout>
        <c:manualLayout>
          <c:xMode val="edge"/>
          <c:yMode val="edge"/>
          <c:x val="0.12197170205909177"/>
          <c:y val="5.7541376470334131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7508474831605997"/>
          <c:y val="0.22189069437239031"/>
          <c:w val="0.60540908157818363"/>
          <c:h val="0.5565903911581795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D5-498B-94A5-35E8ACE28F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D5-498B-94A5-35E8ACE28F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D5-498B-94A5-35E8ACE28F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D5-498B-94A5-35E8ACE28F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D5-498B-94A5-35E8ACE28FB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8D5-498B-94A5-35E8ACE28F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8D5-498B-94A5-35E8ACE28FB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8D5-498B-94A5-35E8ACE28FB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8D5-498B-94A5-35E8ACE28FB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8D5-498B-94A5-35E8ACE28FB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8D5-498B-94A5-35E8ACE28FBF}"/>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B8D5-498B-94A5-35E8ACE28FBF}"/>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8D5-498B-94A5-35E8ACE28FBF}"/>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8D5-498B-94A5-35E8ACE28FBF}"/>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B8D5-498B-94A5-35E8ACE28FBF}"/>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B8D5-498B-94A5-35E8ACE28FB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Foglio1!$L$24:$L$39</c:f>
              <c:strCache>
                <c:ptCount val="16"/>
                <c:pt idx="0">
                  <c:v>books/music, electronics/IT, TV entertainment and/or games, other</c:v>
                </c:pt>
                <c:pt idx="1">
                  <c:v>books/music, electronics/IT, TV entertainment and/or games, clothing</c:v>
                </c:pt>
                <c:pt idx="2">
                  <c:v>books/music, electronics/IT, clothing, other</c:v>
                </c:pt>
                <c:pt idx="3">
                  <c:v>books/music</c:v>
                </c:pt>
                <c:pt idx="4">
                  <c:v>books/music, clothing, other</c:v>
                </c:pt>
                <c:pt idx="5">
                  <c:v>electronics/IT, TV entertainment and/or games</c:v>
                </c:pt>
                <c:pt idx="6">
                  <c:v>clothing, other</c:v>
                </c:pt>
                <c:pt idx="7">
                  <c:v>clothing, personal care products, other</c:v>
                </c:pt>
                <c:pt idx="8">
                  <c:v>electronics/IT, TV entertainment and/or games, clothing</c:v>
                </c:pt>
                <c:pt idx="9">
                  <c:v>clothing</c:v>
                </c:pt>
                <c:pt idx="10">
                  <c:v>electronics/IT, clothing, personal care products</c:v>
                </c:pt>
                <c:pt idx="11">
                  <c:v>clothing, personal care products</c:v>
                </c:pt>
                <c:pt idx="12">
                  <c:v>books/music, TV entertainment and/or games</c:v>
                </c:pt>
                <c:pt idx="13">
                  <c:v>TV entertainment and/or games, clothing, other</c:v>
                </c:pt>
                <c:pt idx="14">
                  <c:v>personal care products</c:v>
                </c:pt>
                <c:pt idx="15">
                  <c:v>electronics/IT, TV entertainment and/or games, clothing, other</c:v>
                </c:pt>
              </c:strCache>
            </c:strRef>
          </c:cat>
          <c:val>
            <c:numRef>
              <c:f>Foglio1!$M$24:$M$39</c:f>
              <c:numCache>
                <c:formatCode>General</c:formatCode>
                <c:ptCount val="16"/>
                <c:pt idx="0">
                  <c:v>1</c:v>
                </c:pt>
                <c:pt idx="1">
                  <c:v>1</c:v>
                </c:pt>
                <c:pt idx="2">
                  <c:v>1</c:v>
                </c:pt>
                <c:pt idx="3">
                  <c:v>1</c:v>
                </c:pt>
                <c:pt idx="4">
                  <c:v>1</c:v>
                </c:pt>
                <c:pt idx="5">
                  <c:v>1</c:v>
                </c:pt>
                <c:pt idx="6">
                  <c:v>1</c:v>
                </c:pt>
                <c:pt idx="7">
                  <c:v>1</c:v>
                </c:pt>
                <c:pt idx="8">
                  <c:v>3</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20-B8D5-498B-94A5-35E8ACE28FB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600" b="0" i="0" u="none" strike="noStrike" baseline="0" dirty="0" err="1">
                <a:effectLst/>
              </a:rPr>
              <a:t>During</a:t>
            </a:r>
            <a:r>
              <a:rPr lang="it-IT" sz="1600" b="0" i="0" u="none" strike="noStrike" baseline="0" dirty="0">
                <a:effectLst/>
              </a:rPr>
              <a:t> the </a:t>
            </a:r>
            <a:r>
              <a:rPr lang="it-IT" sz="1600" b="0" i="0" u="none" strike="noStrike" baseline="0" dirty="0" err="1">
                <a:effectLst/>
              </a:rPr>
              <a:t>lockdown</a:t>
            </a:r>
            <a:r>
              <a:rPr lang="it-IT" sz="1600" b="0" i="0" u="none" strike="noStrike" baseline="0" dirty="0">
                <a:effectLst/>
              </a:rPr>
              <a:t> </a:t>
            </a:r>
            <a:r>
              <a:rPr lang="it-IT" sz="1600" b="0" i="0" u="none" strike="noStrike" baseline="0" dirty="0" err="1">
                <a:effectLst/>
              </a:rPr>
              <a:t>many</a:t>
            </a:r>
            <a:r>
              <a:rPr lang="it-IT" sz="1600" b="0" i="0" u="none" strike="noStrike" baseline="0" dirty="0">
                <a:effectLst/>
              </a:rPr>
              <a:t> people </a:t>
            </a:r>
            <a:r>
              <a:rPr lang="it-IT" sz="1600" b="0" i="0" u="none" strike="noStrike" baseline="0" dirty="0" err="1">
                <a:effectLst/>
              </a:rPr>
              <a:t>were</a:t>
            </a:r>
            <a:r>
              <a:rPr lang="it-IT" sz="1600" b="0" i="0" u="none" strike="noStrike" baseline="0" dirty="0">
                <a:effectLst/>
              </a:rPr>
              <a:t> </a:t>
            </a:r>
            <a:r>
              <a:rPr lang="it-IT" sz="1600" b="0" i="0" u="none" strike="noStrike" baseline="0" dirty="0" err="1">
                <a:effectLst/>
              </a:rPr>
              <a:t>kept</a:t>
            </a:r>
            <a:r>
              <a:rPr lang="it-IT" sz="1600" b="0" i="0" u="none" strike="noStrike" baseline="0" dirty="0">
                <a:effectLst/>
              </a:rPr>
              <a:t> </a:t>
            </a:r>
            <a:r>
              <a:rPr lang="it-IT" sz="1600" b="0" i="0" u="none" strike="noStrike" baseline="0" dirty="0" err="1">
                <a:effectLst/>
              </a:rPr>
              <a:t>constantly</a:t>
            </a:r>
            <a:r>
              <a:rPr lang="it-IT" sz="1600" b="0" i="0" u="none" strike="noStrike" baseline="0" dirty="0">
                <a:effectLst/>
              </a:rPr>
              <a:t> </a:t>
            </a:r>
            <a:r>
              <a:rPr lang="it-IT" sz="1600" b="0" i="0" u="none" strike="noStrike" baseline="0" dirty="0" err="1">
                <a:effectLst/>
              </a:rPr>
              <a:t>updated</a:t>
            </a:r>
            <a:r>
              <a:rPr lang="it-IT" sz="1600" b="0" i="0" u="none" strike="noStrike" baseline="0" dirty="0">
                <a:effectLst/>
              </a:rPr>
              <a:t> on </a:t>
            </a:r>
            <a:r>
              <a:rPr lang="it-IT" sz="1600" b="0" i="0" u="none" strike="noStrike" baseline="0" dirty="0" err="1">
                <a:effectLst/>
              </a:rPr>
              <a:t>what</a:t>
            </a:r>
            <a:r>
              <a:rPr lang="it-IT" sz="1600" b="0" i="0" u="none" strike="noStrike" baseline="0" dirty="0">
                <a:effectLst/>
              </a:rPr>
              <a:t> </a:t>
            </a:r>
            <a:r>
              <a:rPr lang="it-IT" sz="1600" b="0" i="0" u="none" strike="noStrike" baseline="0" dirty="0" err="1">
                <a:effectLst/>
              </a:rPr>
              <a:t>was</a:t>
            </a:r>
            <a:r>
              <a:rPr lang="it-IT" sz="1600" b="0" i="0" u="none" strike="noStrike" baseline="0" dirty="0">
                <a:effectLst/>
              </a:rPr>
              <a:t> happening </a:t>
            </a:r>
            <a:r>
              <a:rPr lang="it-IT" sz="1600" b="0" i="0" u="none" strike="noStrike" baseline="0" dirty="0" err="1">
                <a:effectLst/>
              </a:rPr>
              <a:t>through</a:t>
            </a:r>
            <a:r>
              <a:rPr lang="it-IT" sz="1600" b="0" i="0" u="none" strike="noStrike" baseline="0" dirty="0">
                <a:effectLst/>
              </a:rPr>
              <a:t> media.  How </a:t>
            </a:r>
            <a:r>
              <a:rPr lang="it-IT" sz="1600" b="0" i="0" u="none" strike="noStrike" baseline="0" dirty="0" err="1">
                <a:effectLst/>
              </a:rPr>
              <a:t>much</a:t>
            </a:r>
            <a:r>
              <a:rPr lang="it-IT" sz="1600" b="0" i="0" u="none" strike="noStrike" baseline="0" dirty="0">
                <a:effectLst/>
              </a:rPr>
              <a:t> time </a:t>
            </a:r>
            <a:r>
              <a:rPr lang="it-IT" sz="1600" b="0" i="0" u="none" strike="noStrike" baseline="0" dirty="0" err="1">
                <a:effectLst/>
              </a:rPr>
              <a:t>did</a:t>
            </a:r>
            <a:r>
              <a:rPr lang="it-IT" sz="1600" b="0" i="0" u="none" strike="noStrike" baseline="0" dirty="0">
                <a:effectLst/>
              </a:rPr>
              <a:t> </a:t>
            </a:r>
            <a:r>
              <a:rPr lang="it-IT" sz="1600" b="0" i="0" u="none" strike="noStrike" baseline="0" dirty="0" err="1">
                <a:effectLst/>
              </a:rPr>
              <a:t>you</a:t>
            </a:r>
            <a:r>
              <a:rPr lang="it-IT" sz="1600" b="0" i="0" u="none" strike="noStrike" baseline="0" dirty="0">
                <a:effectLst/>
              </a:rPr>
              <a:t> </a:t>
            </a:r>
            <a:r>
              <a:rPr lang="it-IT" sz="1600" b="0" i="0" u="none" strike="noStrike" baseline="0" dirty="0" err="1">
                <a:effectLst/>
              </a:rPr>
              <a:t>spend</a:t>
            </a:r>
            <a:r>
              <a:rPr lang="it-IT" sz="1600" b="0" i="0" u="none" strike="noStrike" baseline="0" dirty="0">
                <a:effectLst/>
              </a:rPr>
              <a:t> on </a:t>
            </a:r>
            <a:r>
              <a:rPr lang="it-IT" sz="1600" b="0" i="0" u="none" strike="noStrike" baseline="0" dirty="0" err="1">
                <a:effectLst/>
              </a:rPr>
              <a:t>isolation</a:t>
            </a:r>
            <a:r>
              <a:rPr lang="it-IT" sz="1600" b="0" i="0" u="none" strike="noStrike" baseline="0" dirty="0">
                <a:effectLst/>
              </a:rPr>
              <a:t> days to </a:t>
            </a:r>
            <a:r>
              <a:rPr lang="it-IT" sz="1600" b="0" i="0" u="none" strike="noStrike" baseline="0" dirty="0" err="1">
                <a:effectLst/>
              </a:rPr>
              <a:t>keep</a:t>
            </a:r>
            <a:r>
              <a:rPr lang="it-IT" sz="1600" b="0" i="0" u="none" strike="noStrike" baseline="0" dirty="0">
                <a:effectLst/>
              </a:rPr>
              <a:t> </a:t>
            </a:r>
            <a:r>
              <a:rPr lang="it-IT" sz="1600" b="0" i="0" u="none" strike="noStrike" baseline="0" dirty="0" err="1">
                <a:effectLst/>
              </a:rPr>
              <a:t>yourself</a:t>
            </a:r>
            <a:r>
              <a:rPr lang="it-IT" sz="1600" b="0" i="0" u="none" strike="noStrike" baseline="0" dirty="0">
                <a:effectLst/>
              </a:rPr>
              <a:t> </a:t>
            </a:r>
            <a:r>
              <a:rPr lang="it-IT" sz="1600" b="0" i="0" u="none" strike="noStrike" baseline="0" dirty="0" err="1">
                <a:effectLst/>
              </a:rPr>
              <a:t>informed</a:t>
            </a:r>
            <a:r>
              <a:rPr lang="it-IT" sz="1600" b="0" i="0" u="none" strike="noStrike" baseline="0" dirty="0">
                <a:effectLst/>
              </a:rPr>
              <a:t>?</a:t>
            </a:r>
            <a:r>
              <a:rPr lang="it-IT" sz="1600" b="0" i="0" u="none" strike="noStrike" baseline="0" dirty="0"/>
              <a:t> </a:t>
            </a:r>
            <a:endParaRPr lang="it-IT" sz="16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8450374063586328"/>
          <c:y val="0.2163942726637047"/>
          <c:w val="0.6423744909032052"/>
          <c:h val="0.5681183690505837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B5-4045-93A8-F23CC27E91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B5-4045-93A8-F23CC27E91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B5-4045-93A8-F23CC27E91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B5-4045-93A8-F23CC27E91F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Foglio1!$Z$24:$Z$27</c:f>
              <c:strCache>
                <c:ptCount val="4"/>
                <c:pt idx="0">
                  <c:v>about 1 hour</c:v>
                </c:pt>
                <c:pt idx="1">
                  <c:v>about 2 hours</c:v>
                </c:pt>
                <c:pt idx="2">
                  <c:v>less than 30 minutes</c:v>
                </c:pt>
                <c:pt idx="3">
                  <c:v>more than 2 hours</c:v>
                </c:pt>
              </c:strCache>
            </c:strRef>
          </c:cat>
          <c:val>
            <c:numRef>
              <c:f>Foglio1!$AA$24:$AA$27</c:f>
              <c:numCache>
                <c:formatCode>General</c:formatCode>
                <c:ptCount val="4"/>
                <c:pt idx="0">
                  <c:v>10</c:v>
                </c:pt>
                <c:pt idx="1">
                  <c:v>2</c:v>
                </c:pt>
                <c:pt idx="2">
                  <c:v>4</c:v>
                </c:pt>
                <c:pt idx="3">
                  <c:v>2</c:v>
                </c:pt>
              </c:numCache>
            </c:numRef>
          </c:val>
          <c:extLst>
            <c:ext xmlns:c16="http://schemas.microsoft.com/office/drawing/2014/chart" uri="{C3380CC4-5D6E-409C-BE32-E72D297353CC}">
              <c16:uniqueId val="{00000008-E7B5-4045-93A8-F23CC27E91FF}"/>
            </c:ext>
          </c:extLst>
        </c:ser>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0" i="0" u="none" strike="noStrike" baseline="0" dirty="0" err="1">
                <a:effectLst/>
              </a:rPr>
              <a:t>Were</a:t>
            </a:r>
            <a:r>
              <a:rPr lang="it-IT" sz="2000" b="0" i="0" u="none" strike="noStrike" baseline="0" dirty="0">
                <a:effectLst/>
              </a:rPr>
              <a:t> </a:t>
            </a:r>
            <a:r>
              <a:rPr lang="it-IT" sz="2000" b="0" i="0" u="none" strike="noStrike" baseline="0" dirty="0" err="1">
                <a:effectLst/>
              </a:rPr>
              <a:t>you</a:t>
            </a:r>
            <a:r>
              <a:rPr lang="it-IT" sz="2000" b="0" i="0" u="none" strike="noStrike" baseline="0" dirty="0">
                <a:effectLst/>
              </a:rPr>
              <a:t> </a:t>
            </a:r>
            <a:r>
              <a:rPr lang="it-IT" sz="2000" b="0" i="0" u="none" strike="noStrike" baseline="0" dirty="0" err="1">
                <a:effectLst/>
              </a:rPr>
              <a:t>able</a:t>
            </a:r>
            <a:r>
              <a:rPr lang="it-IT" sz="2000" b="0" i="0" u="none" strike="noStrike" baseline="0" dirty="0">
                <a:effectLst/>
              </a:rPr>
              <a:t> to follow </a:t>
            </a:r>
            <a:r>
              <a:rPr lang="it-IT" sz="2000" b="0" i="0" u="none" strike="noStrike" baseline="0" dirty="0" err="1">
                <a:effectLst/>
              </a:rPr>
              <a:t>all</a:t>
            </a:r>
            <a:r>
              <a:rPr lang="it-IT" sz="2000" b="0" i="0" u="none" strike="noStrike" baseline="0" dirty="0">
                <a:effectLst/>
              </a:rPr>
              <a:t> the </a:t>
            </a:r>
            <a:r>
              <a:rPr lang="it-IT" sz="2000" b="0" i="0" u="none" strike="noStrike" baseline="0" dirty="0" err="1">
                <a:effectLst/>
              </a:rPr>
              <a:t>curricular</a:t>
            </a:r>
            <a:r>
              <a:rPr lang="it-IT" sz="2000" b="0" i="0" u="none" strike="noStrike" baseline="0" dirty="0">
                <a:effectLst/>
              </a:rPr>
              <a:t> </a:t>
            </a:r>
            <a:r>
              <a:rPr lang="it-IT" sz="2000" b="0" i="0" u="none" strike="noStrike" baseline="0" dirty="0" err="1">
                <a:effectLst/>
              </a:rPr>
              <a:t>lessons</a:t>
            </a:r>
            <a:r>
              <a:rPr lang="it-IT" sz="2000" b="0" i="0" u="none" strike="noStrike" baseline="0" dirty="0">
                <a:effectLst/>
              </a:rPr>
              <a:t> with </a:t>
            </a:r>
            <a:r>
              <a:rPr lang="it-IT" sz="2000" b="0" i="0" u="none" strike="noStrike" baseline="0" dirty="0" err="1">
                <a:effectLst/>
              </a:rPr>
              <a:t>distance</a:t>
            </a:r>
            <a:r>
              <a:rPr lang="it-IT" sz="2000" b="0" i="0" u="none" strike="noStrike" baseline="0" dirty="0">
                <a:effectLst/>
              </a:rPr>
              <a:t> learning?</a:t>
            </a:r>
            <a:r>
              <a:rPr lang="it-IT" sz="2000" b="0" i="0" u="none" strike="noStrike" baseline="0" dirty="0"/>
              <a:t> </a:t>
            </a:r>
            <a:endParaRPr lang="it-IT" sz="2000" dirty="0"/>
          </a:p>
        </c:rich>
      </c:tx>
      <c:layout>
        <c:manualLayout>
          <c:xMode val="edge"/>
          <c:yMode val="edge"/>
          <c:x val="0.17744855698023251"/>
          <c:y val="1.21913582469018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9047702868580826"/>
          <c:y val="0.20524679580866867"/>
          <c:w val="0.63501383584718385"/>
          <c:h val="0.5656326250986147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8A-49D4-95C6-DEA0C08C95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8A-49D4-95C6-DEA0C08C95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8A-49D4-95C6-DEA0C08C9582}"/>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Foglio1!$AV$24:$AV$26</c:f>
              <c:strCache>
                <c:ptCount val="3"/>
                <c:pt idx="0">
                  <c:v>yes, all the lessons</c:v>
                </c:pt>
                <c:pt idx="1">
                  <c:v>some distance lessons and others in presence</c:v>
                </c:pt>
                <c:pt idx="2">
                  <c:v>yes, some lessons</c:v>
                </c:pt>
              </c:strCache>
            </c:strRef>
          </c:cat>
          <c:val>
            <c:numRef>
              <c:f>Foglio1!$AW$24:$AW$26</c:f>
              <c:numCache>
                <c:formatCode>General</c:formatCode>
                <c:ptCount val="3"/>
                <c:pt idx="0">
                  <c:v>8</c:v>
                </c:pt>
                <c:pt idx="1">
                  <c:v>4</c:v>
                </c:pt>
                <c:pt idx="2">
                  <c:v>6</c:v>
                </c:pt>
              </c:numCache>
            </c:numRef>
          </c:val>
          <c:extLst>
            <c:ext xmlns:c16="http://schemas.microsoft.com/office/drawing/2014/chart" uri="{C3380CC4-5D6E-409C-BE32-E72D297353CC}">
              <c16:uniqueId val="{00000006-7B8A-49D4-95C6-DEA0C08C9582}"/>
            </c:ext>
          </c:extLst>
        </c:ser>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2000" b="0" i="0" u="none" strike="noStrike" baseline="0" dirty="0" err="1">
                <a:effectLst/>
              </a:rPr>
              <a:t>Looking</a:t>
            </a:r>
            <a:r>
              <a:rPr lang="it-IT" sz="2000" b="0" i="0" u="none" strike="noStrike" baseline="0" dirty="0">
                <a:effectLst/>
              </a:rPr>
              <a:t> </a:t>
            </a:r>
            <a:r>
              <a:rPr lang="it-IT" sz="2000" b="0" i="0" u="none" strike="noStrike" baseline="0" dirty="0" err="1">
                <a:effectLst/>
              </a:rPr>
              <a:t>ahead</a:t>
            </a:r>
            <a:r>
              <a:rPr lang="it-IT" sz="2000" b="0" i="0" u="none" strike="noStrike" baseline="0" dirty="0">
                <a:effectLst/>
              </a:rPr>
              <a:t> to the </a:t>
            </a:r>
            <a:r>
              <a:rPr lang="it-IT" sz="2000" b="0" i="0" u="none" strike="noStrike" baseline="0" dirty="0" err="1">
                <a:effectLst/>
              </a:rPr>
              <a:t>next</a:t>
            </a:r>
            <a:r>
              <a:rPr lang="it-IT" sz="2000" b="0" i="0" u="none" strike="noStrike" baseline="0" dirty="0">
                <a:effectLst/>
              </a:rPr>
              <a:t> school </a:t>
            </a:r>
            <a:r>
              <a:rPr lang="it-IT" sz="2000" b="0" i="0" u="none" strike="noStrike" baseline="0" dirty="0" err="1">
                <a:effectLst/>
              </a:rPr>
              <a:t>year</a:t>
            </a:r>
            <a:r>
              <a:rPr lang="it-IT" sz="2000" b="0" i="0" u="none" strike="noStrike" baseline="0" dirty="0">
                <a:effectLst/>
              </a:rPr>
              <a:t> 2021/2022, </a:t>
            </a:r>
            <a:r>
              <a:rPr lang="it-IT" sz="2000" b="0" i="0" u="none" strike="noStrike" baseline="0" dirty="0" err="1">
                <a:effectLst/>
              </a:rPr>
              <a:t>would</a:t>
            </a:r>
            <a:r>
              <a:rPr lang="it-IT" sz="2000" b="0" i="0" u="none" strike="noStrike" baseline="0" dirty="0">
                <a:effectLst/>
              </a:rPr>
              <a:t> </a:t>
            </a:r>
            <a:r>
              <a:rPr lang="it-IT" sz="2000" b="0" i="0" u="none" strike="noStrike" baseline="0" dirty="0" err="1">
                <a:effectLst/>
              </a:rPr>
              <a:t>you</a:t>
            </a:r>
            <a:r>
              <a:rPr lang="it-IT" sz="2000" b="0" i="0" u="none" strike="noStrike" baseline="0" dirty="0">
                <a:effectLst/>
              </a:rPr>
              <a:t> like </a:t>
            </a:r>
            <a:r>
              <a:rPr lang="it-IT" sz="2000" b="0" i="0" u="none" strike="noStrike" baseline="0" dirty="0" err="1">
                <a:effectLst/>
              </a:rPr>
              <a:t>distance</a:t>
            </a:r>
            <a:r>
              <a:rPr lang="it-IT" sz="2000" b="0" i="0" u="none" strike="noStrike" baseline="0" dirty="0">
                <a:effectLst/>
              </a:rPr>
              <a:t> learning to continue?</a:t>
            </a:r>
            <a:r>
              <a:rPr lang="it-IT" sz="2000" b="0" i="0" u="none" strike="noStrike" baseline="0" dirty="0"/>
              <a:t> </a:t>
            </a:r>
            <a:endParaRPr lang="it-IT"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4804932470915269"/>
          <c:y val="0.179448576307491"/>
          <c:w val="0.62948556486221918"/>
          <c:h val="0.615049782100733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C7-4832-9B27-F05556865F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C7-4832-9B27-F05556865F15}"/>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Foglio1!$AZ$24:$AZ$25</c:f>
              <c:strCache>
                <c:ptCount val="2"/>
                <c:pt idx="0">
                  <c:v>Yes</c:v>
                </c:pt>
                <c:pt idx="1">
                  <c:v>No</c:v>
                </c:pt>
              </c:strCache>
            </c:strRef>
          </c:cat>
          <c:val>
            <c:numRef>
              <c:f>Foglio1!$BA$24:$BA$25</c:f>
              <c:numCache>
                <c:formatCode>General</c:formatCode>
                <c:ptCount val="2"/>
                <c:pt idx="0">
                  <c:v>8</c:v>
                </c:pt>
                <c:pt idx="1">
                  <c:v>10</c:v>
                </c:pt>
              </c:numCache>
            </c:numRef>
          </c:val>
          <c:extLst>
            <c:ext xmlns:c16="http://schemas.microsoft.com/office/drawing/2014/chart" uri="{C3380CC4-5D6E-409C-BE32-E72D297353CC}">
              <c16:uniqueId val="{00000004-57C7-4832-9B27-F05556865F15}"/>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8672101001354111"/>
          <c:y val="0.86510064664459208"/>
          <c:w val="0.38393190448966591"/>
          <c:h val="0.114647414272106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2021/3/16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‹N›</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EDC03AED-4848-43C1-9909-563EBA71546A}" type="datetimeFigureOut">
              <a:rPr lang="zh-CN" altLang="en-US" smtClean="0"/>
              <a:t>2021/3/16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3C3D3D7C-DB3B-4EBA-BB9C-EB36DD93E2AE}" type="slidenum">
              <a:rPr lang="zh-CN" altLang="en-US" smtClean="0"/>
              <a:t>‹N›</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Luca</a:t>
            </a:r>
          </a:p>
        </p:txBody>
      </p:sp>
      <p:sp>
        <p:nvSpPr>
          <p:cNvPr id="4" name="Segnaposto numero diapositiva 3"/>
          <p:cNvSpPr>
            <a:spLocks noGrp="1"/>
          </p:cNvSpPr>
          <p:nvPr>
            <p:ph type="sldNum" sz="quarter" idx="5"/>
          </p:nvPr>
        </p:nvSpPr>
        <p:spPr/>
        <p:txBody>
          <a:bodyPr/>
          <a:lstStyle/>
          <a:p>
            <a:fld id="{3C3D3D7C-DB3B-4EBA-BB9C-EB36DD93E2AE}" type="slidenum">
              <a:rPr lang="zh-CN" altLang="en-US" smtClean="0"/>
              <a:t>2</a:t>
            </a:fld>
            <a:endParaRPr lang="zh-CN" altLang="en-US"/>
          </a:p>
        </p:txBody>
      </p:sp>
    </p:spTree>
    <p:extLst>
      <p:ext uri="{BB962C8B-B14F-4D97-AF65-F5344CB8AC3E}">
        <p14:creationId xmlns:p14="http://schemas.microsoft.com/office/powerpoint/2010/main" val="50910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Syria</a:t>
            </a:r>
          </a:p>
        </p:txBody>
      </p:sp>
      <p:sp>
        <p:nvSpPr>
          <p:cNvPr id="4" name="Segnaposto numero diapositiva 3"/>
          <p:cNvSpPr>
            <a:spLocks noGrp="1"/>
          </p:cNvSpPr>
          <p:nvPr>
            <p:ph type="sldNum" sz="quarter" idx="5"/>
          </p:nvPr>
        </p:nvSpPr>
        <p:spPr/>
        <p:txBody>
          <a:bodyPr/>
          <a:lstStyle/>
          <a:p>
            <a:fld id="{3C3D3D7C-DB3B-4EBA-BB9C-EB36DD93E2AE}" type="slidenum">
              <a:rPr lang="zh-CN" altLang="en-US" smtClean="0"/>
              <a:t>3</a:t>
            </a:fld>
            <a:endParaRPr lang="zh-CN" altLang="en-US"/>
          </a:p>
        </p:txBody>
      </p:sp>
    </p:spTree>
    <p:extLst>
      <p:ext uri="{BB962C8B-B14F-4D97-AF65-F5344CB8AC3E}">
        <p14:creationId xmlns:p14="http://schemas.microsoft.com/office/powerpoint/2010/main" val="178876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Carlo</a:t>
            </a:r>
          </a:p>
        </p:txBody>
      </p:sp>
      <p:sp>
        <p:nvSpPr>
          <p:cNvPr id="4" name="Segnaposto numero diapositiva 3"/>
          <p:cNvSpPr>
            <a:spLocks noGrp="1"/>
          </p:cNvSpPr>
          <p:nvPr>
            <p:ph type="sldNum" sz="quarter" idx="5"/>
          </p:nvPr>
        </p:nvSpPr>
        <p:spPr/>
        <p:txBody>
          <a:bodyPr/>
          <a:lstStyle/>
          <a:p>
            <a:fld id="{3C3D3D7C-DB3B-4EBA-BB9C-EB36DD93E2AE}" type="slidenum">
              <a:rPr lang="zh-CN" altLang="en-US" smtClean="0"/>
              <a:t>4</a:t>
            </a:fld>
            <a:endParaRPr lang="zh-CN" altLang="en-US"/>
          </a:p>
        </p:txBody>
      </p:sp>
    </p:spTree>
    <p:extLst>
      <p:ext uri="{BB962C8B-B14F-4D97-AF65-F5344CB8AC3E}">
        <p14:creationId xmlns:p14="http://schemas.microsoft.com/office/powerpoint/2010/main" val="37561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Omar</a:t>
            </a:r>
          </a:p>
        </p:txBody>
      </p:sp>
      <p:sp>
        <p:nvSpPr>
          <p:cNvPr id="4" name="Segnaposto numero diapositiva 3"/>
          <p:cNvSpPr>
            <a:spLocks noGrp="1"/>
          </p:cNvSpPr>
          <p:nvPr>
            <p:ph type="sldNum" sz="quarter" idx="5"/>
          </p:nvPr>
        </p:nvSpPr>
        <p:spPr/>
        <p:txBody>
          <a:bodyPr/>
          <a:lstStyle/>
          <a:p>
            <a:fld id="{3C3D3D7C-DB3B-4EBA-BB9C-EB36DD93E2AE}" type="slidenum">
              <a:rPr lang="zh-CN" altLang="en-US" smtClean="0"/>
              <a:t>5</a:t>
            </a:fld>
            <a:endParaRPr lang="zh-CN" altLang="en-US"/>
          </a:p>
        </p:txBody>
      </p:sp>
    </p:spTree>
    <p:extLst>
      <p:ext uri="{BB962C8B-B14F-4D97-AF65-F5344CB8AC3E}">
        <p14:creationId xmlns:p14="http://schemas.microsoft.com/office/powerpoint/2010/main" val="238149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Benedetta</a:t>
            </a:r>
          </a:p>
        </p:txBody>
      </p:sp>
      <p:sp>
        <p:nvSpPr>
          <p:cNvPr id="4" name="Segnaposto numero diapositiva 3"/>
          <p:cNvSpPr>
            <a:spLocks noGrp="1"/>
          </p:cNvSpPr>
          <p:nvPr>
            <p:ph type="sldNum" sz="quarter" idx="5"/>
          </p:nvPr>
        </p:nvSpPr>
        <p:spPr/>
        <p:txBody>
          <a:bodyPr/>
          <a:lstStyle/>
          <a:p>
            <a:fld id="{3C3D3D7C-DB3B-4EBA-BB9C-EB36DD93E2AE}" type="slidenum">
              <a:rPr lang="zh-CN" altLang="en-US" smtClean="0"/>
              <a:t>6</a:t>
            </a:fld>
            <a:endParaRPr lang="zh-CN" altLang="en-US"/>
          </a:p>
        </p:txBody>
      </p:sp>
    </p:spTree>
    <p:extLst>
      <p:ext uri="{BB962C8B-B14F-4D97-AF65-F5344CB8AC3E}">
        <p14:creationId xmlns:p14="http://schemas.microsoft.com/office/powerpoint/2010/main" val="11291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AFAFA"/>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282804" y="273408"/>
            <a:ext cx="342664" cy="501389"/>
            <a:chOff x="270078" y="290764"/>
            <a:chExt cx="329573" cy="482234"/>
          </a:xfrm>
        </p:grpSpPr>
        <p:sp>
          <p:nvSpPr>
            <p:cNvPr id="4" name="菱形 3"/>
            <p:cNvSpPr/>
            <p:nvPr/>
          </p:nvSpPr>
          <p:spPr>
            <a:xfrm>
              <a:off x="270078" y="290764"/>
              <a:ext cx="199430" cy="199430"/>
            </a:xfrm>
            <a:prstGeom prst="diamond">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270078" y="573568"/>
              <a:ext cx="199430" cy="199430"/>
            </a:xfrm>
            <a:prstGeom prst="diamond">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400221" y="432166"/>
              <a:ext cx="199430" cy="199430"/>
            </a:xfrm>
            <a:prstGeom prst="diamond">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BC62A4-E876-4F5A-B4F1-4E4789163968}" type="datetimeFigureOut">
              <a:rPr lang="zh-CN" altLang="en-US" smtClean="0"/>
              <a:t>2021/3/16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AF076A-417F-4F3D-A6D3-A7B0323A1349}" type="slidenum">
              <a:rPr lang="zh-CN" altLang="en-US" smtClean="0"/>
              <a:t>‹N›</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AFAFA"/>
        </a:solidFill>
        <a:effectLst/>
      </p:bgPr>
    </p:bg>
    <p:spTree>
      <p:nvGrpSpPr>
        <p:cNvPr id="1" name=""/>
        <p:cNvGrpSpPr/>
        <p:nvPr/>
      </p:nvGrpSpPr>
      <p:grpSpPr>
        <a:xfrm>
          <a:off x="0" y="0"/>
          <a:ext cx="0" cy="0"/>
          <a:chOff x="0" y="0"/>
          <a:chExt cx="0" cy="0"/>
        </a:xfrm>
      </p:grpSpPr>
      <p:grpSp>
        <p:nvGrpSpPr>
          <p:cNvPr id="34" name="组合 33"/>
          <p:cNvGrpSpPr/>
          <p:nvPr userDrawn="1"/>
        </p:nvGrpSpPr>
        <p:grpSpPr>
          <a:xfrm>
            <a:off x="6717601" y="329100"/>
            <a:ext cx="7801087" cy="6646596"/>
            <a:chOff x="6717601" y="329100"/>
            <a:chExt cx="7801087" cy="6646596"/>
          </a:xfrm>
        </p:grpSpPr>
        <p:sp>
          <p:nvSpPr>
            <p:cNvPr id="26" name="任意多边形: 形状 25"/>
            <p:cNvSpPr/>
            <p:nvPr userDrawn="1"/>
          </p:nvSpPr>
          <p:spPr>
            <a:xfrm rot="18675264">
              <a:off x="8592310" y="280895"/>
              <a:ext cx="5775716" cy="5872126"/>
            </a:xfrm>
            <a:custGeom>
              <a:avLst/>
              <a:gdLst>
                <a:gd name="connsiteX0" fmla="*/ 5775716 w 5775716"/>
                <a:gd name="connsiteY0" fmla="*/ 1349937 h 5872126"/>
                <a:gd name="connsiteX1" fmla="*/ 619946 w 5775716"/>
                <a:gd name="connsiteY1" fmla="*/ 5872126 h 5872126"/>
                <a:gd name="connsiteX2" fmla="*/ 0 w 5775716"/>
                <a:gd name="connsiteY2" fmla="*/ 5165323 h 5872126"/>
                <a:gd name="connsiteX3" fmla="*/ 0 w 5775716"/>
                <a:gd name="connsiteY3" fmla="*/ 0 h 5872126"/>
                <a:gd name="connsiteX4" fmla="*/ 4591669 w 5775716"/>
                <a:gd name="connsiteY4" fmla="*/ 0 h 587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5716" h="5872126">
                  <a:moveTo>
                    <a:pt x="5775716" y="1349937"/>
                  </a:moveTo>
                  <a:lnTo>
                    <a:pt x="619946" y="5872126"/>
                  </a:lnTo>
                  <a:lnTo>
                    <a:pt x="0" y="5165323"/>
                  </a:lnTo>
                  <a:lnTo>
                    <a:pt x="0" y="0"/>
                  </a:lnTo>
                  <a:lnTo>
                    <a:pt x="459166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24" name="任意多边形: 形状 23"/>
            <p:cNvSpPr/>
            <p:nvPr userDrawn="1"/>
          </p:nvSpPr>
          <p:spPr>
            <a:xfrm rot="18675264">
              <a:off x="9400107" y="670909"/>
              <a:ext cx="5137258" cy="5099904"/>
            </a:xfrm>
            <a:custGeom>
              <a:avLst/>
              <a:gdLst>
                <a:gd name="connsiteX0" fmla="*/ 5137258 w 5137258"/>
                <a:gd name="connsiteY0" fmla="*/ 593952 h 5099904"/>
                <a:gd name="connsiteX1" fmla="*/ 0 w 5137258"/>
                <a:gd name="connsiteY1" fmla="*/ 5099904 h 5099904"/>
                <a:gd name="connsiteX2" fmla="*/ 0 w 5137258"/>
                <a:gd name="connsiteY2" fmla="*/ 0 h 5099904"/>
                <a:gd name="connsiteX3" fmla="*/ 4616295 w 5137258"/>
                <a:gd name="connsiteY3" fmla="*/ 0 h 5099904"/>
              </a:gdLst>
              <a:ahLst/>
              <a:cxnLst>
                <a:cxn ang="0">
                  <a:pos x="connsiteX0" y="connsiteY0"/>
                </a:cxn>
                <a:cxn ang="0">
                  <a:pos x="connsiteX1" y="connsiteY1"/>
                </a:cxn>
                <a:cxn ang="0">
                  <a:pos x="connsiteX2" y="connsiteY2"/>
                </a:cxn>
                <a:cxn ang="0">
                  <a:pos x="connsiteX3" y="connsiteY3"/>
                </a:cxn>
              </a:cxnLst>
              <a:rect l="l" t="t" r="r" b="b"/>
              <a:pathLst>
                <a:path w="5137258" h="5099904">
                  <a:moveTo>
                    <a:pt x="5137258" y="593952"/>
                  </a:moveTo>
                  <a:lnTo>
                    <a:pt x="0" y="5099904"/>
                  </a:lnTo>
                  <a:lnTo>
                    <a:pt x="0" y="0"/>
                  </a:lnTo>
                  <a:lnTo>
                    <a:pt x="4616295" y="0"/>
                  </a:lnTo>
                  <a:close/>
                </a:path>
              </a:pathLst>
            </a:custGeom>
            <a:solidFill>
              <a:srgbClr val="1D4D7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27" name="图片 26"/>
            <p:cNvPicPr>
              <a:picLocks noChangeAspect="1"/>
            </p:cNvPicPr>
            <p:nvPr userDrawn="1"/>
          </p:nvPicPr>
          <p:blipFill>
            <a:blip r:embed="rId2" cstate="print"/>
            <a:srcRect/>
            <a:stretch>
              <a:fillRect/>
            </a:stretch>
          </p:blipFill>
          <p:spPr>
            <a:xfrm>
              <a:off x="7662708" y="5336994"/>
              <a:ext cx="1628935" cy="1521008"/>
            </a:xfrm>
            <a:custGeom>
              <a:avLst/>
              <a:gdLst>
                <a:gd name="connsiteX0" fmla="*/ 740677 w 1628935"/>
                <a:gd name="connsiteY0" fmla="*/ 0 h 1521008"/>
                <a:gd name="connsiteX1" fmla="*/ 795402 w 1628935"/>
                <a:gd name="connsiteY1" fmla="*/ 0 h 1521008"/>
                <a:gd name="connsiteX2" fmla="*/ 1628935 w 1628935"/>
                <a:gd name="connsiteY2" fmla="*/ 737550 h 1521008"/>
                <a:gd name="connsiteX3" fmla="*/ 935695 w 1628935"/>
                <a:gd name="connsiteY3" fmla="*/ 1521007 h 1521008"/>
                <a:gd name="connsiteX4" fmla="*/ 772946 w 1628935"/>
                <a:gd name="connsiteY4" fmla="*/ 1521008 h 1521008"/>
                <a:gd name="connsiteX5" fmla="*/ 0 w 1628935"/>
                <a:gd name="connsiteY5" fmla="*/ 837068 h 152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935" h="1521008">
                  <a:moveTo>
                    <a:pt x="740677" y="0"/>
                  </a:moveTo>
                  <a:lnTo>
                    <a:pt x="795402" y="0"/>
                  </a:lnTo>
                  <a:lnTo>
                    <a:pt x="1628935" y="737550"/>
                  </a:lnTo>
                  <a:lnTo>
                    <a:pt x="935695" y="1521007"/>
                  </a:lnTo>
                  <a:lnTo>
                    <a:pt x="772946" y="1521008"/>
                  </a:lnTo>
                  <a:lnTo>
                    <a:pt x="0" y="837068"/>
                  </a:lnTo>
                  <a:close/>
                </a:path>
              </a:pathLst>
            </a:custGeom>
            <a:effectLst>
              <a:outerShdw blurRad="63500" sx="103000" sy="103000" algn="ctr" rotWithShape="0">
                <a:prstClr val="black">
                  <a:alpha val="38000"/>
                </a:prstClr>
              </a:outerShdw>
            </a:effectLst>
          </p:spPr>
        </p:pic>
        <p:pic>
          <p:nvPicPr>
            <p:cNvPr id="28" name="图片 27"/>
            <p:cNvPicPr>
              <a:picLocks noChangeAspect="1"/>
            </p:cNvPicPr>
            <p:nvPr userDrawn="1"/>
          </p:nvPicPr>
          <p:blipFill>
            <a:blip r:embed="rId3" cstate="print"/>
            <a:srcRect/>
            <a:stretch>
              <a:fillRect/>
            </a:stretch>
          </p:blipFill>
          <p:spPr>
            <a:xfrm>
              <a:off x="6717601" y="4468126"/>
              <a:ext cx="1628736" cy="1628736"/>
            </a:xfrm>
            <a:custGeom>
              <a:avLst/>
              <a:gdLst>
                <a:gd name="connsiteX0" fmla="*/ 762999 w 1628736"/>
                <a:gd name="connsiteY0" fmla="*/ 0 h 1628736"/>
                <a:gd name="connsiteX1" fmla="*/ 1628736 w 1628736"/>
                <a:gd name="connsiteY1" fmla="*/ 762999 h 1628736"/>
                <a:gd name="connsiteX2" fmla="*/ 865736 w 1628736"/>
                <a:gd name="connsiteY2" fmla="*/ 1628736 h 1628736"/>
                <a:gd name="connsiteX3" fmla="*/ 0 w 1628736"/>
                <a:gd name="connsiteY3" fmla="*/ 865736 h 1628736"/>
              </a:gdLst>
              <a:ahLst/>
              <a:cxnLst>
                <a:cxn ang="0">
                  <a:pos x="connsiteX0" y="connsiteY0"/>
                </a:cxn>
                <a:cxn ang="0">
                  <a:pos x="connsiteX1" y="connsiteY1"/>
                </a:cxn>
                <a:cxn ang="0">
                  <a:pos x="connsiteX2" y="connsiteY2"/>
                </a:cxn>
                <a:cxn ang="0">
                  <a:pos x="connsiteX3" y="connsiteY3"/>
                </a:cxn>
              </a:cxnLst>
              <a:rect l="l" t="t" r="r" b="b"/>
              <a:pathLst>
                <a:path w="1628736" h="1628736">
                  <a:moveTo>
                    <a:pt x="762999" y="0"/>
                  </a:moveTo>
                  <a:lnTo>
                    <a:pt x="1628736" y="762999"/>
                  </a:lnTo>
                  <a:lnTo>
                    <a:pt x="865736" y="1628736"/>
                  </a:lnTo>
                  <a:lnTo>
                    <a:pt x="0" y="865736"/>
                  </a:lnTo>
                  <a:close/>
                </a:path>
              </a:pathLst>
            </a:custGeom>
            <a:effectLst>
              <a:outerShdw blurRad="63500" sx="103000" sy="103000" algn="ctr" rotWithShape="0">
                <a:prstClr val="black">
                  <a:alpha val="38000"/>
                </a:prstClr>
              </a:outerShdw>
            </a:effectLst>
          </p:spPr>
        </p:pic>
        <p:pic>
          <p:nvPicPr>
            <p:cNvPr id="29" name="图片 28"/>
            <p:cNvPicPr>
              <a:picLocks noChangeAspect="1"/>
            </p:cNvPicPr>
            <p:nvPr userDrawn="1"/>
          </p:nvPicPr>
          <p:blipFill>
            <a:blip r:embed="rId4" cstate="print"/>
            <a:srcRect/>
            <a:stretch>
              <a:fillRect/>
            </a:stretch>
          </p:blipFill>
          <p:spPr>
            <a:xfrm>
              <a:off x="7539711" y="3530626"/>
              <a:ext cx="1628694" cy="1628695"/>
            </a:xfrm>
            <a:custGeom>
              <a:avLst/>
              <a:gdLst>
                <a:gd name="connsiteX0" fmla="*/ 762651 w 1628694"/>
                <a:gd name="connsiteY0" fmla="*/ 0 h 1628695"/>
                <a:gd name="connsiteX1" fmla="*/ 1628694 w 1628694"/>
                <a:gd name="connsiteY1" fmla="*/ 762652 h 1628695"/>
                <a:gd name="connsiteX2" fmla="*/ 866042 w 1628694"/>
                <a:gd name="connsiteY2" fmla="*/ 1628695 h 1628695"/>
                <a:gd name="connsiteX3" fmla="*/ 0 w 1628694"/>
                <a:gd name="connsiteY3" fmla="*/ 866043 h 1628695"/>
              </a:gdLst>
              <a:ahLst/>
              <a:cxnLst>
                <a:cxn ang="0">
                  <a:pos x="connsiteX0" y="connsiteY0"/>
                </a:cxn>
                <a:cxn ang="0">
                  <a:pos x="connsiteX1" y="connsiteY1"/>
                </a:cxn>
                <a:cxn ang="0">
                  <a:pos x="connsiteX2" y="connsiteY2"/>
                </a:cxn>
                <a:cxn ang="0">
                  <a:pos x="connsiteX3" y="connsiteY3"/>
                </a:cxn>
              </a:cxnLst>
              <a:rect l="l" t="t" r="r" b="b"/>
              <a:pathLst>
                <a:path w="1628694" h="1628695">
                  <a:moveTo>
                    <a:pt x="762651" y="0"/>
                  </a:moveTo>
                  <a:lnTo>
                    <a:pt x="1628694" y="762652"/>
                  </a:lnTo>
                  <a:lnTo>
                    <a:pt x="866042" y="1628695"/>
                  </a:lnTo>
                  <a:lnTo>
                    <a:pt x="0" y="866043"/>
                  </a:lnTo>
                  <a:close/>
                </a:path>
              </a:pathLst>
            </a:custGeom>
            <a:effectLst>
              <a:outerShdw blurRad="63500" sx="103000" sy="103000" algn="ctr" rotWithShape="0">
                <a:prstClr val="black">
                  <a:alpha val="38000"/>
                </a:prstClr>
              </a:outerShdw>
            </a:effectLst>
          </p:spPr>
        </p:pic>
        <p:sp>
          <p:nvSpPr>
            <p:cNvPr id="30" name="任意多边形: 形状 29"/>
            <p:cNvSpPr/>
            <p:nvPr userDrawn="1"/>
          </p:nvSpPr>
          <p:spPr>
            <a:xfrm rot="18690236">
              <a:off x="7508966" y="6538031"/>
              <a:ext cx="437665" cy="437665"/>
            </a:xfrm>
            <a:custGeom>
              <a:avLst/>
              <a:gdLst>
                <a:gd name="connsiteX0" fmla="*/ 523725 w 523725"/>
                <a:gd name="connsiteY0" fmla="*/ 0 h 523725"/>
                <a:gd name="connsiteX1" fmla="*/ 523725 w 523725"/>
                <a:gd name="connsiteY1" fmla="*/ 523725 h 523725"/>
                <a:gd name="connsiteX2" fmla="*/ 303410 w 523725"/>
                <a:gd name="connsiteY2" fmla="*/ 523725 h 523725"/>
                <a:gd name="connsiteX3" fmla="*/ 0 w 523725"/>
                <a:gd name="connsiteY3" fmla="*/ 180830 h 523725"/>
                <a:gd name="connsiteX4" fmla="*/ 0 w 523725"/>
                <a:gd name="connsiteY4" fmla="*/ 0 h 52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25" h="523725">
                  <a:moveTo>
                    <a:pt x="523725" y="0"/>
                  </a:moveTo>
                  <a:lnTo>
                    <a:pt x="523725" y="523725"/>
                  </a:lnTo>
                  <a:lnTo>
                    <a:pt x="303410" y="523725"/>
                  </a:lnTo>
                  <a:lnTo>
                    <a:pt x="0" y="180830"/>
                  </a:lnTo>
                  <a:lnTo>
                    <a:pt x="0" y="0"/>
                  </a:lnTo>
                  <a:close/>
                </a:path>
              </a:pathLst>
            </a:custGeom>
            <a:solidFill>
              <a:srgbClr val="BC0000"/>
            </a:solidFill>
            <a:ln>
              <a:noFill/>
            </a:ln>
            <a:effectLst>
              <a:outerShdw blurRad="63500" sx="106000" sy="106000" algn="ctr"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userDrawn="1"/>
          </p:nvSpPr>
          <p:spPr>
            <a:xfrm rot="13292084">
              <a:off x="8571753" y="5873297"/>
              <a:ext cx="1927399" cy="59379"/>
            </a:xfrm>
            <a:custGeom>
              <a:avLst/>
              <a:gdLst>
                <a:gd name="connsiteX0" fmla="*/ 1863677 w 1927399"/>
                <a:gd name="connsiteY0" fmla="*/ 59379 h 59379"/>
                <a:gd name="connsiteX1" fmla="*/ 0 w 1927399"/>
                <a:gd name="connsiteY1" fmla="*/ 59379 h 59379"/>
                <a:gd name="connsiteX2" fmla="*/ 67034 w 1927399"/>
                <a:gd name="connsiteY2" fmla="*/ 0 h 59379"/>
                <a:gd name="connsiteX3" fmla="*/ 1927399 w 1927399"/>
                <a:gd name="connsiteY3" fmla="*/ 0 h 59379"/>
              </a:gdLst>
              <a:ahLst/>
              <a:cxnLst>
                <a:cxn ang="0">
                  <a:pos x="connsiteX0" y="connsiteY0"/>
                </a:cxn>
                <a:cxn ang="0">
                  <a:pos x="connsiteX1" y="connsiteY1"/>
                </a:cxn>
                <a:cxn ang="0">
                  <a:pos x="connsiteX2" y="connsiteY2"/>
                </a:cxn>
                <a:cxn ang="0">
                  <a:pos x="connsiteX3" y="connsiteY3"/>
                </a:cxn>
              </a:cxnLst>
              <a:rect l="l" t="t" r="r" b="b"/>
              <a:pathLst>
                <a:path w="1927399" h="59379">
                  <a:moveTo>
                    <a:pt x="1863677" y="59379"/>
                  </a:moveTo>
                  <a:lnTo>
                    <a:pt x="0" y="59379"/>
                  </a:lnTo>
                  <a:lnTo>
                    <a:pt x="67034" y="0"/>
                  </a:lnTo>
                  <a:lnTo>
                    <a:pt x="1927399" y="0"/>
                  </a:lnTo>
                  <a:close/>
                </a:path>
              </a:pathLst>
            </a:cu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任意多边形: 形状 31"/>
            <p:cNvSpPr/>
            <p:nvPr userDrawn="1"/>
          </p:nvSpPr>
          <p:spPr>
            <a:xfrm rot="18690236">
              <a:off x="10623849" y="6195116"/>
              <a:ext cx="738197" cy="738197"/>
            </a:xfrm>
            <a:custGeom>
              <a:avLst/>
              <a:gdLst>
                <a:gd name="connsiteX0" fmla="*/ 738197 w 738197"/>
                <a:gd name="connsiteY0" fmla="*/ 0 h 738197"/>
                <a:gd name="connsiteX1" fmla="*/ 738197 w 738197"/>
                <a:gd name="connsiteY1" fmla="*/ 738197 h 738197"/>
                <a:gd name="connsiteX2" fmla="*/ 303410 w 738197"/>
                <a:gd name="connsiteY2" fmla="*/ 738197 h 738197"/>
                <a:gd name="connsiteX3" fmla="*/ 0 w 738197"/>
                <a:gd name="connsiteY3" fmla="*/ 395301 h 738197"/>
                <a:gd name="connsiteX4" fmla="*/ 0 w 738197"/>
                <a:gd name="connsiteY4" fmla="*/ 0 h 73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97" h="738197">
                  <a:moveTo>
                    <a:pt x="738197" y="0"/>
                  </a:moveTo>
                  <a:lnTo>
                    <a:pt x="738197" y="738197"/>
                  </a:lnTo>
                  <a:lnTo>
                    <a:pt x="303410" y="738197"/>
                  </a:lnTo>
                  <a:lnTo>
                    <a:pt x="0" y="395301"/>
                  </a:lnTo>
                  <a:lnTo>
                    <a:pt x="0" y="0"/>
                  </a:lnTo>
                  <a:close/>
                </a:path>
              </a:pathLst>
            </a:custGeom>
            <a:solidFill>
              <a:srgbClr val="C00000">
                <a:alpha val="69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AFAFA"/>
        </a:solidFill>
        <a:effectLst/>
      </p:bgPr>
    </p:bg>
    <p:spTree>
      <p:nvGrpSpPr>
        <p:cNvPr id="1" name=""/>
        <p:cNvGrpSpPr/>
        <p:nvPr/>
      </p:nvGrpSpPr>
      <p:grpSpPr>
        <a:xfrm>
          <a:off x="0" y="0"/>
          <a:ext cx="0" cy="0"/>
          <a:chOff x="0" y="0"/>
          <a:chExt cx="0" cy="0"/>
        </a:xfrm>
      </p:grpSpPr>
      <p:grpSp>
        <p:nvGrpSpPr>
          <p:cNvPr id="11" name="组合 10"/>
          <p:cNvGrpSpPr/>
          <p:nvPr userDrawn="1"/>
        </p:nvGrpSpPr>
        <p:grpSpPr>
          <a:xfrm>
            <a:off x="355725" y="-1"/>
            <a:ext cx="5128403" cy="6884044"/>
            <a:chOff x="599565" y="-1"/>
            <a:chExt cx="5128403" cy="6884044"/>
          </a:xfrm>
        </p:grpSpPr>
        <p:sp>
          <p:nvSpPr>
            <p:cNvPr id="12" name="任意多边形: 形状 11"/>
            <p:cNvSpPr/>
            <p:nvPr/>
          </p:nvSpPr>
          <p:spPr>
            <a:xfrm>
              <a:off x="599565" y="-1"/>
              <a:ext cx="1966929" cy="3868839"/>
            </a:xfrm>
            <a:custGeom>
              <a:avLst/>
              <a:gdLst>
                <a:gd name="connsiteX0" fmla="*/ 0 w 1743313"/>
                <a:gd name="connsiteY0" fmla="*/ 0 h 3429000"/>
                <a:gd name="connsiteX1" fmla="*/ 418303 w 1743313"/>
                <a:gd name="connsiteY1" fmla="*/ 0 h 3429000"/>
                <a:gd name="connsiteX2" fmla="*/ 1743313 w 1743313"/>
                <a:gd name="connsiteY2" fmla="*/ 3429000 h 3429000"/>
                <a:gd name="connsiteX3" fmla="*/ 1325010 w 1743313"/>
                <a:gd name="connsiteY3" fmla="*/ 3429000 h 3429000"/>
                <a:gd name="connsiteX4" fmla="*/ 0 w 174331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313" h="3429000">
                  <a:moveTo>
                    <a:pt x="0" y="0"/>
                  </a:moveTo>
                  <a:lnTo>
                    <a:pt x="418303" y="0"/>
                  </a:lnTo>
                  <a:lnTo>
                    <a:pt x="1743313" y="3429000"/>
                  </a:lnTo>
                  <a:lnTo>
                    <a:pt x="1325010" y="3429000"/>
                  </a:lnTo>
                  <a:lnTo>
                    <a:pt x="0" y="0"/>
                  </a:lnTo>
                  <a:close/>
                </a:path>
              </a:pathLst>
            </a:custGeom>
            <a:solidFill>
              <a:srgbClr val="1D4D71"/>
            </a:solidFill>
            <a:ln>
              <a:noFill/>
            </a:ln>
            <a:effectLst>
              <a:innerShdw blurRad="63500" dist="203200" dir="2400000">
                <a:schemeClr val="tx1">
                  <a:lumMod val="75000"/>
                  <a:lumOff val="25000"/>
                  <a:alpha val="4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3" name="任意多边形: 形状 12"/>
            <p:cNvSpPr/>
            <p:nvPr/>
          </p:nvSpPr>
          <p:spPr>
            <a:xfrm>
              <a:off x="599565" y="2800957"/>
              <a:ext cx="2062612" cy="4057043"/>
            </a:xfrm>
            <a:custGeom>
              <a:avLst/>
              <a:gdLst>
                <a:gd name="connsiteX0" fmla="*/ 1325010 w 1743313"/>
                <a:gd name="connsiteY0" fmla="*/ 0 h 3429000"/>
                <a:gd name="connsiteX1" fmla="*/ 1743313 w 1743313"/>
                <a:gd name="connsiteY1" fmla="*/ 0 h 3429000"/>
                <a:gd name="connsiteX2" fmla="*/ 418303 w 1743313"/>
                <a:gd name="connsiteY2" fmla="*/ 3429000 h 3429000"/>
                <a:gd name="connsiteX3" fmla="*/ 0 w 1743313"/>
                <a:gd name="connsiteY3" fmla="*/ 3429000 h 3429000"/>
                <a:gd name="connsiteX4" fmla="*/ 1325010 w 174331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313" h="3429000">
                  <a:moveTo>
                    <a:pt x="1325010" y="0"/>
                  </a:moveTo>
                  <a:lnTo>
                    <a:pt x="1743313" y="0"/>
                  </a:lnTo>
                  <a:lnTo>
                    <a:pt x="418303" y="3429000"/>
                  </a:lnTo>
                  <a:lnTo>
                    <a:pt x="0" y="3429000"/>
                  </a:lnTo>
                  <a:lnTo>
                    <a:pt x="1325010" y="0"/>
                  </a:lnTo>
                  <a:close/>
                </a:path>
              </a:pathLst>
            </a:custGeom>
            <a:solidFill>
              <a:srgbClr val="1D4D71"/>
            </a:solidFill>
            <a:ln>
              <a:noFill/>
            </a:ln>
            <a:effectLst>
              <a:innerShdw blurRad="304800" dir="114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14" name="组合 13"/>
            <p:cNvGrpSpPr/>
            <p:nvPr/>
          </p:nvGrpSpPr>
          <p:grpSpPr>
            <a:xfrm>
              <a:off x="1006998" y="0"/>
              <a:ext cx="4720970" cy="6884043"/>
              <a:chOff x="1006998" y="0"/>
              <a:chExt cx="4720970" cy="6884043"/>
            </a:xfrm>
          </p:grpSpPr>
          <p:sp>
            <p:nvSpPr>
              <p:cNvPr id="15" name="任意多边形: 形状 14"/>
              <p:cNvSpPr/>
              <p:nvPr/>
            </p:nvSpPr>
            <p:spPr>
              <a:xfrm>
                <a:off x="3665356" y="400715"/>
                <a:ext cx="1029806" cy="2025570"/>
              </a:xfrm>
              <a:custGeom>
                <a:avLst/>
                <a:gdLst>
                  <a:gd name="connsiteX0" fmla="*/ 0 w 1743313"/>
                  <a:gd name="connsiteY0" fmla="*/ 0 h 3429000"/>
                  <a:gd name="connsiteX1" fmla="*/ 418303 w 1743313"/>
                  <a:gd name="connsiteY1" fmla="*/ 0 h 3429000"/>
                  <a:gd name="connsiteX2" fmla="*/ 1743313 w 1743313"/>
                  <a:gd name="connsiteY2" fmla="*/ 3429000 h 3429000"/>
                  <a:gd name="connsiteX3" fmla="*/ 1325010 w 1743313"/>
                  <a:gd name="connsiteY3" fmla="*/ 3429000 h 3429000"/>
                  <a:gd name="connsiteX4" fmla="*/ 0 w 174331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313" h="3429000">
                    <a:moveTo>
                      <a:pt x="0" y="0"/>
                    </a:moveTo>
                    <a:lnTo>
                      <a:pt x="418303" y="0"/>
                    </a:lnTo>
                    <a:lnTo>
                      <a:pt x="1743313" y="3429000"/>
                    </a:lnTo>
                    <a:lnTo>
                      <a:pt x="1325010" y="3429000"/>
                    </a:lnTo>
                    <a:lnTo>
                      <a:pt x="0" y="0"/>
                    </a:lnTo>
                    <a:close/>
                  </a:path>
                </a:pathLst>
              </a:custGeom>
              <a:solidFill>
                <a:srgbClr val="1D4D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pic>
            <p:nvPicPr>
              <p:cNvPr id="16" name="图片 15"/>
              <p:cNvPicPr>
                <a:picLocks noChangeAspect="1"/>
              </p:cNvPicPr>
              <p:nvPr/>
            </p:nvPicPr>
            <p:blipFill>
              <a:blip r:embed="rId2" cstate="print"/>
              <a:srcRect/>
              <a:stretch>
                <a:fillRect/>
              </a:stretch>
            </p:blipFill>
            <p:spPr>
              <a:xfrm>
                <a:off x="1006998" y="0"/>
                <a:ext cx="3402958" cy="6858000"/>
              </a:xfrm>
              <a:custGeom>
                <a:avLst/>
                <a:gdLst>
                  <a:gd name="connsiteX0" fmla="*/ 0 w 3402958"/>
                  <a:gd name="connsiteY0" fmla="*/ 0 h 6858000"/>
                  <a:gd name="connsiteX1" fmla="*/ 2077948 w 3402958"/>
                  <a:gd name="connsiteY1" fmla="*/ 0 h 6858000"/>
                  <a:gd name="connsiteX2" fmla="*/ 3402958 w 3402958"/>
                  <a:gd name="connsiteY2" fmla="*/ 3429000 h 6858000"/>
                  <a:gd name="connsiteX3" fmla="*/ 2077948 w 3402958"/>
                  <a:gd name="connsiteY3" fmla="*/ 6858000 h 6858000"/>
                  <a:gd name="connsiteX4" fmla="*/ 0 w 3402958"/>
                  <a:gd name="connsiteY4" fmla="*/ 6858000 h 6858000"/>
                  <a:gd name="connsiteX5" fmla="*/ 1325010 w 3402958"/>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2958" h="6858000">
                    <a:moveTo>
                      <a:pt x="0" y="0"/>
                    </a:moveTo>
                    <a:lnTo>
                      <a:pt x="2077948" y="0"/>
                    </a:lnTo>
                    <a:lnTo>
                      <a:pt x="3402958" y="3429000"/>
                    </a:lnTo>
                    <a:lnTo>
                      <a:pt x="2077948" y="6858000"/>
                    </a:lnTo>
                    <a:lnTo>
                      <a:pt x="0" y="6858000"/>
                    </a:lnTo>
                    <a:lnTo>
                      <a:pt x="1325010" y="3429000"/>
                    </a:lnTo>
                    <a:close/>
                  </a:path>
                </a:pathLst>
              </a:custGeom>
              <a:effectLst>
                <a:outerShdw blurRad="63500" sx="103000" sy="103000" algn="ctr" rotWithShape="0">
                  <a:schemeClr val="tx1">
                    <a:lumMod val="75000"/>
                    <a:lumOff val="25000"/>
                    <a:alpha val="34000"/>
                  </a:schemeClr>
                </a:outerShdw>
              </a:effectLst>
            </p:spPr>
          </p:pic>
          <p:sp>
            <p:nvSpPr>
              <p:cNvPr id="17" name="任意多边形: 形状 16"/>
              <p:cNvSpPr/>
              <p:nvPr/>
            </p:nvSpPr>
            <p:spPr>
              <a:xfrm>
                <a:off x="3665356" y="2827000"/>
                <a:ext cx="2062612" cy="4057043"/>
              </a:xfrm>
              <a:custGeom>
                <a:avLst/>
                <a:gdLst>
                  <a:gd name="connsiteX0" fmla="*/ 1325010 w 1743313"/>
                  <a:gd name="connsiteY0" fmla="*/ 0 h 3429000"/>
                  <a:gd name="connsiteX1" fmla="*/ 1743313 w 1743313"/>
                  <a:gd name="connsiteY1" fmla="*/ 0 h 3429000"/>
                  <a:gd name="connsiteX2" fmla="*/ 418303 w 1743313"/>
                  <a:gd name="connsiteY2" fmla="*/ 3429000 h 3429000"/>
                  <a:gd name="connsiteX3" fmla="*/ 0 w 1743313"/>
                  <a:gd name="connsiteY3" fmla="*/ 3429000 h 3429000"/>
                  <a:gd name="connsiteX4" fmla="*/ 1325010 w 174331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313" h="3429000">
                    <a:moveTo>
                      <a:pt x="1325010" y="0"/>
                    </a:moveTo>
                    <a:lnTo>
                      <a:pt x="1743313" y="0"/>
                    </a:lnTo>
                    <a:lnTo>
                      <a:pt x="418303" y="3429000"/>
                    </a:lnTo>
                    <a:lnTo>
                      <a:pt x="0" y="3429000"/>
                    </a:lnTo>
                    <a:lnTo>
                      <a:pt x="1325010" y="0"/>
                    </a:lnTo>
                    <a:close/>
                  </a:path>
                </a:pathLst>
              </a:custGeom>
              <a:solidFill>
                <a:srgbClr val="B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E1BC62A4-E876-4F5A-B4F1-4E4789163968}" type="datetimeFigureOut">
              <a:rPr lang="zh-CN" altLang="en-US" smtClean="0"/>
              <a:t>2021/3/16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A9AF076A-417F-4F3D-A6D3-A7B0323A1349}" type="slidenum">
              <a:rPr lang="zh-CN" altLang="en-US" smtClean="0"/>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82577" y="2392192"/>
            <a:ext cx="6951345" cy="1754326"/>
          </a:xfrm>
          <a:prstGeom prst="rect">
            <a:avLst/>
          </a:prstGeom>
          <a:noFill/>
        </p:spPr>
        <p:txBody>
          <a:bodyPr wrap="square" rtlCol="0">
            <a:spAutoFit/>
          </a:bodyPr>
          <a:lstStyle/>
          <a:p>
            <a:r>
              <a:rPr lang="it-IT" altLang="en-US" sz="6000" b="1" dirty="0">
                <a:solidFill>
                  <a:srgbClr val="1D4D71"/>
                </a:solidFill>
                <a:latin typeface="Calibri" panose="020F0502020204030204" pitchFamily="34" charset="0"/>
                <a:ea typeface="Calibri" panose="020F0502020204030204" pitchFamily="34" charset="0"/>
              </a:rPr>
              <a:t>FESAC </a:t>
            </a:r>
          </a:p>
          <a:p>
            <a:r>
              <a:rPr lang="it-IT" altLang="en-US" sz="4800" b="1" dirty="0">
                <a:solidFill>
                  <a:srgbClr val="1D4D71"/>
                </a:solidFill>
                <a:latin typeface="Calibri" panose="020F0502020204030204" pitchFamily="34" charset="0"/>
                <a:ea typeface="Calibri" panose="020F0502020204030204" pitchFamily="34" charset="0"/>
              </a:rPr>
              <a:t>COVID QUESTIONNAIRE</a:t>
            </a:r>
          </a:p>
        </p:txBody>
      </p:sp>
      <p:sp>
        <p:nvSpPr>
          <p:cNvPr id="24" name="箭头: V 形 23"/>
          <p:cNvSpPr/>
          <p:nvPr/>
        </p:nvSpPr>
        <p:spPr>
          <a:xfrm>
            <a:off x="1235099" y="6253480"/>
            <a:ext cx="200001" cy="274320"/>
          </a:xfrm>
          <a:prstGeom prst="chevron">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5" name="文本框 24"/>
          <p:cNvSpPr txBox="1"/>
          <p:nvPr/>
        </p:nvSpPr>
        <p:spPr>
          <a:xfrm>
            <a:off x="1435100" y="6191250"/>
            <a:ext cx="4246245" cy="398780"/>
          </a:xfrm>
          <a:prstGeom prst="rect">
            <a:avLst/>
          </a:prstGeom>
          <a:noFill/>
        </p:spPr>
        <p:txBody>
          <a:bodyPr wrap="square" rtlCol="0">
            <a:spAutoFit/>
          </a:bodyPr>
          <a:lstStyle/>
          <a:p>
            <a:r>
              <a:rPr lang="en-US" altLang="zh-CN" sz="2000" dirty="0">
                <a:solidFill>
                  <a:srgbClr val="334144"/>
                </a:solidFill>
                <a:latin typeface="Calibri" panose="020F0502020204030204" pitchFamily="34" charset="0"/>
                <a:ea typeface="Calibri" panose="020F0502020204030204" pitchFamily="34" charset="0"/>
              </a:rPr>
              <a:t>I</a:t>
            </a:r>
            <a:r>
              <a:rPr lang="it-IT" altLang="en-US" sz="2000" dirty="0">
                <a:solidFill>
                  <a:srgbClr val="334144"/>
                </a:solidFill>
                <a:latin typeface="Calibri" panose="020F0502020204030204" pitchFamily="34" charset="0"/>
                <a:ea typeface="Calibri" panose="020F0502020204030204" pitchFamily="34" charset="0"/>
              </a:rPr>
              <a:t>TCG</a:t>
            </a:r>
            <a:r>
              <a:rPr lang="en-US" altLang="zh-CN" sz="2000" dirty="0">
                <a:solidFill>
                  <a:srgbClr val="334144"/>
                </a:solidFill>
                <a:latin typeface="Calibri" panose="020F0502020204030204" pitchFamily="34" charset="0"/>
                <a:ea typeface="Calibri" panose="020F0502020204030204" pitchFamily="34" charset="0"/>
              </a:rPr>
              <a:t> Ferruccio Niccolini</a:t>
            </a:r>
            <a:r>
              <a:rPr lang="it-IT" altLang="en-US" sz="2000" dirty="0">
                <a:solidFill>
                  <a:srgbClr val="334144"/>
                </a:solidFill>
                <a:latin typeface="Calibri" panose="020F0502020204030204" pitchFamily="34" charset="0"/>
                <a:ea typeface="Calibri" panose="020F0502020204030204" pitchFamily="34" charset="0"/>
              </a:rPr>
              <a:t>, Volterra Italy</a:t>
            </a:r>
          </a:p>
        </p:txBody>
      </p:sp>
      <p:sp>
        <p:nvSpPr>
          <p:cNvPr id="34" name="矩形: 圆角 33"/>
          <p:cNvSpPr/>
          <p:nvPr/>
        </p:nvSpPr>
        <p:spPr>
          <a:xfrm>
            <a:off x="358777" y="4196048"/>
            <a:ext cx="1767840" cy="428169"/>
          </a:xfrm>
          <a:prstGeom prst="roundRect">
            <a:avLst>
              <a:gd name="adj" fmla="val 4803"/>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文本框 32"/>
          <p:cNvSpPr txBox="1"/>
          <p:nvPr/>
        </p:nvSpPr>
        <p:spPr>
          <a:xfrm>
            <a:off x="358880" y="4196107"/>
            <a:ext cx="1752497" cy="398780"/>
          </a:xfrm>
          <a:prstGeom prst="rect">
            <a:avLst/>
          </a:prstGeom>
          <a:noFill/>
        </p:spPr>
        <p:txBody>
          <a:bodyPr wrap="square" rtlCol="0">
            <a:spAutoFit/>
          </a:bodyPr>
          <a:lstStyle/>
          <a:p>
            <a:pPr algn="ctr"/>
            <a:r>
              <a:rPr lang="it-IT" altLang="en-US" sz="2000">
                <a:solidFill>
                  <a:srgbClr val="FAFAFA"/>
                </a:solidFill>
                <a:latin typeface="Calibri" panose="020F0502020204030204" pitchFamily="34" charset="0"/>
                <a:ea typeface="Calibri" panose="020F0502020204030204" pitchFamily="34" charset="0"/>
              </a:rPr>
              <a:t>Class 5AP</a:t>
            </a:r>
          </a:p>
        </p:txBody>
      </p:sp>
      <p:pic>
        <p:nvPicPr>
          <p:cNvPr id="3" name="Immagine 2">
            <a:extLst>
              <a:ext uri="{FF2B5EF4-FFF2-40B4-BE49-F238E27FC236}">
                <a16:creationId xmlns:a16="http://schemas.microsoft.com/office/drawing/2014/main" id="{A2C7DC0A-6433-4279-B9E5-078B3A042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777" y="335111"/>
            <a:ext cx="2994023" cy="1157772"/>
          </a:xfrm>
          <a:prstGeom prst="rect">
            <a:avLst/>
          </a:prstGeom>
        </p:spPr>
      </p:pic>
      <p:pic>
        <p:nvPicPr>
          <p:cNvPr id="5" name="Immagine 4" descr="Immagine che contiene testo, regina&#10;&#10;Descrizione generata automaticamente">
            <a:extLst>
              <a:ext uri="{FF2B5EF4-FFF2-40B4-BE49-F238E27FC236}">
                <a16:creationId xmlns:a16="http://schemas.microsoft.com/office/drawing/2014/main" id="{2DD4F0C3-38AC-435E-A43C-3330B808B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249" y="330180"/>
            <a:ext cx="1157772" cy="1157772"/>
          </a:xfrm>
          <a:prstGeom prst="rect">
            <a:avLst/>
          </a:prstGeom>
        </p:spPr>
      </p:pic>
      <p:pic>
        <p:nvPicPr>
          <p:cNvPr id="7" name="Immagine 6">
            <a:extLst>
              <a:ext uri="{FF2B5EF4-FFF2-40B4-BE49-F238E27FC236}">
                <a16:creationId xmlns:a16="http://schemas.microsoft.com/office/drawing/2014/main" id="{D1D81B1D-28C7-4A3B-901C-0FB41D2F54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77" y="5942320"/>
            <a:ext cx="881722"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538643EA-BF27-4AB7-8EB5-7CA4824B801D}"/>
              </a:ext>
            </a:extLst>
          </p:cNvPr>
          <p:cNvGraphicFramePr>
            <a:graphicFrameLocks/>
          </p:cNvGraphicFramePr>
          <p:nvPr>
            <p:extLst>
              <p:ext uri="{D42A27DB-BD31-4B8C-83A1-F6EECF244321}">
                <p14:modId xmlns:p14="http://schemas.microsoft.com/office/powerpoint/2010/main" val="3017206767"/>
              </p:ext>
            </p:extLst>
          </p:nvPr>
        </p:nvGraphicFramePr>
        <p:xfrm>
          <a:off x="219918" y="405114"/>
          <a:ext cx="5359079" cy="5972537"/>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a:extLst>
              <a:ext uri="{FF2B5EF4-FFF2-40B4-BE49-F238E27FC236}">
                <a16:creationId xmlns:a16="http://schemas.microsoft.com/office/drawing/2014/main" id="{B8D20ED0-A447-4728-9D22-26BD5660A10A}"/>
              </a:ext>
            </a:extLst>
          </p:cNvPr>
          <p:cNvSpPr/>
          <p:nvPr/>
        </p:nvSpPr>
        <p:spPr>
          <a:xfrm>
            <a:off x="6096000" y="0"/>
            <a:ext cx="6096001" cy="6858000"/>
          </a:xfrm>
          <a:prstGeom prst="rect">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nSpc>
                <a:spcPct val="107000"/>
              </a:lnSpc>
              <a:spcAft>
                <a:spcPts val="800"/>
              </a:spcAft>
            </a:pPr>
            <a:r>
              <a:rPr lang="en-US" sz="2400" dirty="0"/>
              <a:t>In recent years the security protocols related to the management of online transactions have evolved and gradually became more secure, so the awareness of users on the purchase security has grown.</a:t>
            </a:r>
          </a:p>
          <a:p>
            <a:pPr>
              <a:lnSpc>
                <a:spcPct val="107000"/>
              </a:lnSpc>
              <a:spcAft>
                <a:spcPts val="800"/>
              </a:spcAft>
            </a:pPr>
            <a:r>
              <a:rPr lang="en-US" sz="2400" dirty="0"/>
              <a:t>Despite all the premise, a very high percentage of the network users still does not feel completely safe </a:t>
            </a:r>
            <a:r>
              <a:rPr lang="en-US" sz="2400"/>
              <a:t>probably for </a:t>
            </a:r>
            <a:r>
              <a:rPr lang="en-US" sz="2400" dirty="0"/>
              <a:t>a lack of confidence compared to the huge amount of online scams and probably because the amount of transactions are still not completely cashless, therefore the use of credit and debit cards in many European countries is not yet fully in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2FC4F5D-8AE4-476A-AE10-60D806E78165}"/>
              </a:ext>
            </a:extLst>
          </p:cNvPr>
          <p:cNvSpPr/>
          <p:nvPr/>
        </p:nvSpPr>
        <p:spPr>
          <a:xfrm>
            <a:off x="6096001" y="0"/>
            <a:ext cx="6096000" cy="6858000"/>
          </a:xfrm>
          <a:prstGeom prst="rect">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nSpc>
                <a:spcPct val="107000"/>
              </a:lnSpc>
              <a:spcAft>
                <a:spcPts val="800"/>
              </a:spcAft>
            </a:pPr>
            <a:r>
              <a:rPr lang="en-US" sz="2400" dirty="0"/>
              <a:t>In this chart we can see that most people buy more electronic products than, for example, clothing one probably because electronic products can be bought with an easier price comparison </a:t>
            </a:r>
          </a:p>
          <a:p>
            <a:pPr>
              <a:lnSpc>
                <a:spcPct val="107000"/>
              </a:lnSpc>
              <a:spcAft>
                <a:spcPts val="800"/>
              </a:spcAft>
            </a:pPr>
            <a:endParaRPr lang="en-US" sz="2400" dirty="0"/>
          </a:p>
          <a:p>
            <a:pPr>
              <a:lnSpc>
                <a:spcPct val="107000"/>
              </a:lnSpc>
              <a:spcAft>
                <a:spcPts val="800"/>
              </a:spcAft>
            </a:pPr>
            <a:r>
              <a:rPr lang="en-US" sz="2400" dirty="0"/>
              <a:t>In reference to the current health emergency period people tend to buy mainly technological products and entertainment content as we have to stay more at home</a:t>
            </a:r>
          </a:p>
        </p:txBody>
      </p:sp>
      <p:graphicFrame>
        <p:nvGraphicFramePr>
          <p:cNvPr id="6" name="Grafico 5">
            <a:extLst>
              <a:ext uri="{FF2B5EF4-FFF2-40B4-BE49-F238E27FC236}">
                <a16:creationId xmlns:a16="http://schemas.microsoft.com/office/drawing/2014/main" id="{0903448F-874F-457C-8F8E-58472C42677B}"/>
              </a:ext>
            </a:extLst>
          </p:cNvPr>
          <p:cNvGraphicFramePr>
            <a:graphicFrameLocks/>
          </p:cNvGraphicFramePr>
          <p:nvPr>
            <p:extLst>
              <p:ext uri="{D42A27DB-BD31-4B8C-83A1-F6EECF244321}">
                <p14:modId xmlns:p14="http://schemas.microsoft.com/office/powerpoint/2010/main" val="3541468910"/>
              </p:ext>
            </p:extLst>
          </p:nvPr>
        </p:nvGraphicFramePr>
        <p:xfrm>
          <a:off x="324090" y="442731"/>
          <a:ext cx="5509549" cy="5992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710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F521DCFA-5C2E-4C4D-8D04-8DAA6BF0B9F3}"/>
              </a:ext>
            </a:extLst>
          </p:cNvPr>
          <p:cNvGraphicFramePr>
            <a:graphicFrameLocks/>
          </p:cNvGraphicFramePr>
          <p:nvPr>
            <p:extLst>
              <p:ext uri="{D42A27DB-BD31-4B8C-83A1-F6EECF244321}">
                <p14:modId xmlns:p14="http://schemas.microsoft.com/office/powerpoint/2010/main" val="2218557755"/>
              </p:ext>
            </p:extLst>
          </p:nvPr>
        </p:nvGraphicFramePr>
        <p:xfrm>
          <a:off x="231493" y="274898"/>
          <a:ext cx="5578998" cy="6308203"/>
        </p:xfrm>
        <a:graphic>
          <a:graphicData uri="http://schemas.openxmlformats.org/drawingml/2006/chart">
            <c:chart xmlns:c="http://schemas.openxmlformats.org/drawingml/2006/chart" xmlns:r="http://schemas.openxmlformats.org/officeDocument/2006/relationships" r:id="rId3"/>
          </a:graphicData>
        </a:graphic>
      </p:graphicFrame>
      <p:sp>
        <p:nvSpPr>
          <p:cNvPr id="5" name="Rettangolo 4">
            <a:extLst>
              <a:ext uri="{FF2B5EF4-FFF2-40B4-BE49-F238E27FC236}">
                <a16:creationId xmlns:a16="http://schemas.microsoft.com/office/drawing/2014/main" id="{CD547EB1-02A9-4E0F-84DA-A4C28C1FB488}"/>
              </a:ext>
            </a:extLst>
          </p:cNvPr>
          <p:cNvSpPr/>
          <p:nvPr/>
        </p:nvSpPr>
        <p:spPr>
          <a:xfrm>
            <a:off x="6096000" y="0"/>
            <a:ext cx="6096000" cy="6858000"/>
          </a:xfrm>
          <a:prstGeom prst="rect">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nSpc>
                <a:spcPct val="107000"/>
              </a:lnSpc>
              <a:spcAft>
                <a:spcPts val="800"/>
              </a:spcAft>
            </a:pPr>
            <a:r>
              <a:rPr lang="en-US" sz="2400"/>
              <a:t>The chart shows that the majority of respondents take at least one hour of their time to the information given during this global difficulty period.</a:t>
            </a:r>
          </a:p>
          <a:p>
            <a:pPr>
              <a:lnSpc>
                <a:spcPct val="107000"/>
              </a:lnSpc>
              <a:spcAft>
                <a:spcPts val="800"/>
              </a:spcAft>
            </a:pPr>
            <a:r>
              <a:rPr lang="en-US" sz="2400"/>
              <a:t>That means that people wants to stay well informed about health problems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D58F77A1-0DD3-40A0-ADEA-216468D9A905}"/>
              </a:ext>
            </a:extLst>
          </p:cNvPr>
          <p:cNvGraphicFramePr>
            <a:graphicFrameLocks/>
          </p:cNvGraphicFramePr>
          <p:nvPr>
            <p:extLst>
              <p:ext uri="{D42A27DB-BD31-4B8C-83A1-F6EECF244321}">
                <p14:modId xmlns:p14="http://schemas.microsoft.com/office/powerpoint/2010/main" val="2997281868"/>
              </p:ext>
            </p:extLst>
          </p:nvPr>
        </p:nvGraphicFramePr>
        <p:xfrm>
          <a:off x="243069" y="303835"/>
          <a:ext cx="5567422" cy="62503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ttangolo 4">
            <a:extLst>
              <a:ext uri="{FF2B5EF4-FFF2-40B4-BE49-F238E27FC236}">
                <a16:creationId xmlns:a16="http://schemas.microsoft.com/office/drawing/2014/main" id="{A4ADE1D4-7D6A-40FC-BBEB-B1E488FFE76D}"/>
              </a:ext>
            </a:extLst>
          </p:cNvPr>
          <p:cNvSpPr/>
          <p:nvPr/>
        </p:nvSpPr>
        <p:spPr>
          <a:xfrm>
            <a:off x="6096001" y="0"/>
            <a:ext cx="6096000" cy="6858000"/>
          </a:xfrm>
          <a:prstGeom prst="rect">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nSpc>
                <a:spcPct val="107000"/>
              </a:lnSpc>
              <a:spcAft>
                <a:spcPts val="800"/>
              </a:spcAft>
            </a:pPr>
            <a:r>
              <a:rPr lang="en-US" sz="2400" dirty="0"/>
              <a:t>Despite the emergency situation, most respondents said that they were able to follow all the lessons in distance learning thanks to the many technological ways adopted, this was also possible thanks to the efforts of students, teachers and institutions.</a:t>
            </a:r>
          </a:p>
          <a:p>
            <a:pPr>
              <a:lnSpc>
                <a:spcPct val="107000"/>
              </a:lnSpc>
              <a:spcAft>
                <a:spcPts val="800"/>
              </a:spcAft>
            </a:pPr>
            <a:r>
              <a:rPr lang="en-US" sz="2400" dirty="0"/>
              <a:t>As the success has been so good, we could adopt this way of teaching/learning in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49256D3D-93D6-4A2F-B08D-5895E1CF9D8B}"/>
              </a:ext>
            </a:extLst>
          </p:cNvPr>
          <p:cNvSpPr/>
          <p:nvPr/>
        </p:nvSpPr>
        <p:spPr>
          <a:xfrm>
            <a:off x="6096001" y="0"/>
            <a:ext cx="6096000" cy="6858000"/>
          </a:xfrm>
          <a:prstGeom prst="rect">
            <a:avLst/>
          </a:prstGeom>
          <a:solidFill>
            <a:srgbClr val="1D4D7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nSpc>
                <a:spcPct val="107000"/>
              </a:lnSpc>
              <a:spcAft>
                <a:spcPts val="800"/>
              </a:spcAft>
            </a:pPr>
            <a:r>
              <a:rPr lang="it-IT" sz="2400" dirty="0">
                <a:effectLst/>
                <a:latin typeface="Arial" panose="020B0604020202020204" pitchFamily="34" charset="0"/>
                <a:ea typeface="Calibri" panose="020F0502020204030204" pitchFamily="34" charset="0"/>
                <a:cs typeface="Times New Roman" panose="02020603050405020304" pitchFamily="18" charset="0"/>
              </a:rPr>
              <a:t>The chart shows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that</a:t>
            </a:r>
            <a:r>
              <a:rPr lang="it-IT" sz="2400" dirty="0">
                <a:effectLst/>
                <a:latin typeface="Arial" panose="020B0604020202020204" pitchFamily="34" charset="0"/>
                <a:ea typeface="Calibri" panose="020F0502020204030204" pitchFamily="34" charset="0"/>
                <a:cs typeface="Times New Roman" panose="02020603050405020304" pitchFamily="18" charset="0"/>
              </a:rPr>
              <a:t> more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than</a:t>
            </a:r>
            <a:r>
              <a:rPr lang="it-IT" sz="2400" dirty="0">
                <a:effectLst/>
                <a:latin typeface="Arial" panose="020B0604020202020204" pitchFamily="34" charset="0"/>
                <a:ea typeface="Calibri" panose="020F0502020204030204" pitchFamily="34" charset="0"/>
                <a:cs typeface="Times New Roman" panose="02020603050405020304" pitchFamily="18" charset="0"/>
              </a:rPr>
              <a:t> 56% of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students</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don’t</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want</a:t>
            </a:r>
            <a:r>
              <a:rPr lang="it-IT" sz="2400" dirty="0">
                <a:effectLst/>
                <a:latin typeface="Arial" panose="020B0604020202020204" pitchFamily="34" charset="0"/>
                <a:ea typeface="Calibri" panose="020F0502020204030204" pitchFamily="34" charset="0"/>
                <a:cs typeface="Times New Roman" panose="02020603050405020304" pitchFamily="18" charset="0"/>
              </a:rPr>
              <a:t> to continue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this</a:t>
            </a:r>
            <a:r>
              <a:rPr lang="it-IT" sz="2400" dirty="0">
                <a:effectLst/>
                <a:latin typeface="Arial" panose="020B0604020202020204" pitchFamily="34" charset="0"/>
                <a:ea typeface="Calibri" panose="020F0502020204030204" pitchFamily="34" charset="0"/>
                <a:cs typeface="Times New Roman" panose="02020603050405020304" pitchFamily="18" charset="0"/>
              </a:rPr>
              <a:t> way of learning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probably</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because</a:t>
            </a:r>
            <a:r>
              <a:rPr lang="it-IT" sz="2400" dirty="0">
                <a:effectLst/>
                <a:latin typeface="Arial" panose="020B0604020202020204" pitchFamily="34" charset="0"/>
                <a:ea typeface="Calibri" panose="020F0502020204030204" pitchFamily="34" charset="0"/>
                <a:cs typeface="Times New Roman" panose="02020603050405020304" pitchFamily="18" charset="0"/>
              </a:rPr>
              <a:t> some of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them</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have</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encountered</a:t>
            </a:r>
            <a:r>
              <a:rPr lang="it-IT" sz="2400" dirty="0">
                <a:effectLst/>
                <a:latin typeface="Arial" panose="020B0604020202020204" pitchFamily="34" charset="0"/>
                <a:ea typeface="Calibri" panose="020F0502020204030204" pitchFamily="34" charset="0"/>
                <a:cs typeface="Times New Roman" panose="02020603050405020304" pitchFamily="18" charset="0"/>
              </a:rPr>
              <a:t> learning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difficulties</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but</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also</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many</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technological</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problems</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connectivity</a:t>
            </a:r>
            <a:r>
              <a:rPr lang="it-IT" sz="2400" dirty="0">
                <a:effectLst/>
                <a:latin typeface="Arial" panose="020B0604020202020204" pitchFamily="34" charset="0"/>
                <a:ea typeface="Calibri" panose="020F0502020204030204" pitchFamily="34" charset="0"/>
                <a:cs typeface="Times New Roman" panose="02020603050405020304" pitchFamily="18" charset="0"/>
              </a:rPr>
              <a:t>, </a:t>
            </a:r>
            <a:r>
              <a:rPr lang="it-IT" sz="2400" dirty="0" err="1">
                <a:effectLst/>
                <a:latin typeface="Arial" panose="020B0604020202020204" pitchFamily="34" charset="0"/>
                <a:ea typeface="Calibri" panose="020F0502020204030204" pitchFamily="34" charset="0"/>
                <a:cs typeface="Times New Roman" panose="02020603050405020304" pitchFamily="18" charset="0"/>
              </a:rPr>
              <a:t>lack</a:t>
            </a:r>
            <a:r>
              <a:rPr lang="it-IT" sz="2400" dirty="0">
                <a:effectLst/>
                <a:latin typeface="Arial" panose="020B0604020202020204" pitchFamily="34" charset="0"/>
                <a:ea typeface="Calibri" panose="020F0502020204030204" pitchFamily="34" charset="0"/>
                <a:cs typeface="Times New Roman" panose="02020603050405020304" pitchFamily="18" charset="0"/>
              </a:rPr>
              <a:t> of personal computer and so on).</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400" dirty="0">
                <a:effectLst/>
                <a:latin typeface="Arial" panose="020B0604020202020204" pitchFamily="34" charset="0"/>
                <a:ea typeface="Calibri" panose="020F0502020204030204" pitchFamily="34" charset="0"/>
              </a:rPr>
              <a:t>For </a:t>
            </a:r>
            <a:r>
              <a:rPr lang="it-IT" sz="2400" dirty="0" err="1">
                <a:effectLst/>
                <a:latin typeface="Arial" panose="020B0604020202020204" pitchFamily="34" charset="0"/>
                <a:ea typeface="Calibri" panose="020F0502020204030204" pitchFamily="34" charset="0"/>
              </a:rPr>
              <a:t>these</a:t>
            </a:r>
            <a:r>
              <a:rPr lang="it-IT" sz="2400" dirty="0">
                <a:effectLst/>
                <a:latin typeface="Arial" panose="020B0604020202020204" pitchFamily="34" charset="0"/>
                <a:ea typeface="Calibri" panose="020F0502020204030204" pitchFamily="34" charset="0"/>
              </a:rPr>
              <a:t> </a:t>
            </a:r>
            <a:r>
              <a:rPr lang="it-IT" sz="2400" dirty="0" err="1">
                <a:effectLst/>
                <a:latin typeface="Arial" panose="020B0604020202020204" pitchFamily="34" charset="0"/>
                <a:ea typeface="Calibri" panose="020F0502020204030204" pitchFamily="34" charset="0"/>
              </a:rPr>
              <a:t>reasons</a:t>
            </a:r>
            <a:r>
              <a:rPr lang="it-IT" sz="2400" dirty="0">
                <a:effectLst/>
                <a:latin typeface="Arial" panose="020B0604020202020204" pitchFamily="34" charset="0"/>
                <a:ea typeface="Calibri" panose="020F0502020204030204" pitchFamily="34" charset="0"/>
              </a:rPr>
              <a:t> </a:t>
            </a:r>
            <a:r>
              <a:rPr lang="it-IT" sz="2400" dirty="0" err="1">
                <a:effectLst/>
                <a:latin typeface="Arial" panose="020B0604020202020204" pitchFamily="34" charset="0"/>
                <a:ea typeface="Calibri" panose="020F0502020204030204" pitchFamily="34" charset="0"/>
              </a:rPr>
              <a:t>many</a:t>
            </a:r>
            <a:r>
              <a:rPr lang="it-IT" sz="2400" dirty="0">
                <a:effectLst/>
                <a:latin typeface="Arial" panose="020B0604020202020204" pitchFamily="34" charset="0"/>
                <a:ea typeface="Calibri" panose="020F0502020204030204" pitchFamily="34" charset="0"/>
              </a:rPr>
              <a:t> </a:t>
            </a:r>
            <a:r>
              <a:rPr lang="it-IT" sz="2400" dirty="0" err="1">
                <a:effectLst/>
                <a:latin typeface="Arial" panose="020B0604020202020204" pitchFamily="34" charset="0"/>
                <a:ea typeface="Calibri" panose="020F0502020204030204" pitchFamily="34" charset="0"/>
              </a:rPr>
              <a:t>students</a:t>
            </a:r>
            <a:r>
              <a:rPr lang="it-IT" sz="2400" dirty="0">
                <a:effectLst/>
                <a:latin typeface="Arial" panose="020B0604020202020204" pitchFamily="34" charset="0"/>
                <a:ea typeface="Calibri" panose="020F0502020204030204" pitchFamily="34" charset="0"/>
              </a:rPr>
              <a:t> </a:t>
            </a:r>
            <a:r>
              <a:rPr lang="it-IT" sz="2400" dirty="0" err="1">
                <a:effectLst/>
                <a:latin typeface="Arial" panose="020B0604020202020204" pitchFamily="34" charset="0"/>
                <a:ea typeface="Calibri" panose="020F0502020204030204" pitchFamily="34" charset="0"/>
              </a:rPr>
              <a:t>would</a:t>
            </a:r>
            <a:r>
              <a:rPr lang="it-IT" sz="2400" dirty="0">
                <a:effectLst/>
                <a:latin typeface="Arial" panose="020B0604020202020204" pitchFamily="34" charset="0"/>
                <a:ea typeface="Calibri" panose="020F0502020204030204" pitchFamily="34" charset="0"/>
              </a:rPr>
              <a:t> like to come back to the </a:t>
            </a:r>
            <a:r>
              <a:rPr lang="it-IT" sz="2400" dirty="0" err="1">
                <a:effectLst/>
                <a:latin typeface="Arial" panose="020B0604020202020204" pitchFamily="34" charset="0"/>
                <a:ea typeface="Calibri" panose="020F0502020204030204" pitchFamily="34" charset="0"/>
              </a:rPr>
              <a:t>traditional</a:t>
            </a:r>
            <a:r>
              <a:rPr lang="it-IT" sz="2400" dirty="0">
                <a:effectLst/>
                <a:latin typeface="Arial" panose="020B0604020202020204" pitchFamily="34" charset="0"/>
                <a:ea typeface="Calibri" panose="020F0502020204030204" pitchFamily="34" charset="0"/>
              </a:rPr>
              <a:t> learning system</a:t>
            </a:r>
          </a:p>
        </p:txBody>
      </p:sp>
      <p:graphicFrame>
        <p:nvGraphicFramePr>
          <p:cNvPr id="6" name="Grafico 5">
            <a:extLst>
              <a:ext uri="{FF2B5EF4-FFF2-40B4-BE49-F238E27FC236}">
                <a16:creationId xmlns:a16="http://schemas.microsoft.com/office/drawing/2014/main" id="{C3DBE27F-F0F0-42F4-A4EE-038D1921EBA3}"/>
              </a:ext>
            </a:extLst>
          </p:cNvPr>
          <p:cNvGraphicFramePr>
            <a:graphicFrameLocks/>
          </p:cNvGraphicFramePr>
          <p:nvPr>
            <p:extLst>
              <p:ext uri="{D42A27DB-BD31-4B8C-83A1-F6EECF244321}">
                <p14:modId xmlns:p14="http://schemas.microsoft.com/office/powerpoint/2010/main" val="4143232867"/>
              </p:ext>
            </p:extLst>
          </p:nvPr>
        </p:nvGraphicFramePr>
        <p:xfrm>
          <a:off x="509286" y="607048"/>
          <a:ext cx="5362938" cy="56439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游ゴシック Light"/>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游ゴシック Light"/>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415</Words>
  <Application>Microsoft Office PowerPoint</Application>
  <PresentationFormat>Widescreen</PresentationFormat>
  <Paragraphs>30</Paragraphs>
  <Slides>6</Slides>
  <Notes>5</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vt:i4>
      </vt:variant>
    </vt:vector>
  </HeadingPairs>
  <TitlesOfParts>
    <vt:vector size="9" baseType="lpstr">
      <vt:lpstr>Arial</vt:lpstr>
      <vt:lpstr>Calibri</vt:lpstr>
      <vt:lpstr>Office 主题​​</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yun814</dc:creator>
  <cp:lastModifiedBy>Alessandro Salvini</cp:lastModifiedBy>
  <cp:revision>70</cp:revision>
  <dcterms:created xsi:type="dcterms:W3CDTF">2018-02-24T19:23:00Z</dcterms:created>
  <dcterms:modified xsi:type="dcterms:W3CDTF">2021-03-16T16:23:47Z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