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7" r:id="rId1"/>
  </p:sldMasterIdLst>
  <p:sldIdLst>
    <p:sldId id="256" r:id="rId2"/>
    <p:sldId id="258" r:id="rId3"/>
    <p:sldId id="259" r:id="rId4"/>
    <p:sldId id="260" r:id="rId5"/>
    <p:sldId id="262" r:id="rId6"/>
    <p:sldId id="261" r:id="rId7"/>
    <p:sldId id="263" r:id="rId8"/>
    <p:sldId id="264" r:id="rId9"/>
    <p:sldId id="266" r:id="rId10"/>
    <p:sldId id="267" r:id="rId11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EB429F9-4174-4D51-9528-A2F2A87DB6E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9C8ABE6F-9B38-4EAA-B3C2-B6C58DEA528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r-HR"/>
              <a:t>Kliknite da biste uredili stil podnaslova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4F8FB9C5-3B1D-4E1A-A54B-E5C01CFB8B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3E03413-B28D-4D51-B5B1-3F7130753F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E19701F-E11D-4605-88BB-35BCD7F774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179273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A1C6859-39FA-488B-A979-8B000A5B166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FED2EC91-570B-49B5-A5AC-A3204072A2E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D1B56A72-6816-4384-8274-0383E450B9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6488D2DD-EF19-4457-817E-3F018CB519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8D78E1BD-C6BD-4DA5-AF68-A782F531B4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690651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>
            <a:extLst>
              <a:ext uri="{FF2B5EF4-FFF2-40B4-BE49-F238E27FC236}">
                <a16:creationId xmlns:a16="http://schemas.microsoft.com/office/drawing/2014/main" id="{4C74D36E-1F15-4676-B1F3-9CE244B8792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okomitog teksta 2">
            <a:extLst>
              <a:ext uri="{FF2B5EF4-FFF2-40B4-BE49-F238E27FC236}">
                <a16:creationId xmlns:a16="http://schemas.microsoft.com/office/drawing/2014/main" id="{5CC27B3E-D855-4646-9696-59A96BBA90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9BBBBCE6-5C2B-4B8F-9E2C-A8E1DD27D3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E53D1727-9930-4577-B982-BDCB441DCA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CFCA38F-EC87-4BBE-ADF5-A972BD49F3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271113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A76E75-0440-4237-9A9B-7C88F704F0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AB952FE-E1D9-47F7-99D6-DFD033DAB5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341F95A1-E184-4763-A944-F7F21C55DA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7D96A620-682C-4B92-ADCE-24A642DE7B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E8FDD18E-F977-4AC4-AB5F-4AE98577B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9806713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FD3E41C6-68C3-4845-9E43-AF2CD4D52D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E2DEA2B6-54AA-46F2-8AF7-8A24DFFA51F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CFA4F4E-A6BF-4FF2-BF83-0FF86D1E85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FEF5C481-5441-4E7A-B938-84F6B52F5C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43D78195-A859-4119-92DF-B0985293D6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06741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2031FE37-0689-49B9-AE06-33737D1BDF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877DA5D5-49A2-4DCF-9F0E-ACFC959C7FE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3A0D3424-5695-4AB6-98DB-8A3A0CFAF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8848C7A2-AC32-4991-8034-83B9CB8610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C6846582-B1AE-4DB1-9F89-F3169892DB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A2BB52C1-4C75-496B-BED7-13CF2EBB4C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51541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18D41A-BDF6-40F7-8DB6-D30ABC77082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6C9D1D81-6023-4997-9F53-59AB7F57A87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EB8D12C8-549E-4897-8C5A-31E587DE6C1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6595BE66-642C-4331-B7DA-B088EF2735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3E02BFB4-4729-4795-BD5A-36E06CCD909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7" name="Rezervirano mjesto datuma 6">
            <a:extLst>
              <a:ext uri="{FF2B5EF4-FFF2-40B4-BE49-F238E27FC236}">
                <a16:creationId xmlns:a16="http://schemas.microsoft.com/office/drawing/2014/main" id="{34E211D2-50AF-42B3-A09E-821341BAF1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8" name="Rezervirano mjesto podnožja 7">
            <a:extLst>
              <a:ext uri="{FF2B5EF4-FFF2-40B4-BE49-F238E27FC236}">
                <a16:creationId xmlns:a16="http://schemas.microsoft.com/office/drawing/2014/main" id="{8CF01895-8775-4656-BB3C-771F445F7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Rezervirano mjesto broja slajda 8">
            <a:extLst>
              <a:ext uri="{FF2B5EF4-FFF2-40B4-BE49-F238E27FC236}">
                <a16:creationId xmlns:a16="http://schemas.microsoft.com/office/drawing/2014/main" id="{06615B89-2B8D-48A6-B700-46E4F509D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8012746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F9A6004-D35E-4889-838C-A8C6C1F75A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datuma 2">
            <a:extLst>
              <a:ext uri="{FF2B5EF4-FFF2-40B4-BE49-F238E27FC236}">
                <a16:creationId xmlns:a16="http://schemas.microsoft.com/office/drawing/2014/main" id="{4B3439FB-940D-4B99-95A9-7CA5A5B0ED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4" name="Rezervirano mjesto podnožja 3">
            <a:extLst>
              <a:ext uri="{FF2B5EF4-FFF2-40B4-BE49-F238E27FC236}">
                <a16:creationId xmlns:a16="http://schemas.microsoft.com/office/drawing/2014/main" id="{98DE6F4F-44DF-489B-BAAA-9E80068908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Rezervirano mjesto broja slajda 4">
            <a:extLst>
              <a:ext uri="{FF2B5EF4-FFF2-40B4-BE49-F238E27FC236}">
                <a16:creationId xmlns:a16="http://schemas.microsoft.com/office/drawing/2014/main" id="{A6039DEA-C160-4AF8-A01B-BBB8C008CE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571416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datuma 1">
            <a:extLst>
              <a:ext uri="{FF2B5EF4-FFF2-40B4-BE49-F238E27FC236}">
                <a16:creationId xmlns:a16="http://schemas.microsoft.com/office/drawing/2014/main" id="{510DAA62-6DB7-4D15-8937-95EA02C2A9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3" name="Rezervirano mjesto podnožja 2">
            <a:extLst>
              <a:ext uri="{FF2B5EF4-FFF2-40B4-BE49-F238E27FC236}">
                <a16:creationId xmlns:a16="http://schemas.microsoft.com/office/drawing/2014/main" id="{D2247C75-E534-4D2C-9089-8C17EB91FB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>
            <a:extLst>
              <a:ext uri="{FF2B5EF4-FFF2-40B4-BE49-F238E27FC236}">
                <a16:creationId xmlns:a16="http://schemas.microsoft.com/office/drawing/2014/main" id="{E2C73E4E-FAFD-40B7-A7A0-606E9B1AC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43609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573AC0-970B-4A62-9965-42E79F29B1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FD95F67-AB64-4EAA-9E0F-4EC06912C0D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DE0C9A1E-73D9-4ABB-BC1A-00B4D8F875D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24A71CEF-686A-4401-A6D1-3C1412CB76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059ED681-87D3-4999-A3CF-D8A4E844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305DD374-87F7-4695-9F00-9FEEB1659F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781002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0B0EB59-0BC1-4074-BD91-EA614B3614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slike 2">
            <a:extLst>
              <a:ext uri="{FF2B5EF4-FFF2-40B4-BE49-F238E27FC236}">
                <a16:creationId xmlns:a16="http://schemas.microsoft.com/office/drawing/2014/main" id="{C12C3D3E-D983-461C-A4FC-5DC550D5BC5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Rezervirano mjesto teksta 3">
            <a:extLst>
              <a:ext uri="{FF2B5EF4-FFF2-40B4-BE49-F238E27FC236}">
                <a16:creationId xmlns:a16="http://schemas.microsoft.com/office/drawing/2014/main" id="{7EFEEC61-E913-4355-99EC-80F812DB6E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r-HR"/>
              <a:t>Kliknite da biste uredili matrice</a:t>
            </a:r>
          </a:p>
        </p:txBody>
      </p:sp>
      <p:sp>
        <p:nvSpPr>
          <p:cNvPr id="5" name="Rezervirano mjesto datuma 4">
            <a:extLst>
              <a:ext uri="{FF2B5EF4-FFF2-40B4-BE49-F238E27FC236}">
                <a16:creationId xmlns:a16="http://schemas.microsoft.com/office/drawing/2014/main" id="{6B16EB55-66F0-47A2-B599-DBE9F3506E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6" name="Rezervirano mjesto podnožja 5">
            <a:extLst>
              <a:ext uri="{FF2B5EF4-FFF2-40B4-BE49-F238E27FC236}">
                <a16:creationId xmlns:a16="http://schemas.microsoft.com/office/drawing/2014/main" id="{B8D0761D-BC67-4AE3-9A65-C40B319381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Rezervirano mjesto broja slajda 6">
            <a:extLst>
              <a:ext uri="{FF2B5EF4-FFF2-40B4-BE49-F238E27FC236}">
                <a16:creationId xmlns:a16="http://schemas.microsoft.com/office/drawing/2014/main" id="{E4E92E6E-9198-49E1-BD0C-B5586C619E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061576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naslova 1">
            <a:extLst>
              <a:ext uri="{FF2B5EF4-FFF2-40B4-BE49-F238E27FC236}">
                <a16:creationId xmlns:a16="http://schemas.microsoft.com/office/drawing/2014/main" id="{457EF7FB-609C-419B-A6FD-091F129F5E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hr-HR"/>
              <a:t>Kliknite da biste uredili stil naslova matrice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3E81CCC6-5418-47A2-9461-0903D608BB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r-HR"/>
              <a:t>Kliknite da biste uredili matrice</a:t>
            </a:r>
          </a:p>
          <a:p>
            <a:pPr lvl="1"/>
            <a:r>
              <a:rPr lang="hr-HR"/>
              <a:t>Druga razina</a:t>
            </a:r>
          </a:p>
          <a:p>
            <a:pPr lvl="2"/>
            <a:r>
              <a:rPr lang="hr-HR"/>
              <a:t>Treća razina</a:t>
            </a:r>
          </a:p>
          <a:p>
            <a:pPr lvl="3"/>
            <a:r>
              <a:rPr lang="hr-HR"/>
              <a:t>Četvrta razina</a:t>
            </a:r>
          </a:p>
          <a:p>
            <a:pPr lvl="4"/>
            <a:r>
              <a:rPr lang="hr-HR"/>
              <a:t>Peta razina stilove teksta</a:t>
            </a:r>
          </a:p>
        </p:txBody>
      </p:sp>
      <p:sp>
        <p:nvSpPr>
          <p:cNvPr id="4" name="Rezervirano mjesto datuma 3">
            <a:extLst>
              <a:ext uri="{FF2B5EF4-FFF2-40B4-BE49-F238E27FC236}">
                <a16:creationId xmlns:a16="http://schemas.microsoft.com/office/drawing/2014/main" id="{15A9E0F2-A51B-4C6A-8133-22E2D73BD66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13888A-B4A8-4E65-9A50-D72412FE195D}" type="datetimeFigureOut">
              <a:rPr lang="hr-HR" smtClean="0"/>
              <a:t>7.6.2021.</a:t>
            </a:fld>
            <a:endParaRPr lang="hr-HR"/>
          </a:p>
        </p:txBody>
      </p:sp>
      <p:sp>
        <p:nvSpPr>
          <p:cNvPr id="5" name="Rezervirano mjesto podnožja 4">
            <a:extLst>
              <a:ext uri="{FF2B5EF4-FFF2-40B4-BE49-F238E27FC236}">
                <a16:creationId xmlns:a16="http://schemas.microsoft.com/office/drawing/2014/main" id="{3E24B1C7-9EAE-4C85-9EFD-1212DF9979A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Rezervirano mjesto broja slajda 5">
            <a:extLst>
              <a:ext uri="{FF2B5EF4-FFF2-40B4-BE49-F238E27FC236}">
                <a16:creationId xmlns:a16="http://schemas.microsoft.com/office/drawing/2014/main" id="{06112336-3F13-4736-AD58-195FCA03E7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69EC15-F418-43C7-96BE-16DB981FC5E2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661919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" name="Picture 8" descr="Yellow Money Slide Backgrounds for Powerpoint Templates - PPT Backgrounds">
            <a:extLst>
              <a:ext uri="{FF2B5EF4-FFF2-40B4-BE49-F238E27FC236}">
                <a16:creationId xmlns:a16="http://schemas.microsoft.com/office/drawing/2014/main" id="{7BCCCDB4-E3B4-4A31-B397-942A500877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33" y="0"/>
            <a:ext cx="12392380" cy="6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6F71E1EC-532E-4781-8A04-BD2C2D35BF8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19470"/>
            <a:ext cx="9144000" cy="2248677"/>
          </a:xfrm>
        </p:spPr>
        <p:txBody>
          <a:bodyPr>
            <a:normAutofit fontScale="90000"/>
          </a:bodyPr>
          <a:lstStyle/>
          <a:p>
            <a:r>
              <a:rPr lang="it-IT" sz="54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and </a:t>
            </a:r>
            <a:r>
              <a:rPr lang="it-IT" sz="54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Entrepreneurial</a:t>
            </a:r>
            <a:r>
              <a:rPr lang="it-IT" sz="5400" i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Skills for an Active </a:t>
            </a:r>
            <a:r>
              <a:rPr lang="it-IT" sz="5400" i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Citizenship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>
              <a:solidFill>
                <a:schemeClr val="bg1"/>
              </a:solidFill>
              <a:highlight>
                <a:srgbClr val="000000"/>
              </a:highlight>
            </a:endParaRPr>
          </a:p>
        </p:txBody>
      </p:sp>
      <p:pic>
        <p:nvPicPr>
          <p:cNvPr id="18" name="Immagine 2">
            <a:extLst>
              <a:ext uri="{FF2B5EF4-FFF2-40B4-BE49-F238E27FC236}">
                <a16:creationId xmlns:a16="http://schemas.microsoft.com/office/drawing/2014/main" id="{07B7F3FA-D35D-4FDB-A9EE-4AD8116A0D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0" y="111968"/>
            <a:ext cx="1388784" cy="13570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52" name="Picture 28" descr="Ekonomska i turistička škola Daruvar - Naslovnica">
            <a:extLst>
              <a:ext uri="{FF2B5EF4-FFF2-40B4-BE49-F238E27FC236}">
                <a16:creationId xmlns:a16="http://schemas.microsoft.com/office/drawing/2014/main" id="{43D631DE-6DC6-435B-9EC3-895A68AE23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105609" cy="1162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6" name="Picture 32" descr="Obavijest od našeg Erasmus partnera Spain Internship">
            <a:extLst>
              <a:ext uri="{FF2B5EF4-FFF2-40B4-BE49-F238E27FC236}">
                <a16:creationId xmlns:a16="http://schemas.microsoft.com/office/drawing/2014/main" id="{77C7134E-804A-40DB-BAE0-857F44CA7A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7331" y="3126369"/>
            <a:ext cx="3409272" cy="2423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29758539"/>
      </p:ext>
    </p:extLst>
  </p:cSld>
  <p:clrMapOvr>
    <a:masterClrMapping/>
  </p:clrMapOvr>
  <p:transition spd="slow">
    <p:push dir="u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JPOLND - The End (Lyrics). Bridgerton - YouTube">
            <a:extLst>
              <a:ext uri="{FF2B5EF4-FFF2-40B4-BE49-F238E27FC236}">
                <a16:creationId xmlns:a16="http://schemas.microsoft.com/office/drawing/2014/main" id="{A70BCC1A-4E2E-41AC-AC11-EBA77589449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kstniOkvir 3">
            <a:extLst>
              <a:ext uri="{FF2B5EF4-FFF2-40B4-BE49-F238E27FC236}">
                <a16:creationId xmlns:a16="http://schemas.microsoft.com/office/drawing/2014/main" id="{3446835F-2677-4FFD-8003-E6C6C8443BF1}"/>
              </a:ext>
            </a:extLst>
          </p:cNvPr>
          <p:cNvSpPr txBox="1"/>
          <p:nvPr/>
        </p:nvSpPr>
        <p:spPr>
          <a:xfrm>
            <a:off x="7576457" y="6488668"/>
            <a:ext cx="51411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err="1">
                <a:highlight>
                  <a:srgbClr val="C0C0C0"/>
                </a:highlight>
              </a:rPr>
              <a:t>Presentation</a:t>
            </a:r>
            <a:r>
              <a:rPr lang="hr-HR" dirty="0">
                <a:highlight>
                  <a:srgbClr val="C0C0C0"/>
                </a:highlight>
              </a:rPr>
              <a:t> </a:t>
            </a:r>
            <a:r>
              <a:rPr lang="hr-HR" dirty="0" err="1">
                <a:highlight>
                  <a:srgbClr val="C0C0C0"/>
                </a:highlight>
              </a:rPr>
              <a:t>made</a:t>
            </a:r>
            <a:r>
              <a:rPr lang="hr-HR" dirty="0">
                <a:highlight>
                  <a:srgbClr val="C0C0C0"/>
                </a:highlight>
              </a:rPr>
              <a:t> </a:t>
            </a:r>
            <a:r>
              <a:rPr lang="hr-HR" dirty="0" err="1">
                <a:highlight>
                  <a:srgbClr val="C0C0C0"/>
                </a:highlight>
              </a:rPr>
              <a:t>by</a:t>
            </a:r>
            <a:r>
              <a:rPr lang="hr-HR">
                <a:highlight>
                  <a:srgbClr val="C0C0C0"/>
                </a:highlight>
              </a:rPr>
              <a:t> Laura </a:t>
            </a:r>
            <a:r>
              <a:rPr lang="hr-HR" dirty="0">
                <a:highlight>
                  <a:srgbClr val="C0C0C0"/>
                </a:highlight>
              </a:rPr>
              <a:t>Abdić</a:t>
            </a:r>
          </a:p>
        </p:txBody>
      </p:sp>
    </p:spTree>
    <p:extLst>
      <p:ext uri="{BB962C8B-B14F-4D97-AF65-F5344CB8AC3E}">
        <p14:creationId xmlns:p14="http://schemas.microsoft.com/office/powerpoint/2010/main" val="54072563"/>
      </p:ext>
    </p:extLst>
  </p:cSld>
  <p:clrMapOvr>
    <a:masterClrMapping/>
  </p:clrMapOvr>
  <p:transition spd="slow">
    <p:randomBar dir="vert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World financial business Powerpoint Templates - Blue, Business &amp; Finance,  Yellow - Free PPT Backgrounds and Templates">
            <a:extLst>
              <a:ext uri="{FF2B5EF4-FFF2-40B4-BE49-F238E27FC236}">
                <a16:creationId xmlns:a16="http://schemas.microsoft.com/office/drawing/2014/main" id="{00C218BA-F49E-481F-BAC5-C1F5034DBA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10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572613F6-FE9C-45DB-AB8A-3B6C5C2637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3487" y="1148897"/>
            <a:ext cx="10564586" cy="1325563"/>
          </a:xfrm>
        </p:spPr>
        <p:txBody>
          <a:bodyPr>
            <a:noAutofit/>
          </a:bodyPr>
          <a:lstStyle/>
          <a:p>
            <a:pPr algn="ctr"/>
            <a:r>
              <a:rPr lang="hr-HR" sz="4800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4th </a:t>
            </a:r>
            <a:r>
              <a:rPr lang="hr-HR" sz="4800" i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Didactic</a:t>
            </a:r>
            <a:r>
              <a:rPr lang="hr-HR" sz="4800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hr-HR" sz="4800" i="1" dirty="0" err="1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Unit</a:t>
            </a:r>
            <a:r>
              <a:rPr lang="hr-HR" sz="4800" i="1" dirty="0"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: </a:t>
            </a:r>
            <a:r>
              <a:rPr lang="it-IT" sz="48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Investing</a:t>
            </a:r>
            <a:r>
              <a:rPr lang="it-IT" sz="4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Money to </a:t>
            </a:r>
            <a:r>
              <a:rPr lang="it-IT" sz="48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ensure</a:t>
            </a:r>
            <a:r>
              <a:rPr lang="it-IT" sz="4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48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one’s</a:t>
            </a:r>
            <a:r>
              <a:rPr lang="it-IT" sz="4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48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own</a:t>
            </a:r>
            <a:r>
              <a:rPr lang="it-IT" sz="48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future</a:t>
            </a:r>
            <a:endParaRPr lang="hr-HR" sz="4800" dirty="0">
              <a:highlight>
                <a:srgbClr val="FFFF00"/>
              </a:highlight>
              <a:latin typeface="Baskerville Old Face" panose="02020602080505020303" pitchFamily="18" charset="0"/>
            </a:endParaRPr>
          </a:p>
        </p:txBody>
      </p:sp>
      <p:pic>
        <p:nvPicPr>
          <p:cNvPr id="3076" name="Picture 4" descr="Globe, earth PNG">
            <a:extLst>
              <a:ext uri="{FF2B5EF4-FFF2-40B4-BE49-F238E27FC236}">
                <a16:creationId xmlns:a16="http://schemas.microsoft.com/office/drawing/2014/main" id="{EF022E7B-E9FA-49C7-8532-67C0C6DDEBD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54759" y="2817845"/>
            <a:ext cx="3041780" cy="2808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47777725"/>
      </p:ext>
    </p:extLst>
  </p:cSld>
  <p:clrMapOvr>
    <a:masterClrMapping/>
  </p:clrMapOvr>
  <p:transition spd="slow">
    <p:push dir="u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Yellow Money Slide Backgrounds for Powerpoint Templates - PPT Backgrounds">
            <a:extLst>
              <a:ext uri="{FF2B5EF4-FFF2-40B4-BE49-F238E27FC236}">
                <a16:creationId xmlns:a16="http://schemas.microsoft.com/office/drawing/2014/main" id="{85C00534-9926-4921-AD9D-61AD5340BE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33" y="0"/>
            <a:ext cx="12392380" cy="6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0E44C8A3-2AC3-4B91-AD29-54877E5E97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469570" y="332726"/>
            <a:ext cx="9910667" cy="3838057"/>
          </a:xfrm>
        </p:spPr>
        <p:txBody>
          <a:bodyPr>
            <a:normAutofit/>
          </a:bodyPr>
          <a:lstStyle/>
          <a:p>
            <a:r>
              <a:rPr lang="hr-HR" sz="3200" dirty="0">
                <a:latin typeface="Avenir Next LT Pro" panose="020B0504020202020204" pitchFamily="34" charset="0"/>
                <a:cs typeface="Dubai Light" panose="020B0303030403030204" pitchFamily="34" charset="-78"/>
              </a:rPr>
              <a:t>DURATION OF THE FOURTH DIDACTIC UNIT MONTHS : </a:t>
            </a:r>
            <a:r>
              <a:rPr lang="hr-HR" sz="3200" dirty="0" err="1">
                <a:latin typeface="Avenir Next LT Pro" panose="020B0504020202020204" pitchFamily="34" charset="0"/>
                <a:cs typeface="Dubai Light" panose="020B0303030403030204" pitchFamily="34" charset="-78"/>
              </a:rPr>
              <a:t>March</a:t>
            </a:r>
            <a:r>
              <a:rPr lang="hr-HR" sz="3200" dirty="0">
                <a:latin typeface="Avenir Next LT Pro" panose="020B0504020202020204" pitchFamily="34" charset="0"/>
                <a:cs typeface="Dubai Light" panose="020B0303030403030204" pitchFamily="34" charset="-78"/>
              </a:rPr>
              <a:t>-May 2020.</a:t>
            </a:r>
          </a:p>
          <a:p>
            <a:r>
              <a:rPr lang="hr-HR" sz="3200" dirty="0">
                <a:latin typeface="Avenir Next LT Pro" panose="020B0504020202020204" pitchFamily="34" charset="0"/>
                <a:cs typeface="Dubai Light" panose="020B0303030403030204" pitchFamily="34" charset="-78"/>
              </a:rPr>
              <a:t>SCHOOL: Ekonomska i turistička škola Daruvar</a:t>
            </a:r>
          </a:p>
          <a:p>
            <a:r>
              <a:rPr lang="hr-HR" sz="3200" dirty="0">
                <a:latin typeface="Avenir Next LT Pro" panose="020B0504020202020204" pitchFamily="34" charset="0"/>
                <a:cs typeface="Dubai Light" panose="020B0303030403030204" pitchFamily="34" charset="-78"/>
              </a:rPr>
              <a:t>CLASSES: 3.D</a:t>
            </a:r>
          </a:p>
          <a:p>
            <a:r>
              <a:rPr lang="hr-HR" sz="3200" dirty="0">
                <a:latin typeface="Avenir Next LT Pro" panose="020B0504020202020204" pitchFamily="34" charset="0"/>
                <a:cs typeface="Dubai Light" panose="020B0303030403030204" pitchFamily="34" charset="-78"/>
              </a:rPr>
              <a:t>TEACHER: Anita Ružić</a:t>
            </a:r>
          </a:p>
          <a:p>
            <a:r>
              <a:rPr lang="hr-HR" sz="3200" dirty="0">
                <a:latin typeface="Avenir Next LT Pro" panose="020B0504020202020204" pitchFamily="34" charset="0"/>
                <a:cs typeface="Dubai Light" panose="020B0303030403030204" pitchFamily="34" charset="-78"/>
              </a:rPr>
              <a:t>SUBJECTS: English</a:t>
            </a:r>
          </a:p>
          <a:p>
            <a:endParaRPr lang="hr-HR" dirty="0"/>
          </a:p>
          <a:p>
            <a:endParaRPr lang="hr-HR" dirty="0"/>
          </a:p>
          <a:p>
            <a:endParaRPr lang="hr-HR" dirty="0"/>
          </a:p>
        </p:txBody>
      </p:sp>
      <p:pic>
        <p:nvPicPr>
          <p:cNvPr id="5122" name="Picture 2" descr="Opis nije dostupan.">
            <a:extLst>
              <a:ext uri="{FF2B5EF4-FFF2-40B4-BE49-F238E27FC236}">
                <a16:creationId xmlns:a16="http://schemas.microsoft.com/office/drawing/2014/main" id="{D03A1E9A-DBD7-435E-9EC2-B301D52F01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57660" y="2146041"/>
            <a:ext cx="2920482" cy="29204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71846096"/>
      </p:ext>
    </p:extLst>
  </p:cSld>
  <p:clrMapOvr>
    <a:masterClrMapping/>
  </p:clrMapOvr>
  <p:transition spd="slow">
    <p:push dir="u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Yellow Money Slide Backgrounds for Powerpoint Templates - PPT Backgrounds">
            <a:extLst>
              <a:ext uri="{FF2B5EF4-FFF2-40B4-BE49-F238E27FC236}">
                <a16:creationId xmlns:a16="http://schemas.microsoft.com/office/drawing/2014/main" id="{8A30CF0C-B025-40B5-A863-B32DFA8223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4635" y="0"/>
            <a:ext cx="12439033" cy="6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C707231E-722C-4E99-8D32-3D1D9792A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7082" y="661967"/>
            <a:ext cx="10515600" cy="689234"/>
          </a:xfrm>
        </p:spPr>
        <p:txBody>
          <a:bodyPr>
            <a:noAutofit/>
          </a:bodyPr>
          <a:lstStyle/>
          <a:p>
            <a:pPr algn="ctr"/>
            <a:r>
              <a:rPr lang="it-IT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Goals of the </a:t>
            </a:r>
            <a:r>
              <a:rPr lang="it-IT" b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whole</a:t>
            </a:r>
            <a:r>
              <a:rPr lang="hr-HR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DU</a:t>
            </a:r>
            <a:br>
              <a:rPr lang="hr-HR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8800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33A2BE-582B-4F2E-AF92-C573C903FA8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4265" y="661967"/>
            <a:ext cx="10515600" cy="4086808"/>
          </a:xfrm>
        </p:spPr>
        <p:txBody>
          <a:bodyPr>
            <a:normAutofit fontScale="62500" lnSpcReduction="20000"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sz="3500" b="1" dirty="0">
                <a:effectLst/>
                <a:highlight>
                  <a:srgbClr val="FFFF00"/>
                </a:highlight>
                <a:latin typeface="Garamond" panose="02020404030301010803" pitchFamily="18" charset="0"/>
                <a:ea typeface="Garamond" panose="02020404030301010803" pitchFamily="18" charset="0"/>
                <a:cs typeface="Garamond" panose="02020404030301010803" pitchFamily="18" charset="0"/>
              </a:rPr>
              <a:t>TOPIC</a:t>
            </a:r>
            <a:endParaRPr lang="hr-HR" sz="3500" b="1" dirty="0">
              <a:effectLst/>
              <a:highlight>
                <a:srgbClr val="FFFF00"/>
              </a:highlight>
              <a:latin typeface="Garamond" panose="02020404030301010803" pitchFamily="18" charset="0"/>
              <a:ea typeface="Garamond" panose="02020404030301010803" pitchFamily="18" charset="0"/>
              <a:cs typeface="Garamond" panose="02020404030301010803" pitchFamily="18" charset="0"/>
            </a:endParaRPr>
          </a:p>
          <a:p>
            <a:pPr marL="22733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35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Investing</a:t>
            </a:r>
            <a:r>
              <a:rPr lang="it-IT" sz="35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Money to </a:t>
            </a:r>
            <a:r>
              <a:rPr lang="it-IT" sz="35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ensure</a:t>
            </a:r>
            <a:r>
              <a:rPr lang="it-IT" sz="35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5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one’s</a:t>
            </a:r>
            <a:r>
              <a:rPr lang="it-IT" sz="35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500" i="1" dirty="0" err="1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own</a:t>
            </a:r>
            <a:r>
              <a:rPr lang="it-IT" sz="3500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future</a:t>
            </a:r>
            <a:r>
              <a:rPr lang="it-IT" sz="35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35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r>
              <a:rPr lang="it-IT" sz="2600" b="1" i="1" dirty="0"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hr-HR" sz="2600" b="1" i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600" b="1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Subtopics</a:t>
            </a:r>
            <a:endParaRPr lang="hr-HR" sz="26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savings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about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financing and investments to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ensure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one’s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own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future</a:t>
            </a:r>
            <a:endParaRPr lang="hr-HR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reflect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the risks of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individual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socio-economic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correlated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choices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know the Stock Exchange and the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financial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market (to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understand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work of the SE for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investing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bonds and shares with or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without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brokers)</a:t>
            </a:r>
            <a:endParaRPr lang="hr-HR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342900" lvl="0" indent="-342900" fontAlgn="base">
              <a:lnSpc>
                <a:spcPct val="115000"/>
              </a:lnSpc>
              <a:spcAft>
                <a:spcPts val="800"/>
              </a:spcAft>
              <a:buClr>
                <a:srgbClr val="000000"/>
              </a:buClr>
              <a:buFont typeface="+mj-lt"/>
              <a:buAutoNum type="alphaLcParenR"/>
            </a:pP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know the new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virtual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currencies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and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reflect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on the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possibility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the future </a:t>
            </a:r>
            <a:r>
              <a:rPr lang="it-IT" sz="32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without</a:t>
            </a:r>
            <a:r>
              <a:rPr lang="it-IT" sz="32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cash</a:t>
            </a:r>
            <a:endParaRPr lang="hr-HR" sz="32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sz="2600" b="1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4098" name="Picture 2" descr="Opis nije dostupan.">
            <a:extLst>
              <a:ext uri="{FF2B5EF4-FFF2-40B4-BE49-F238E27FC236}">
                <a16:creationId xmlns:a16="http://schemas.microsoft.com/office/drawing/2014/main" id="{EC065E98-7B6A-4B2C-A865-ECB2B0A6E42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30"/>
          <a:stretch/>
        </p:blipFill>
        <p:spPr bwMode="auto">
          <a:xfrm rot="606865">
            <a:off x="9800252" y="3324513"/>
            <a:ext cx="2659226" cy="25323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0494647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8" descr="Yellow Money Slide Backgrounds for Powerpoint Templates - PPT Backgrounds">
            <a:extLst>
              <a:ext uri="{FF2B5EF4-FFF2-40B4-BE49-F238E27FC236}">
                <a16:creationId xmlns:a16="http://schemas.microsoft.com/office/drawing/2014/main" id="{F0CD462E-9414-40C4-BE0C-DD471CDBDF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17" y="0"/>
            <a:ext cx="12439033" cy="6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A694CC28-F7D5-40D4-AF63-C0DAFBDBFA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6400" y="2313376"/>
            <a:ext cx="10515600" cy="1115624"/>
          </a:xfrm>
        </p:spPr>
        <p:txBody>
          <a:bodyPr>
            <a:noAutofit/>
          </a:bodyPr>
          <a:lstStyle/>
          <a:p>
            <a:r>
              <a:rPr lang="it-IT" sz="6000" b="1" dirty="0" err="1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Description</a:t>
            </a:r>
            <a:r>
              <a:rPr lang="it-IT" sz="6000" b="1" dirty="0">
                <a:effectLst/>
                <a:latin typeface="Baskerville Old Face" panose="02020602080505020303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of the activities</a:t>
            </a:r>
            <a:br>
              <a:rPr lang="hr-HR" sz="60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sz="6000" dirty="0"/>
          </a:p>
        </p:txBody>
      </p:sp>
    </p:spTree>
    <p:extLst>
      <p:ext uri="{BB962C8B-B14F-4D97-AF65-F5344CB8AC3E}">
        <p14:creationId xmlns:p14="http://schemas.microsoft.com/office/powerpoint/2010/main" val="91067298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8" descr="Yellow Money Slide Backgrounds for Powerpoint Templates - PPT Backgrounds">
            <a:extLst>
              <a:ext uri="{FF2B5EF4-FFF2-40B4-BE49-F238E27FC236}">
                <a16:creationId xmlns:a16="http://schemas.microsoft.com/office/drawing/2014/main" id="{363E4983-6346-45BE-B2D5-E8A3DE9488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23517" y="0"/>
            <a:ext cx="12439033" cy="68897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83A5713A-98D8-4DB6-94CD-B7A1B0F68DC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Sub-goal</a:t>
            </a:r>
            <a:b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6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</a:t>
            </a:r>
            <a:r>
              <a:rPr lang="it-IT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manage</a:t>
            </a:r>
            <a:r>
              <a:rPr lang="it-IT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savings</a:t>
            </a:r>
            <a:r>
              <a:rPr lang="it-IT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it-IT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learn</a:t>
            </a:r>
            <a:r>
              <a:rPr lang="it-IT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about</a:t>
            </a:r>
            <a:r>
              <a:rPr lang="it-IT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financing and investments to </a:t>
            </a:r>
            <a:r>
              <a:rPr lang="it-IT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ensure</a:t>
            </a:r>
            <a:r>
              <a:rPr lang="it-IT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one’s</a:t>
            </a:r>
            <a:r>
              <a:rPr lang="it-IT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it-IT" sz="36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own</a:t>
            </a:r>
            <a:r>
              <a:rPr lang="it-IT" sz="36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future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42030DBF-3929-4DD6-BA71-5B191D802C0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2298" y="1382778"/>
            <a:ext cx="10515600" cy="4674734"/>
          </a:xfrm>
        </p:spPr>
        <p:txBody>
          <a:bodyPr>
            <a:norm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 in hours:1</a:t>
            </a:r>
            <a:endParaRPr lang="hr-HR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The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discussion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starts with a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question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makes people happy?</a:t>
            </a:r>
            <a:endParaRPr lang="hr-HR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Good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health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money, good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weather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</a:t>
            </a:r>
            <a:endParaRPr lang="hr-HR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good friends, love, family…</a:t>
            </a:r>
            <a:endParaRPr lang="hr-HR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We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go back to the topi</a:t>
            </a:r>
            <a:r>
              <a:rPr lang="hr-HR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of money, and the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next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question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: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would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do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if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you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won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lottery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?</a:t>
            </a:r>
            <a:endParaRPr lang="hr-HR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Possible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answers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: Invest, </a:t>
            </a:r>
            <a:r>
              <a:rPr lang="it-IT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spend</a:t>
            </a:r>
            <a:r>
              <a:rPr lang="it-IT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create a business</a:t>
            </a:r>
            <a:endParaRPr lang="hr-HR" dirty="0">
              <a:highlight>
                <a:srgbClr val="FFFF00"/>
              </a:highlight>
            </a:endParaRPr>
          </a:p>
        </p:txBody>
      </p:sp>
      <p:pic>
        <p:nvPicPr>
          <p:cNvPr id="6150" name="Picture 6" descr="Opis nije dostupan.">
            <a:extLst>
              <a:ext uri="{FF2B5EF4-FFF2-40B4-BE49-F238E27FC236}">
                <a16:creationId xmlns:a16="http://schemas.microsoft.com/office/drawing/2014/main" id="{AD54759A-15D8-411C-BA7B-884BF93E0F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3087" y="3429000"/>
            <a:ext cx="3429000" cy="3429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39429875"/>
      </p:ext>
    </p:extLst>
  </p:cSld>
  <p:clrMapOvr>
    <a:masterClrMapping/>
  </p:clrMapOvr>
  <p:transition spd="slow">
    <p:push dir="u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58DAF4C1-84CC-434B-9EA0-CFB8973FD4F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57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F6E5DF43-DCBC-4371-AFA5-BBB39ADB0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it-IT" sz="3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Sub-goal</a:t>
            </a:r>
            <a:b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to know the Stock Exchange and the </a:t>
            </a:r>
            <a:r>
              <a:rPr lang="it-IT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financial</a:t>
            </a:r>
            <a:r>
              <a:rPr lang="it-IT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market (to </a:t>
            </a:r>
            <a:r>
              <a:rPr lang="it-IT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understand</a:t>
            </a:r>
            <a:r>
              <a:rPr lang="it-IT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the work of the SE for </a:t>
            </a:r>
            <a:r>
              <a:rPr lang="it-IT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investing</a:t>
            </a:r>
            <a:r>
              <a:rPr lang="it-IT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in bonds and shares with or </a:t>
            </a:r>
            <a:r>
              <a:rPr lang="it-IT" sz="2700" i="1" dirty="0" err="1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without</a:t>
            </a:r>
            <a:r>
              <a:rPr lang="it-IT" sz="2700" i="1" dirty="0">
                <a:effectLst/>
                <a:latin typeface="Times New Roman" panose="02020603050405020304" pitchFamily="18" charset="0"/>
                <a:ea typeface="Times New Roman" panose="02020603050405020304" pitchFamily="18" charset="0"/>
              </a:rPr>
              <a:t> brokers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7D702A-A059-46BA-B494-1E51BE8728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5016" y="1690688"/>
            <a:ext cx="10515600" cy="4351338"/>
          </a:xfrm>
        </p:spPr>
        <p:txBody>
          <a:bodyPr/>
          <a:lstStyle/>
          <a:p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 in hours:1</a:t>
            </a:r>
            <a:endParaRPr lang="hr-HR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After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winning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lottery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the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students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three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groups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search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the internet to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find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out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how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to </a:t>
            </a:r>
            <a:endParaRPr lang="hr-HR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733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1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invest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the mone</a:t>
            </a:r>
            <a:r>
              <a:rPr lang="hr-HR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y (</a:t>
            </a:r>
            <a:r>
              <a:rPr lang="hr-HR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bonds</a:t>
            </a:r>
            <a:r>
              <a:rPr lang="hr-HR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and</a:t>
            </a:r>
            <a:r>
              <a:rPr lang="hr-HR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hr-HR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shares</a:t>
            </a:r>
            <a:r>
              <a:rPr lang="hr-HR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)</a:t>
            </a:r>
          </a:p>
          <a:p>
            <a:pPr marL="22733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2 create a business</a:t>
            </a:r>
            <a:endParaRPr lang="hr-HR" sz="2400" dirty="0"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227330" indent="0">
              <a:lnSpc>
                <a:spcPct val="107000"/>
              </a:lnSpc>
              <a:spcAft>
                <a:spcPts val="800"/>
              </a:spcAft>
              <a:buNone/>
            </a:pP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3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manage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savings</a:t>
            </a:r>
            <a:endParaRPr lang="hr-HR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7170" name="Picture 2" descr="Opis nije dostupan.">
            <a:extLst>
              <a:ext uri="{FF2B5EF4-FFF2-40B4-BE49-F238E27FC236}">
                <a16:creationId xmlns:a16="http://schemas.microsoft.com/office/drawing/2014/main" id="{BC499799-EC3E-4E47-9D8E-41AEDE70027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3902" y="2322918"/>
            <a:ext cx="3086878" cy="3086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83587864"/>
      </p:ext>
    </p:extLst>
  </p:cSld>
  <p:clrMapOvr>
    <a:masterClrMapping/>
  </p:clrMapOvr>
  <p:transition spd="slow">
    <p:push dir="u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Slika 4">
            <a:extLst>
              <a:ext uri="{FF2B5EF4-FFF2-40B4-BE49-F238E27FC236}">
                <a16:creationId xmlns:a16="http://schemas.microsoft.com/office/drawing/2014/main" id="{6AE2591C-03F0-431C-AB17-A7B3B8AC3F3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05706"/>
          </a:xfrm>
          <a:prstGeom prst="rect">
            <a:avLst/>
          </a:prstGeom>
        </p:spPr>
      </p:pic>
      <p:sp>
        <p:nvSpPr>
          <p:cNvPr id="2" name="Naslov 1">
            <a:extLst>
              <a:ext uri="{FF2B5EF4-FFF2-40B4-BE49-F238E27FC236}">
                <a16:creationId xmlns:a16="http://schemas.microsoft.com/office/drawing/2014/main" id="{74F0ADEF-405F-4D3D-9037-421B649EE7B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it-IT" sz="31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Sub-goal</a:t>
            </a:r>
            <a:b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3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to know the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most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relevant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financial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instruments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how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young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people can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orient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themselves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in </a:t>
            </a:r>
            <a:r>
              <a:rPr lang="it-IT" sz="3100" i="1" dirty="0" err="1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this</a:t>
            </a:r>
            <a:r>
              <a:rPr lang="it-IT" sz="3100" i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panorama to create a business</a:t>
            </a:r>
            <a:br>
              <a:rPr lang="hr-HR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F959A9F-2A8B-4A07-933B-5359380331D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it-IT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Duration in hours:1</a:t>
            </a: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Students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present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work, and the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results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of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search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,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choosing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what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is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in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their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opinion the best option to do with the money,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deciding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on the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pros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and cons of </a:t>
            </a:r>
            <a:r>
              <a:rPr lang="it-IT" sz="2400" dirty="0" err="1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each</a:t>
            </a:r>
            <a:r>
              <a:rPr lang="it-IT" sz="2400" dirty="0">
                <a:effectLst/>
                <a:highlight>
                  <a:srgbClr val="FFFF00"/>
                </a:highlight>
                <a:latin typeface="Calibri" panose="020F0502020204030204" pitchFamily="34" charset="0"/>
                <a:ea typeface="Calibri" panose="020F0502020204030204" pitchFamily="34" charset="0"/>
              </a:rPr>
              <a:t> option</a:t>
            </a:r>
            <a:endParaRPr lang="hr-HR" sz="24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marL="0" indent="0">
              <a:buNone/>
            </a:pPr>
            <a:endParaRPr lang="hr-HR" dirty="0"/>
          </a:p>
        </p:txBody>
      </p:sp>
      <p:pic>
        <p:nvPicPr>
          <p:cNvPr id="9218" name="Picture 2" descr="Opis nije dostupan.">
            <a:extLst>
              <a:ext uri="{FF2B5EF4-FFF2-40B4-BE49-F238E27FC236}">
                <a16:creationId xmlns:a16="http://schemas.microsoft.com/office/drawing/2014/main" id="{72BC2204-00D1-4959-9AE9-AC1F84BEA3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7449">
            <a:off x="7415310" y="3130902"/>
            <a:ext cx="3938490" cy="23741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8485920"/>
      </p:ext>
    </p:extLst>
  </p:cSld>
  <p:clrMapOvr>
    <a:masterClrMapping/>
  </p:clrMapOvr>
  <p:transition spd="slow">
    <p:push dir="u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E5B1B2-FB41-4BFF-8FF0-B1D6782395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it-IT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Sub-goal</a:t>
            </a:r>
            <a:r>
              <a:rPr lang="hr-HR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br>
              <a:rPr lang="hr-HR" sz="4400" b="1" u="sng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words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hr-HR" sz="44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hr-HR" sz="44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unit</a:t>
            </a:r>
            <a:endParaRPr lang="hr-HR" dirty="0"/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27044E9-A0D0-45DE-966C-3687940A8718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sz="40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investing</a:t>
            </a:r>
            <a:r>
              <a:rPr lang="it-IT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endParaRPr lang="hr-HR" sz="4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bonds</a:t>
            </a:r>
            <a:endParaRPr lang="hr-HR" sz="4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shares</a:t>
            </a:r>
            <a:endParaRPr lang="hr-HR" sz="4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sz="40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brokers</a:t>
            </a:r>
            <a:endParaRPr lang="hr-HR" sz="40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endParaRPr lang="hr-HR" sz="1800" dirty="0"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/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D8C8C2F-5F2E-4E3A-BC40-AD7C5BF29A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047653" y="2141537"/>
            <a:ext cx="5181600" cy="4351338"/>
          </a:xfrm>
        </p:spPr>
        <p:txBody>
          <a:bodyPr>
            <a:normAutofit/>
          </a:bodyPr>
          <a:lstStyle/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sz="3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real</a:t>
            </a:r>
            <a:r>
              <a:rPr lang="it-IT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estate</a:t>
            </a:r>
            <a:endParaRPr lang="hr-HR" sz="3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sz="3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savings</a:t>
            </a:r>
            <a:endParaRPr lang="hr-HR" sz="3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sz="3600" dirty="0" err="1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starting</a:t>
            </a:r>
            <a:r>
              <a:rPr lang="it-IT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 a business</a:t>
            </a:r>
            <a:endParaRPr lang="hr-HR" sz="3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indent="-1270">
              <a:lnSpc>
                <a:spcPct val="107000"/>
              </a:lnSpc>
              <a:spcAft>
                <a:spcPts val="800"/>
              </a:spcAft>
            </a:pPr>
            <a:r>
              <a:rPr lang="it-IT" sz="3600" dirty="0">
                <a:solidFill>
                  <a:srgbClr val="000000"/>
                </a:solidFill>
                <a:effectLst/>
                <a:highlight>
                  <a:srgbClr val="FFFF00"/>
                </a:highlight>
                <a:latin typeface="Times New Roman" panose="02020603050405020304" pitchFamily="18" charset="0"/>
                <a:ea typeface="Times New Roman" panose="02020603050405020304" pitchFamily="18" charset="0"/>
              </a:rPr>
              <a:t>risk</a:t>
            </a:r>
            <a:endParaRPr lang="hr-HR" sz="3600" dirty="0">
              <a:effectLst/>
              <a:highlight>
                <a:srgbClr val="FFFF00"/>
              </a:highlight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endParaRPr lang="hr-HR" dirty="0"/>
          </a:p>
        </p:txBody>
      </p:sp>
      <p:pic>
        <p:nvPicPr>
          <p:cNvPr id="10242" name="Picture 2" descr="Opis nije dostupan.">
            <a:extLst>
              <a:ext uri="{FF2B5EF4-FFF2-40B4-BE49-F238E27FC236}">
                <a16:creationId xmlns:a16="http://schemas.microsoft.com/office/drawing/2014/main" id="{0B90D3FC-6377-4EE4-986C-15FB9DB9F5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4396" y="1592618"/>
            <a:ext cx="5047861" cy="52653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44926"/>
      </p:ext>
    </p:extLst>
  </p:cSld>
  <p:clrMapOvr>
    <a:masterClrMapping/>
  </p:clrMapOvr>
  <p:transition spd="slow">
    <p:push dir="u"/>
  </p:transition>
</p:sld>
</file>

<file path=ppt/theme/theme1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103</TotalTime>
  <Words>388</Words>
  <Application>Microsoft Office PowerPoint</Application>
  <PresentationFormat>Široki zaslon</PresentationFormat>
  <Paragraphs>44</Paragraphs>
  <Slides>10</Slides>
  <Notes>0</Notes>
  <HiddenSlides>0</HiddenSlides>
  <MMClips>0</MMClips>
  <ScaleCrop>false</ScaleCrop>
  <HeadingPairs>
    <vt:vector size="6" baseType="variant">
      <vt:variant>
        <vt:lpstr>Korišteni fontovi</vt:lpstr>
      </vt:variant>
      <vt:variant>
        <vt:i4>7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10</vt:i4>
      </vt:variant>
    </vt:vector>
  </HeadingPairs>
  <TitlesOfParts>
    <vt:vector size="18" baseType="lpstr">
      <vt:lpstr>Arial</vt:lpstr>
      <vt:lpstr>Avenir Next LT Pro</vt:lpstr>
      <vt:lpstr>Baskerville Old Face</vt:lpstr>
      <vt:lpstr>Calibri</vt:lpstr>
      <vt:lpstr>Calibri Light</vt:lpstr>
      <vt:lpstr>Garamond</vt:lpstr>
      <vt:lpstr>Times New Roman</vt:lpstr>
      <vt:lpstr>Tema sustava Office</vt:lpstr>
      <vt:lpstr>Financial and Entrepreneurial Skills for an Active Citizenship </vt:lpstr>
      <vt:lpstr>4th Didactic Unit: Investing Money to ensure one’s own future</vt:lpstr>
      <vt:lpstr>PowerPoint prezentacija</vt:lpstr>
      <vt:lpstr>Goals of the whole DU </vt:lpstr>
      <vt:lpstr>Description of the activities </vt:lpstr>
      <vt:lpstr>Sub-goal -to manage savings, learn about financing and investments to ensure one’s own future  </vt:lpstr>
      <vt:lpstr>Sub-goal -to know the Stock Exchange and the financial market (to understand the work of the SE for investing in bonds and shares with or without brokers </vt:lpstr>
      <vt:lpstr>Sub-goal -to know the most relevant financial instruments, and how young people can orient themselves in this panorama to create a business </vt:lpstr>
      <vt:lpstr>Sub-goal  -new words in the unit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prezentacija</dc:title>
  <dc:creator>Laura</dc:creator>
  <cp:lastModifiedBy>Anita Ružić</cp:lastModifiedBy>
  <cp:revision>13</cp:revision>
  <dcterms:created xsi:type="dcterms:W3CDTF">2021-05-14T12:36:36Z</dcterms:created>
  <dcterms:modified xsi:type="dcterms:W3CDTF">2021-06-07T17:31:38Z</dcterms:modified>
</cp:coreProperties>
</file>