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7" r:id="rId3"/>
    <p:sldId id="266" r:id="rId4"/>
    <p:sldId id="26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0" y="72"/>
      </p:cViewPr>
      <p:guideLst>
        <p:guide orient="horz" pos="2160"/>
        <p:guide pos="3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5C39C072-0318-46EE-8415-50415FDC5B42}" type="datetimeFigureOut">
              <a:rPr lang="it-IT" smtClean="0"/>
              <a:pPr/>
              <a:t>30/05/2021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B33E55B-A82F-45FC-9ED3-5B43F2EFF5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785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 panose="05000000000000000000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950" indent="-228600" algn="l" rtl="0" eaLnBrk="1" latinLnBrk="0" hangingPunct="1">
        <a:spcBef>
          <a:spcPct val="20000"/>
        </a:spcBef>
        <a:buClr>
          <a:schemeClr val="accent3"/>
        </a:buClr>
        <a:buFont typeface="Arial" panose="020B0604020202020204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880" algn="l" rtl="0" eaLnBrk="1" latinLnBrk="0" hangingPunct="1">
        <a:spcBef>
          <a:spcPct val="20000"/>
        </a:spcBef>
        <a:buClr>
          <a:schemeClr val="accent4"/>
        </a:buClr>
        <a:buFont typeface="Arial" panose="020B0604020202020204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210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505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390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0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Cryptocurrency</a:t>
            </a:r>
            <a:endParaRPr lang="it-IT" sz="6000" b="1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909762"/>
            <a:ext cx="5181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400" dirty="0"/>
              <a:t>The word </a:t>
            </a:r>
            <a:r>
              <a:rPr lang="it-IT" sz="2400" dirty="0" err="1"/>
              <a:t>cryptocurrency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made up of </a:t>
            </a:r>
            <a:r>
              <a:rPr lang="it-IT" sz="2400" dirty="0" err="1"/>
              <a:t>two</a:t>
            </a:r>
            <a:r>
              <a:rPr lang="it-IT" sz="2400" dirty="0"/>
              <a:t> words: </a:t>
            </a:r>
            <a:r>
              <a:rPr lang="it-IT" sz="2400" dirty="0" err="1"/>
              <a:t>crypto</a:t>
            </a:r>
            <a:r>
              <a:rPr lang="it-IT" sz="2400" dirty="0"/>
              <a:t> and </a:t>
            </a:r>
            <a:r>
              <a:rPr lang="it-IT" sz="2400" dirty="0" err="1"/>
              <a:t>currency</a:t>
            </a:r>
            <a:r>
              <a:rPr lang="it-IT" sz="2400" dirty="0"/>
              <a:t>. So,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about</a:t>
            </a:r>
            <a:r>
              <a:rPr lang="it-IT" sz="2400" dirty="0"/>
              <a:t> ‘</a:t>
            </a:r>
            <a:r>
              <a:rPr lang="it-IT" sz="2400" i="1" dirty="0" err="1"/>
              <a:t>hidden</a:t>
            </a:r>
            <a:r>
              <a:rPr lang="it-IT" sz="2400" dirty="0"/>
              <a:t>’ </a:t>
            </a:r>
            <a:r>
              <a:rPr lang="it-IT" sz="2400" dirty="0" err="1"/>
              <a:t>currency</a:t>
            </a:r>
            <a:r>
              <a:rPr lang="it-IT" sz="2400" dirty="0"/>
              <a:t> in the </a:t>
            </a:r>
            <a:r>
              <a:rPr lang="it-IT" sz="2400" dirty="0" err="1"/>
              <a:t>sense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visible</a:t>
            </a:r>
            <a:r>
              <a:rPr lang="it-IT" sz="2400" dirty="0"/>
              <a:t>, </a:t>
            </a:r>
            <a:r>
              <a:rPr lang="it-IT" sz="2400" dirty="0" err="1"/>
              <a:t>usable</a:t>
            </a:r>
            <a:r>
              <a:rPr lang="it-IT" sz="2400" dirty="0"/>
              <a:t> </a:t>
            </a:r>
            <a:r>
              <a:rPr lang="it-IT" sz="2400" dirty="0" err="1"/>
              <a:t>only</a:t>
            </a:r>
            <a:r>
              <a:rPr lang="it-IT" sz="2400" dirty="0"/>
              <a:t> </a:t>
            </a:r>
            <a:r>
              <a:rPr lang="it-IT" sz="2400" dirty="0" err="1"/>
              <a:t>if</a:t>
            </a:r>
            <a:r>
              <a:rPr lang="it-IT" sz="2400" dirty="0"/>
              <a:t> we know a </a:t>
            </a:r>
            <a:r>
              <a:rPr lang="it-IT" sz="2400" dirty="0" err="1"/>
              <a:t>certain</a:t>
            </a:r>
            <a:r>
              <a:rPr lang="it-IT" sz="2400" dirty="0"/>
              <a:t> computer code.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97600" y="2469262"/>
            <a:ext cx="5384800" cy="323233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0783" y="311319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it-IT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it-IT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What</a:t>
            </a:r>
            <a:r>
              <a:rPr lang="it-IT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it-IT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is</a:t>
            </a:r>
            <a:r>
              <a:rPr lang="it-IT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a</a:t>
            </a:r>
            <a:r>
              <a:rPr lang="it-IT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BITCOIN?</a:t>
            </a:r>
            <a:br>
              <a:rPr lang="it-IT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it-IT" b="1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745" indent="0" algn="just">
              <a:buNone/>
            </a:pPr>
            <a:r>
              <a:rPr lang="en-US" dirty="0"/>
              <a:t>In 2009 the Bitcoin currency was born, a currency "coined" electronically through special software, that can be detained and used only through computer networks.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0783" y="311319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it-IT" sz="50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Currency</a:t>
            </a:r>
            <a:r>
              <a:rPr lang="it-IT" sz="5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and </a:t>
            </a:r>
            <a:r>
              <a:rPr lang="it-IT" sz="50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cryptocurrency</a:t>
            </a:r>
            <a:r>
              <a:rPr lang="it-IT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br>
              <a:rPr lang="it-IT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it-IT" sz="5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</a:t>
            </a:r>
            <a:r>
              <a:rPr lang="it-IT" sz="5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 </a:t>
            </a:r>
            <a:r>
              <a:rPr lang="it-IT" sz="500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they</a:t>
            </a:r>
            <a:r>
              <a:rPr lang="it-IT" sz="5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it-IT" sz="500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have</a:t>
            </a:r>
            <a:r>
              <a:rPr lang="it-IT" sz="5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the </a:t>
            </a:r>
            <a:r>
              <a:rPr lang="it-IT" sz="500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same</a:t>
            </a:r>
            <a:r>
              <a:rPr lang="it-IT" sz="5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it-IT" sz="500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functions</a:t>
            </a:r>
            <a:r>
              <a:rPr lang="it-IT" sz="5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  <a:br>
              <a:rPr lang="it-IT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it-IT" b="1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7243" y="1602198"/>
            <a:ext cx="10972800" cy="44526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1900" dirty="0"/>
              <a:t>The </a:t>
            </a:r>
            <a:r>
              <a:rPr lang="en-GB" sz="1900" dirty="0"/>
              <a:t>legal</a:t>
            </a:r>
            <a:r>
              <a:rPr lang="it-IT" sz="1900" dirty="0"/>
              <a:t> tender </a:t>
            </a:r>
            <a:r>
              <a:rPr lang="it-IT" sz="1900" dirty="0" err="1"/>
              <a:t>currencies</a:t>
            </a:r>
            <a:r>
              <a:rPr lang="it-IT" sz="1900" dirty="0"/>
              <a:t> </a:t>
            </a:r>
            <a:r>
              <a:rPr lang="it-IT" sz="1900" dirty="0" err="1"/>
              <a:t>have</a:t>
            </a:r>
            <a:r>
              <a:rPr lang="it-IT" sz="1900" dirty="0"/>
              <a:t> </a:t>
            </a:r>
            <a:r>
              <a:rPr lang="it-IT" sz="1900" dirty="0" err="1"/>
              <a:t>three</a:t>
            </a:r>
            <a:r>
              <a:rPr lang="it-IT" sz="1900" dirty="0"/>
              <a:t> </a:t>
            </a:r>
            <a:r>
              <a:rPr lang="it-IT" sz="1900" dirty="0" err="1"/>
              <a:t>acknowledged</a:t>
            </a:r>
            <a:r>
              <a:rPr lang="it-IT" sz="1900" dirty="0"/>
              <a:t> </a:t>
            </a:r>
            <a:r>
              <a:rPr lang="it-IT" sz="1900" dirty="0" err="1"/>
              <a:t>functions</a:t>
            </a:r>
            <a:r>
              <a:rPr lang="it-IT" sz="1900" dirty="0"/>
              <a:t>:</a:t>
            </a:r>
          </a:p>
          <a:p>
            <a:pPr>
              <a:buNone/>
            </a:pPr>
            <a:endParaRPr lang="it-IT" sz="1900" dirty="0"/>
          </a:p>
          <a:p>
            <a:pPr>
              <a:buClr>
                <a:srgbClr val="00B0F0"/>
              </a:buClr>
              <a:buNone/>
            </a:pPr>
            <a:r>
              <a:rPr lang="it-IT" sz="1900" dirty="0"/>
              <a:t> </a:t>
            </a:r>
            <a:r>
              <a:rPr lang="it-IT" sz="1900" b="1" dirty="0"/>
              <a:t>1)</a:t>
            </a:r>
            <a:r>
              <a:rPr lang="it-IT" sz="1900" dirty="0"/>
              <a:t>Unit of account </a:t>
            </a:r>
          </a:p>
          <a:p>
            <a:pPr>
              <a:buClr>
                <a:srgbClr val="00B0F0"/>
              </a:buClr>
              <a:buNone/>
            </a:pPr>
            <a:r>
              <a:rPr lang="it-IT" sz="1900" dirty="0"/>
              <a:t> </a:t>
            </a:r>
            <a:r>
              <a:rPr lang="it-IT" sz="1900" b="1" dirty="0"/>
              <a:t>2)</a:t>
            </a:r>
            <a:r>
              <a:rPr lang="it-IT" sz="1900" b="1" dirty="0" err="1"/>
              <a:t>Means</a:t>
            </a:r>
            <a:r>
              <a:rPr lang="it-IT" sz="1900" b="1" dirty="0"/>
              <a:t> of payment</a:t>
            </a:r>
            <a:endParaRPr lang="it-IT" sz="1900" dirty="0"/>
          </a:p>
          <a:p>
            <a:pPr>
              <a:buClr>
                <a:srgbClr val="00B0F0"/>
              </a:buClr>
              <a:buNone/>
            </a:pPr>
            <a:r>
              <a:rPr lang="it-IT" sz="1900" dirty="0"/>
              <a:t> </a:t>
            </a:r>
            <a:r>
              <a:rPr lang="it-IT" sz="1900" b="1" dirty="0"/>
              <a:t>3)</a:t>
            </a:r>
            <a:r>
              <a:rPr lang="it-IT" sz="1900" dirty="0" err="1"/>
              <a:t>Deposit</a:t>
            </a:r>
            <a:r>
              <a:rPr lang="it-IT" sz="1900" dirty="0"/>
              <a:t> of </a:t>
            </a:r>
            <a:r>
              <a:rPr lang="it-IT" sz="1900" dirty="0" err="1"/>
              <a:t>value</a:t>
            </a:r>
            <a:endParaRPr lang="it-IT" sz="1900" dirty="0"/>
          </a:p>
          <a:p>
            <a:pPr>
              <a:buClr>
                <a:srgbClr val="00B0F0"/>
              </a:buClr>
              <a:buNone/>
            </a:pPr>
            <a:endParaRPr lang="it-IT" sz="1900" dirty="0"/>
          </a:p>
          <a:p>
            <a:pPr>
              <a:lnSpc>
                <a:spcPct val="100000"/>
              </a:lnSpc>
              <a:buClr>
                <a:srgbClr val="00B0F0"/>
              </a:buClr>
              <a:buNone/>
            </a:pPr>
            <a:r>
              <a:rPr lang="it-IT" sz="1900" b="1" i="1" u="sng" dirty="0">
                <a:solidFill>
                  <a:srgbClr val="00B0F0"/>
                </a:solidFill>
              </a:rPr>
              <a:t>Can </a:t>
            </a:r>
            <a:r>
              <a:rPr lang="it-IT" sz="1900" b="1" i="1" u="sng" dirty="0" err="1">
                <a:solidFill>
                  <a:srgbClr val="00B0F0"/>
                </a:solidFill>
              </a:rPr>
              <a:t>any</a:t>
            </a:r>
            <a:r>
              <a:rPr lang="it-IT" sz="1900" b="1" i="1" u="sng" dirty="0">
                <a:solidFill>
                  <a:srgbClr val="00B0F0"/>
                </a:solidFill>
              </a:rPr>
              <a:t> </a:t>
            </a:r>
            <a:r>
              <a:rPr lang="it-IT" sz="1900" b="1" i="1" u="sng" dirty="0" err="1">
                <a:solidFill>
                  <a:srgbClr val="00B0F0"/>
                </a:solidFill>
              </a:rPr>
              <a:t>cryptocurrency</a:t>
            </a:r>
            <a:r>
              <a:rPr lang="it-IT" sz="1900" b="1" i="1" u="sng" dirty="0">
                <a:solidFill>
                  <a:srgbClr val="00B0F0"/>
                </a:solidFill>
              </a:rPr>
              <a:t> do the  </a:t>
            </a:r>
            <a:r>
              <a:rPr lang="it-IT" sz="1900" b="1" i="1" u="sng" dirty="0" err="1">
                <a:solidFill>
                  <a:srgbClr val="00B0F0"/>
                </a:solidFill>
              </a:rPr>
              <a:t>same</a:t>
            </a:r>
            <a:r>
              <a:rPr lang="it-IT" sz="1900" b="1" i="1" u="sng" dirty="0">
                <a:solidFill>
                  <a:srgbClr val="00B0F0"/>
                </a:solidFill>
              </a:rPr>
              <a:t>?</a:t>
            </a:r>
          </a:p>
          <a:p>
            <a:pPr>
              <a:lnSpc>
                <a:spcPct val="100000"/>
              </a:lnSpc>
              <a:buClr>
                <a:srgbClr val="00B0F0"/>
              </a:buClr>
              <a:buNone/>
            </a:pPr>
            <a:endParaRPr lang="it-IT" sz="1900" b="1" i="1" u="sng" dirty="0">
              <a:solidFill>
                <a:srgbClr val="00B0F0"/>
              </a:solidFill>
            </a:endParaRPr>
          </a:p>
          <a:p>
            <a:pPr algn="just">
              <a:lnSpc>
                <a:spcPct val="100000"/>
              </a:lnSpc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it-IT" sz="1900" dirty="0" err="1"/>
              <a:t>Any</a:t>
            </a:r>
            <a:r>
              <a:rPr lang="it-IT" sz="1900" dirty="0"/>
              <a:t> </a:t>
            </a:r>
            <a:r>
              <a:rPr lang="it-IT" sz="1900" dirty="0" err="1"/>
              <a:t>cryptocurrency</a:t>
            </a:r>
            <a:r>
              <a:rPr lang="it-IT" sz="1900" dirty="0"/>
              <a:t> </a:t>
            </a:r>
            <a:r>
              <a:rPr lang="it-IT" sz="1900" dirty="0" err="1"/>
              <a:t>does</a:t>
            </a:r>
            <a:r>
              <a:rPr lang="it-IT" sz="1900" dirty="0"/>
              <a:t> </a:t>
            </a:r>
            <a:r>
              <a:rPr lang="it-IT" sz="1900" dirty="0" err="1"/>
              <a:t>not</a:t>
            </a:r>
            <a:r>
              <a:rPr lang="it-IT" sz="1900" dirty="0"/>
              <a:t> </a:t>
            </a:r>
            <a:r>
              <a:rPr lang="it-IT" sz="1900" dirty="0" err="1"/>
              <a:t>allow</a:t>
            </a:r>
            <a:r>
              <a:rPr lang="it-IT" sz="1900" dirty="0"/>
              <a:t> the  </a:t>
            </a:r>
            <a:r>
              <a:rPr lang="it-IT" sz="1900" dirty="0" err="1"/>
              <a:t>right</a:t>
            </a:r>
            <a:r>
              <a:rPr lang="it-IT" sz="1900" dirty="0"/>
              <a:t> </a:t>
            </a:r>
            <a:r>
              <a:rPr lang="it-IT" sz="1900" dirty="0" err="1"/>
              <a:t>development</a:t>
            </a:r>
            <a:r>
              <a:rPr lang="it-IT" sz="1900" dirty="0"/>
              <a:t> of the </a:t>
            </a:r>
            <a:r>
              <a:rPr lang="it-IT" sz="1900" dirty="0" err="1"/>
              <a:t>function</a:t>
            </a:r>
            <a:r>
              <a:rPr lang="it-IT" sz="1900" dirty="0"/>
              <a:t> </a:t>
            </a:r>
            <a:r>
              <a:rPr lang="it-IT" sz="1900" dirty="0" err="1"/>
              <a:t>unit</a:t>
            </a:r>
            <a:r>
              <a:rPr lang="it-IT" sz="1900" dirty="0"/>
              <a:t> of account </a:t>
            </a:r>
            <a:r>
              <a:rPr lang="it-IT" sz="1900" dirty="0" err="1"/>
              <a:t>because</a:t>
            </a:r>
            <a:r>
              <a:rPr lang="it-IT" sz="1900" dirty="0"/>
              <a:t> of </a:t>
            </a:r>
            <a:r>
              <a:rPr lang="it-IT" sz="1900" dirty="0" err="1"/>
              <a:t>its</a:t>
            </a:r>
            <a:r>
              <a:rPr lang="it-IT" sz="1900" dirty="0"/>
              <a:t> high </a:t>
            </a:r>
            <a:r>
              <a:rPr lang="it-IT" sz="1900" dirty="0" err="1"/>
              <a:t>level</a:t>
            </a:r>
            <a:r>
              <a:rPr lang="it-IT" sz="1900" dirty="0"/>
              <a:t> of </a:t>
            </a:r>
            <a:r>
              <a:rPr lang="it-IT" sz="1900" dirty="0" err="1"/>
              <a:t>flightiness</a:t>
            </a:r>
            <a:r>
              <a:rPr lang="it-IT" sz="1900" dirty="0"/>
              <a:t>.</a:t>
            </a:r>
          </a:p>
          <a:p>
            <a:pPr algn="just">
              <a:lnSpc>
                <a:spcPct val="100000"/>
              </a:lnSpc>
              <a:buClr>
                <a:srgbClr val="00B0F0"/>
              </a:buClr>
              <a:buNone/>
            </a:pPr>
            <a:endParaRPr lang="it-IT" sz="1900" dirty="0"/>
          </a:p>
          <a:p>
            <a:pPr algn="just">
              <a:lnSpc>
                <a:spcPct val="100000"/>
              </a:lnSpc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it-IT" sz="1900" dirty="0" err="1"/>
              <a:t>As</a:t>
            </a:r>
            <a:r>
              <a:rPr lang="it-IT" sz="1900" dirty="0"/>
              <a:t> far </a:t>
            </a:r>
            <a:r>
              <a:rPr lang="it-IT" sz="1900" dirty="0" err="1"/>
              <a:t>as</a:t>
            </a:r>
            <a:r>
              <a:rPr lang="it-IT" sz="1900" dirty="0"/>
              <a:t> the </a:t>
            </a:r>
            <a:r>
              <a:rPr lang="it-IT" sz="1900" dirty="0" err="1"/>
              <a:t>function</a:t>
            </a:r>
            <a:r>
              <a:rPr lang="it-IT" sz="1900" dirty="0"/>
              <a:t> of </a:t>
            </a:r>
            <a:r>
              <a:rPr lang="it-IT" sz="1900" dirty="0" err="1"/>
              <a:t>value</a:t>
            </a:r>
            <a:r>
              <a:rPr lang="it-IT" sz="1900" dirty="0"/>
              <a:t> </a:t>
            </a:r>
            <a:r>
              <a:rPr lang="it-IT" sz="1900" dirty="0" err="1"/>
              <a:t>reserve</a:t>
            </a:r>
            <a:r>
              <a:rPr lang="it-IT" sz="1900" dirty="0"/>
              <a:t> </a:t>
            </a:r>
            <a:r>
              <a:rPr lang="it-IT" sz="1900" dirty="0" err="1"/>
              <a:t>is</a:t>
            </a:r>
            <a:r>
              <a:rPr lang="it-IT" sz="1900" dirty="0"/>
              <a:t> </a:t>
            </a:r>
            <a:r>
              <a:rPr lang="it-IT" sz="1900" dirty="0" err="1"/>
              <a:t>concerned</a:t>
            </a:r>
            <a:r>
              <a:rPr lang="it-IT" sz="1900" dirty="0"/>
              <a:t>, we must bear in mind </a:t>
            </a:r>
            <a:r>
              <a:rPr lang="it-IT" sz="1900" dirty="0" err="1"/>
              <a:t>that</a:t>
            </a:r>
            <a:r>
              <a:rPr lang="it-IT" sz="1900" dirty="0"/>
              <a:t>, the more </a:t>
            </a:r>
            <a:r>
              <a:rPr lang="it-IT" sz="1900" dirty="0" err="1"/>
              <a:t>it</a:t>
            </a:r>
            <a:r>
              <a:rPr lang="it-IT" sz="1900" dirty="0"/>
              <a:t> </a:t>
            </a:r>
            <a:r>
              <a:rPr lang="it-IT" sz="1900" dirty="0" err="1"/>
              <a:t>will</a:t>
            </a:r>
            <a:r>
              <a:rPr lang="it-IT" sz="1900" dirty="0"/>
              <a:t> be </a:t>
            </a:r>
            <a:r>
              <a:rPr lang="it-IT" sz="1900" dirty="0" err="1"/>
              <a:t>used</a:t>
            </a:r>
            <a:r>
              <a:rPr lang="it-IT" sz="1900" dirty="0"/>
              <a:t> for payment, the more </a:t>
            </a:r>
            <a:r>
              <a:rPr lang="it-IT" sz="1900" dirty="0" err="1"/>
              <a:t>its</a:t>
            </a:r>
            <a:r>
              <a:rPr lang="it-IT" sz="1900" dirty="0"/>
              <a:t> </a:t>
            </a:r>
            <a:r>
              <a:rPr lang="it-IT" sz="1900" dirty="0" err="1"/>
              <a:t>value</a:t>
            </a:r>
            <a:r>
              <a:rPr lang="it-IT" sz="1900" dirty="0"/>
              <a:t> </a:t>
            </a:r>
            <a:r>
              <a:rPr lang="it-IT" sz="1900" dirty="0" err="1"/>
              <a:t>will</a:t>
            </a:r>
            <a:r>
              <a:rPr lang="it-IT" sz="1900" dirty="0"/>
              <a:t> </a:t>
            </a:r>
            <a:r>
              <a:rPr lang="it-IT" sz="1900" dirty="0" err="1"/>
              <a:t>increase</a:t>
            </a:r>
            <a:r>
              <a:rPr lang="it-IT" sz="1900" dirty="0"/>
              <a:t>. This </a:t>
            </a:r>
            <a:r>
              <a:rPr lang="it-IT" sz="1900" dirty="0" err="1"/>
              <a:t>is</a:t>
            </a:r>
            <a:r>
              <a:rPr lang="it-IT" sz="1900" dirty="0"/>
              <a:t> </a:t>
            </a:r>
            <a:r>
              <a:rPr lang="it-IT" sz="1900" dirty="0" err="1"/>
              <a:t>because</a:t>
            </a:r>
            <a:r>
              <a:rPr lang="it-IT" sz="1900" dirty="0"/>
              <a:t> </a:t>
            </a:r>
            <a:r>
              <a:rPr lang="it-IT" sz="1900" dirty="0" err="1"/>
              <a:t>its</a:t>
            </a:r>
            <a:r>
              <a:rPr lang="it-IT" sz="1900" dirty="0"/>
              <a:t> production </a:t>
            </a:r>
            <a:r>
              <a:rPr lang="it-IT" sz="1900" dirty="0" err="1"/>
              <a:t>is</a:t>
            </a:r>
            <a:r>
              <a:rPr lang="it-IT" sz="1900" dirty="0"/>
              <a:t> limited.</a:t>
            </a:r>
          </a:p>
          <a:p>
            <a:pPr algn="just">
              <a:lnSpc>
                <a:spcPct val="100000"/>
              </a:lnSpc>
              <a:buClr>
                <a:srgbClr val="00B0F0"/>
              </a:buClr>
              <a:buNone/>
            </a:pPr>
            <a:endParaRPr lang="it-IT" sz="1900" dirty="0"/>
          </a:p>
          <a:p>
            <a:pPr algn="just">
              <a:lnSpc>
                <a:spcPct val="100000"/>
              </a:lnSpc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it-IT" sz="1900" dirty="0" err="1"/>
              <a:t>It</a:t>
            </a:r>
            <a:r>
              <a:rPr lang="it-IT" sz="1900" dirty="0"/>
              <a:t> </a:t>
            </a:r>
            <a:r>
              <a:rPr lang="it-IT" sz="1900" dirty="0" err="1"/>
              <a:t>cannot</a:t>
            </a:r>
            <a:r>
              <a:rPr lang="it-IT" sz="1900" dirty="0"/>
              <a:t> be </a:t>
            </a:r>
            <a:r>
              <a:rPr lang="it-IT" sz="1900" dirty="0" err="1"/>
              <a:t>looked</a:t>
            </a:r>
            <a:r>
              <a:rPr lang="it-IT" sz="1900" dirty="0"/>
              <a:t> </a:t>
            </a:r>
            <a:r>
              <a:rPr lang="it-IT" sz="1900" dirty="0" err="1"/>
              <a:t>upon</a:t>
            </a:r>
            <a:r>
              <a:rPr lang="it-IT" sz="1900" dirty="0"/>
              <a:t> </a:t>
            </a:r>
            <a:r>
              <a:rPr lang="it-IT" sz="1900" dirty="0" err="1"/>
              <a:t>as</a:t>
            </a:r>
            <a:r>
              <a:rPr lang="it-IT" sz="1900" dirty="0"/>
              <a:t> a commodity </a:t>
            </a:r>
            <a:r>
              <a:rPr lang="it-IT" sz="1900" dirty="0" err="1"/>
              <a:t>currency</a:t>
            </a:r>
            <a:r>
              <a:rPr lang="it-IT" sz="1900" dirty="0"/>
              <a:t>, in the future we </a:t>
            </a:r>
            <a:r>
              <a:rPr lang="it-IT" sz="1900" dirty="0" err="1"/>
              <a:t>may</a:t>
            </a:r>
            <a:r>
              <a:rPr lang="it-IT" sz="1900" dirty="0"/>
              <a:t> </a:t>
            </a:r>
            <a:r>
              <a:rPr lang="it-IT" sz="1900" dirty="0" err="1"/>
              <a:t>think</a:t>
            </a:r>
            <a:r>
              <a:rPr lang="it-IT" sz="1900" dirty="0"/>
              <a:t> of </a:t>
            </a:r>
            <a:r>
              <a:rPr lang="it-IT" sz="1900" dirty="0" err="1"/>
              <a:t>it</a:t>
            </a:r>
            <a:r>
              <a:rPr lang="it-IT" sz="1900" dirty="0"/>
              <a:t> </a:t>
            </a:r>
            <a:r>
              <a:rPr lang="it-IT" sz="1900" dirty="0" err="1"/>
              <a:t>as</a:t>
            </a:r>
            <a:r>
              <a:rPr lang="it-IT" sz="1900" dirty="0"/>
              <a:t> a </a:t>
            </a:r>
            <a:r>
              <a:rPr lang="it-IT" sz="1900" dirty="0" err="1"/>
              <a:t>transactional</a:t>
            </a:r>
            <a:r>
              <a:rPr lang="it-IT" sz="1900" dirty="0"/>
              <a:t> </a:t>
            </a:r>
            <a:r>
              <a:rPr lang="it-IT" sz="1900" dirty="0" err="1"/>
              <a:t>kind</a:t>
            </a:r>
            <a:r>
              <a:rPr lang="it-IT" sz="1900" dirty="0"/>
              <a:t> of </a:t>
            </a:r>
            <a:r>
              <a:rPr lang="it-IT" sz="1900" dirty="0" err="1"/>
              <a:t>currency</a:t>
            </a:r>
            <a:r>
              <a:rPr lang="it-IT" sz="1900" dirty="0"/>
              <a:t> and </a:t>
            </a:r>
            <a:r>
              <a:rPr lang="it-IT" sz="1900" dirty="0" err="1"/>
              <a:t>its</a:t>
            </a:r>
            <a:r>
              <a:rPr lang="it-IT" sz="1900" dirty="0"/>
              <a:t> </a:t>
            </a:r>
            <a:r>
              <a:rPr lang="it-IT" sz="1900" dirty="0" err="1"/>
              <a:t>being</a:t>
            </a:r>
            <a:r>
              <a:rPr lang="it-IT" sz="1900" dirty="0"/>
              <a:t> </a:t>
            </a:r>
            <a:r>
              <a:rPr lang="it-IT" sz="1900" dirty="0" err="1"/>
              <a:t>currency</a:t>
            </a:r>
            <a:r>
              <a:rPr lang="it-IT" sz="1900" dirty="0"/>
              <a:t> </a:t>
            </a:r>
            <a:r>
              <a:rPr lang="it-IT" sz="1900" dirty="0" err="1"/>
              <a:t>used</a:t>
            </a:r>
            <a:r>
              <a:rPr lang="it-IT" sz="1900" dirty="0"/>
              <a:t> for </a:t>
            </a:r>
            <a:r>
              <a:rPr lang="it-IT" sz="1900" dirty="0" err="1"/>
              <a:t>exchange</a:t>
            </a:r>
            <a:r>
              <a:rPr lang="it-IT" sz="1900" dirty="0"/>
              <a:t>.</a:t>
            </a:r>
          </a:p>
          <a:p>
            <a:pPr>
              <a:lnSpc>
                <a:spcPct val="100000"/>
              </a:lnSpc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Follow-up.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it-IT" sz="1900" dirty="0"/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it-IT" sz="1900" dirty="0"/>
              <a:t>The </a:t>
            </a:r>
            <a:r>
              <a:rPr lang="it-IT" sz="1900" dirty="0" err="1"/>
              <a:t>development</a:t>
            </a:r>
            <a:r>
              <a:rPr lang="it-IT" sz="1900" dirty="0"/>
              <a:t> of </a:t>
            </a:r>
            <a:r>
              <a:rPr lang="it-IT" sz="1900" dirty="0" err="1"/>
              <a:t>efficient</a:t>
            </a:r>
            <a:r>
              <a:rPr lang="it-IT" sz="1900" dirty="0"/>
              <a:t> </a:t>
            </a:r>
            <a:r>
              <a:rPr lang="it-IT" sz="1900" dirty="0" err="1"/>
              <a:t>regulatory</a:t>
            </a:r>
            <a:r>
              <a:rPr lang="it-IT" sz="1900" dirty="0"/>
              <a:t> </a:t>
            </a:r>
            <a:r>
              <a:rPr lang="it-IT" sz="1900" dirty="0" err="1"/>
              <a:t>responses</a:t>
            </a:r>
            <a:r>
              <a:rPr lang="it-IT" sz="1900" dirty="0"/>
              <a:t> </a:t>
            </a:r>
            <a:r>
              <a:rPr lang="it-IT" sz="1900" dirty="0" err="1"/>
              <a:t>concerning</a:t>
            </a:r>
            <a:r>
              <a:rPr lang="it-IT" sz="1900" dirty="0"/>
              <a:t> </a:t>
            </a:r>
            <a:r>
              <a:rPr lang="it-IT" sz="1900" dirty="0" err="1"/>
              <a:t>crypto-currency</a:t>
            </a:r>
            <a:r>
              <a:rPr lang="it-IT" sz="1900" dirty="0"/>
              <a:t> </a:t>
            </a:r>
            <a:r>
              <a:rPr lang="it-IT" sz="1900" dirty="0" err="1"/>
              <a:t>is</a:t>
            </a:r>
            <a:r>
              <a:rPr lang="it-IT" sz="1900" dirty="0"/>
              <a:t> </a:t>
            </a:r>
            <a:r>
              <a:rPr lang="it-IT" sz="1900" dirty="0" err="1"/>
              <a:t>still</a:t>
            </a:r>
            <a:r>
              <a:rPr lang="it-IT" sz="1900" dirty="0"/>
              <a:t> in </a:t>
            </a:r>
            <a:r>
              <a:rPr lang="it-IT" sz="1900" dirty="0" err="1"/>
              <a:t>its</a:t>
            </a:r>
            <a:r>
              <a:rPr lang="it-IT" sz="1900" dirty="0"/>
              <a:t> </a:t>
            </a:r>
            <a:r>
              <a:rPr lang="it-IT" sz="1900" dirty="0" err="1"/>
              <a:t>early</a:t>
            </a:r>
            <a:r>
              <a:rPr lang="it-IT" sz="1900" dirty="0"/>
              <a:t> </a:t>
            </a:r>
            <a:r>
              <a:rPr lang="it-IT" sz="1900" dirty="0" err="1"/>
              <a:t>phase</a:t>
            </a:r>
            <a:r>
              <a:rPr lang="it-IT" sz="1900" dirty="0"/>
              <a:t>, </a:t>
            </a:r>
            <a:r>
              <a:rPr lang="it-IT" sz="1900" dirty="0" err="1"/>
              <a:t>it</a:t>
            </a:r>
            <a:r>
              <a:rPr lang="it-IT" sz="1900" dirty="0"/>
              <a:t> </a:t>
            </a:r>
            <a:r>
              <a:rPr lang="it-IT" sz="1900" dirty="0" err="1"/>
              <a:t>concerns</a:t>
            </a:r>
            <a:r>
              <a:rPr lang="it-IT" sz="1900" dirty="0"/>
              <a:t> a field </a:t>
            </a:r>
            <a:r>
              <a:rPr lang="it-IT" sz="1900" dirty="0" err="1"/>
              <a:t>that</a:t>
            </a:r>
            <a:r>
              <a:rPr lang="it-IT" sz="1900" dirty="0"/>
              <a:t> </a:t>
            </a:r>
            <a:r>
              <a:rPr lang="it-IT" sz="1900" dirty="0" err="1"/>
              <a:t>is</a:t>
            </a:r>
            <a:r>
              <a:rPr lang="it-IT" sz="1900" dirty="0"/>
              <a:t> </a:t>
            </a:r>
            <a:r>
              <a:rPr lang="it-IT" sz="1900" dirty="0" err="1"/>
              <a:t>difficult</a:t>
            </a:r>
            <a:r>
              <a:rPr lang="it-IT" sz="1900" dirty="0"/>
              <a:t> to master, </a:t>
            </a:r>
            <a:r>
              <a:rPr lang="it-IT" sz="1900" dirty="0" err="1"/>
              <a:t>as</a:t>
            </a:r>
            <a:r>
              <a:rPr lang="it-IT" sz="1900" dirty="0"/>
              <a:t> </a:t>
            </a:r>
            <a:r>
              <a:rPr lang="it-IT" sz="1900" dirty="0" err="1"/>
              <a:t>it</a:t>
            </a:r>
            <a:r>
              <a:rPr lang="it-IT" sz="1900" dirty="0"/>
              <a:t> </a:t>
            </a:r>
            <a:r>
              <a:rPr lang="it-IT" sz="1900" dirty="0" err="1"/>
              <a:t>retains</a:t>
            </a:r>
            <a:r>
              <a:rPr lang="it-IT" sz="1900" dirty="0"/>
              <a:t> the </a:t>
            </a:r>
            <a:r>
              <a:rPr lang="it-IT" sz="1900" dirty="0" err="1"/>
              <a:t>competences</a:t>
            </a:r>
            <a:r>
              <a:rPr lang="it-IT" sz="1900" dirty="0"/>
              <a:t> of </a:t>
            </a:r>
            <a:r>
              <a:rPr lang="it-IT" sz="1900" dirty="0" err="1"/>
              <a:t>several</a:t>
            </a:r>
            <a:r>
              <a:rPr lang="it-IT" sz="1900" dirty="0"/>
              <a:t> public </a:t>
            </a:r>
            <a:r>
              <a:rPr lang="it-IT" sz="1900" dirty="0" err="1"/>
              <a:t>subjects</a:t>
            </a:r>
            <a:r>
              <a:rPr lang="it-IT" sz="1900" dirty="0"/>
              <a:t> on a national </a:t>
            </a:r>
            <a:r>
              <a:rPr lang="it-IT" sz="1900" dirty="0" err="1"/>
              <a:t>level</a:t>
            </a:r>
            <a:r>
              <a:rPr lang="it-IT" sz="1900" dirty="0"/>
              <a:t> and </a:t>
            </a:r>
            <a:r>
              <a:rPr lang="it-IT" sz="1900" dirty="0" err="1"/>
              <a:t>which</a:t>
            </a:r>
            <a:r>
              <a:rPr lang="it-IT" sz="1900" dirty="0"/>
              <a:t> operate, </a:t>
            </a:r>
            <a:r>
              <a:rPr lang="it-IT" sz="1900" dirty="0" err="1"/>
              <a:t>at</a:t>
            </a:r>
            <a:r>
              <a:rPr lang="it-IT" sz="1900" dirty="0"/>
              <a:t> the </a:t>
            </a:r>
            <a:r>
              <a:rPr lang="it-IT" sz="1900" dirty="0" err="1"/>
              <a:t>same</a:t>
            </a:r>
            <a:r>
              <a:rPr lang="it-IT" sz="1900" dirty="0"/>
              <a:t> time, on a global scale. </a:t>
            </a:r>
          </a:p>
          <a:p>
            <a:pPr marL="118745" indent="0" algn="just">
              <a:buClr>
                <a:srgbClr val="00B0F0"/>
              </a:buClr>
              <a:buNone/>
            </a:pPr>
            <a:endParaRPr lang="it-IT" sz="1900" dirty="0"/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it-IT" sz="1900" dirty="0" err="1"/>
              <a:t>Many</a:t>
            </a:r>
            <a:r>
              <a:rPr lang="it-IT" sz="1900" dirty="0"/>
              <a:t> systems of </a:t>
            </a:r>
            <a:r>
              <a:rPr lang="it-IT" sz="1900" dirty="0" err="1"/>
              <a:t>exchange</a:t>
            </a:r>
            <a:r>
              <a:rPr lang="it-IT" sz="1900" dirty="0"/>
              <a:t> are </a:t>
            </a:r>
            <a:r>
              <a:rPr lang="it-IT" sz="1900" dirty="0" err="1"/>
              <a:t>unclear</a:t>
            </a:r>
            <a:r>
              <a:rPr lang="it-IT" sz="1900" dirty="0"/>
              <a:t> and </a:t>
            </a:r>
            <a:r>
              <a:rPr lang="it-IT" sz="1900" dirty="0" err="1"/>
              <a:t>not</a:t>
            </a:r>
            <a:r>
              <a:rPr lang="it-IT" sz="1900" dirty="0"/>
              <a:t> part of a </a:t>
            </a:r>
            <a:r>
              <a:rPr lang="it-IT" sz="1900" dirty="0" err="1"/>
              <a:t>conventional</a:t>
            </a:r>
            <a:r>
              <a:rPr lang="it-IT" sz="1900" dirty="0"/>
              <a:t> </a:t>
            </a:r>
            <a:r>
              <a:rPr lang="it-IT" sz="1900" dirty="0" err="1"/>
              <a:t>financial</a:t>
            </a:r>
            <a:r>
              <a:rPr lang="it-IT" sz="1900" dirty="0"/>
              <a:t> system. This makes </a:t>
            </a:r>
            <a:r>
              <a:rPr lang="it-IT" sz="1900" dirty="0" err="1"/>
              <a:t>it</a:t>
            </a:r>
            <a:r>
              <a:rPr lang="it-IT" sz="1900" dirty="0"/>
              <a:t> </a:t>
            </a:r>
            <a:r>
              <a:rPr lang="it-IT" sz="1900" dirty="0" err="1"/>
              <a:t>difficult</a:t>
            </a:r>
            <a:r>
              <a:rPr lang="it-IT" sz="1900" dirty="0"/>
              <a:t> to monitor  the </a:t>
            </a:r>
            <a:r>
              <a:rPr lang="it-IT" sz="1900" dirty="0" err="1"/>
              <a:t>financial</a:t>
            </a:r>
            <a:r>
              <a:rPr lang="it-IT" sz="1900" dirty="0"/>
              <a:t> activities. </a:t>
            </a: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it-IT" sz="1900" dirty="0"/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it-IT" sz="1900" dirty="0"/>
              <a:t>International </a:t>
            </a:r>
            <a:r>
              <a:rPr lang="it-IT" sz="1900" dirty="0" err="1"/>
              <a:t>organisms</a:t>
            </a:r>
            <a:r>
              <a:rPr lang="it-IT" sz="1900" dirty="0"/>
              <a:t> are playing an </a:t>
            </a:r>
            <a:r>
              <a:rPr lang="it-IT" sz="1900" dirty="0" err="1"/>
              <a:t>important</a:t>
            </a:r>
            <a:r>
              <a:rPr lang="it-IT" sz="1900" dirty="0"/>
              <a:t> </a:t>
            </a:r>
            <a:r>
              <a:rPr lang="it-IT" sz="1900" dirty="0" err="1"/>
              <a:t>role</a:t>
            </a:r>
            <a:r>
              <a:rPr lang="it-IT" sz="1900" dirty="0"/>
              <a:t> in </a:t>
            </a:r>
            <a:r>
              <a:rPr lang="it-IT" sz="1900" dirty="0" err="1"/>
              <a:t>identifying</a:t>
            </a:r>
            <a:r>
              <a:rPr lang="it-IT" sz="1900" dirty="0"/>
              <a:t> and </a:t>
            </a:r>
            <a:r>
              <a:rPr lang="it-IT" sz="1900" dirty="0" err="1"/>
              <a:t>assessing</a:t>
            </a:r>
            <a:r>
              <a:rPr lang="it-IT" sz="1900" dirty="0"/>
              <a:t> the risks </a:t>
            </a:r>
            <a:r>
              <a:rPr lang="it-IT" sz="1900" dirty="0" err="1"/>
              <a:t>posed</a:t>
            </a:r>
            <a:r>
              <a:rPr lang="it-IT" sz="1900" dirty="0"/>
              <a:t> by </a:t>
            </a:r>
            <a:r>
              <a:rPr lang="it-IT" sz="1900" dirty="0" err="1"/>
              <a:t>virtual</a:t>
            </a:r>
            <a:r>
              <a:rPr lang="it-IT" sz="1900" dirty="0"/>
              <a:t> </a:t>
            </a:r>
            <a:r>
              <a:rPr lang="it-IT" sz="1900" dirty="0" err="1"/>
              <a:t>currencies</a:t>
            </a:r>
            <a:r>
              <a:rPr lang="it-IT" sz="1900" dirty="0"/>
              <a:t> and </a:t>
            </a:r>
            <a:r>
              <a:rPr lang="it-IT" sz="1900" dirty="0" err="1"/>
              <a:t>could</a:t>
            </a:r>
            <a:r>
              <a:rPr lang="it-IT" sz="1900" dirty="0"/>
              <a:t>, </a:t>
            </a:r>
            <a:r>
              <a:rPr lang="it-IT" sz="1900" dirty="0" err="1"/>
              <a:t>without</a:t>
            </a:r>
            <a:r>
              <a:rPr lang="it-IT" sz="1900" dirty="0"/>
              <a:t> </a:t>
            </a:r>
            <a:r>
              <a:rPr lang="it-IT" sz="1900" dirty="0" err="1"/>
              <a:t>any</a:t>
            </a:r>
            <a:r>
              <a:rPr lang="it-IT" sz="1900" dirty="0"/>
              <a:t> </a:t>
            </a:r>
            <a:r>
              <a:rPr lang="it-IT" sz="1900" dirty="0" err="1"/>
              <a:t>doubt</a:t>
            </a:r>
            <a:r>
              <a:rPr lang="it-IT" sz="1900" dirty="0"/>
              <a:t>, facilitate the </a:t>
            </a:r>
            <a:r>
              <a:rPr lang="it-IT" sz="1900" dirty="0" err="1"/>
              <a:t>development</a:t>
            </a:r>
            <a:r>
              <a:rPr lang="it-IT" sz="1900" dirty="0"/>
              <a:t> of </a:t>
            </a:r>
            <a:r>
              <a:rPr lang="it-IT" sz="1900" dirty="0" err="1"/>
              <a:t>regulatory</a:t>
            </a:r>
            <a:r>
              <a:rPr lang="it-IT" sz="1900" dirty="0"/>
              <a:t> policies on a national </a:t>
            </a:r>
            <a:r>
              <a:rPr lang="it-IT" sz="1900" dirty="0" err="1"/>
              <a:t>level</a:t>
            </a:r>
            <a:r>
              <a:rPr lang="it-IT" sz="1900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335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Corbel</vt:lpstr>
      <vt:lpstr>Wingdings</vt:lpstr>
      <vt:lpstr>Wingdings 2</vt:lpstr>
      <vt:lpstr>Wingdings 3</vt:lpstr>
      <vt:lpstr>Modulo</vt:lpstr>
      <vt:lpstr>Cryptocurrency</vt:lpstr>
      <vt:lpstr> What is a BITCOIN? </vt:lpstr>
      <vt:lpstr>Currency and cryptocurrency: Do they have the same functions? </vt:lpstr>
      <vt:lpstr>Follow-up.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 e criptovaluta</dc:title>
  <dc:creator>Elena Giuntini</dc:creator>
  <cp:lastModifiedBy>Simona</cp:lastModifiedBy>
  <cp:revision>45</cp:revision>
  <dcterms:created xsi:type="dcterms:W3CDTF">2020-02-07T16:00:00Z</dcterms:created>
  <dcterms:modified xsi:type="dcterms:W3CDTF">2021-05-30T21:51:02Z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1033-11.2.0.9259</vt:lpwstr>
  </property>
</Properties>
</file>