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22"/>
  </p:notesMasterIdLst>
  <p:sldIdLst>
    <p:sldId id="432" r:id="rId2"/>
    <p:sldId id="430" r:id="rId3"/>
    <p:sldId id="425" r:id="rId4"/>
    <p:sldId id="379" r:id="rId5"/>
    <p:sldId id="280" r:id="rId6"/>
    <p:sldId id="281" r:id="rId7"/>
    <p:sldId id="284" r:id="rId8"/>
    <p:sldId id="285" r:id="rId9"/>
    <p:sldId id="286" r:id="rId10"/>
    <p:sldId id="287" r:id="rId11"/>
    <p:sldId id="291" r:id="rId12"/>
    <p:sldId id="300" r:id="rId13"/>
    <p:sldId id="290" r:id="rId14"/>
    <p:sldId id="289" r:id="rId15"/>
    <p:sldId id="295" r:id="rId16"/>
    <p:sldId id="298" r:id="rId17"/>
    <p:sldId id="299" r:id="rId18"/>
    <p:sldId id="270" r:id="rId19"/>
    <p:sldId id="297" r:id="rId20"/>
    <p:sldId id="29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9"/>
  </p:normalViewPr>
  <p:slideViewPr>
    <p:cSldViewPr snapToGrid="0">
      <p:cViewPr varScale="1">
        <p:scale>
          <a:sx n="64" d="100"/>
          <a:sy n="64" d="100"/>
        </p:scale>
        <p:origin x="6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temperatura/°C</c:v>
                </c:pt>
              </c:strCache>
            </c:strRef>
          </c:tx>
          <c:cat>
            <c:strRef>
              <c:f>Sheet1!$A$2:$A$13</c:f>
              <c:strCache>
                <c:ptCount val="12"/>
                <c:pt idx="0">
                  <c:v>03/2018.</c:v>
                </c:pt>
                <c:pt idx="1">
                  <c:v>04/2018.</c:v>
                </c:pt>
                <c:pt idx="2">
                  <c:v>05/2018.</c:v>
                </c:pt>
                <c:pt idx="3">
                  <c:v>06/2018.</c:v>
                </c:pt>
                <c:pt idx="4">
                  <c:v>07/2018.</c:v>
                </c:pt>
                <c:pt idx="5">
                  <c:v>08/2018.</c:v>
                </c:pt>
                <c:pt idx="6">
                  <c:v>09/2018.</c:v>
                </c:pt>
                <c:pt idx="7">
                  <c:v>10/2018.</c:v>
                </c:pt>
                <c:pt idx="8">
                  <c:v>11/2018.</c:v>
                </c:pt>
                <c:pt idx="9">
                  <c:v>12/2018.</c:v>
                </c:pt>
                <c:pt idx="10">
                  <c:v>01/2019.</c:v>
                </c:pt>
                <c:pt idx="11">
                  <c:v>02/2019.</c:v>
                </c:pt>
              </c:strCache>
            </c:strRef>
          </c:cat>
          <c:val>
            <c:numRef>
              <c:f>Sheet1!$B$2:$B$13</c:f>
              <c:numCache>
                <c:formatCode>General</c:formatCode>
                <c:ptCount val="12"/>
                <c:pt idx="0">
                  <c:v>14</c:v>
                </c:pt>
                <c:pt idx="1">
                  <c:v>15.4</c:v>
                </c:pt>
                <c:pt idx="2">
                  <c:v>17.5</c:v>
                </c:pt>
                <c:pt idx="3">
                  <c:v>21.75</c:v>
                </c:pt>
                <c:pt idx="4">
                  <c:v>24.25</c:v>
                </c:pt>
                <c:pt idx="5">
                  <c:v>24.25</c:v>
                </c:pt>
                <c:pt idx="6">
                  <c:v>24.25</c:v>
                </c:pt>
                <c:pt idx="7">
                  <c:v>21.25</c:v>
                </c:pt>
                <c:pt idx="8">
                  <c:v>17.8</c:v>
                </c:pt>
                <c:pt idx="9">
                  <c:v>16</c:v>
                </c:pt>
                <c:pt idx="10">
                  <c:v>11.66</c:v>
                </c:pt>
                <c:pt idx="11">
                  <c:v>13</c:v>
                </c:pt>
              </c:numCache>
            </c:numRef>
          </c:val>
          <c:smooth val="0"/>
          <c:extLst>
            <c:ext xmlns:c16="http://schemas.microsoft.com/office/drawing/2014/chart" uri="{C3380CC4-5D6E-409C-BE32-E72D297353CC}">
              <c16:uniqueId val="{00000000-25D6-489B-A283-8B660B28A828}"/>
            </c:ext>
          </c:extLst>
        </c:ser>
        <c:ser>
          <c:idx val="1"/>
          <c:order val="1"/>
          <c:tx>
            <c:strRef>
              <c:f>Sheet1!$C$1</c:f>
              <c:strCache>
                <c:ptCount val="1"/>
                <c:pt idx="0">
                  <c:v>salinitet ‰</c:v>
                </c:pt>
              </c:strCache>
            </c:strRef>
          </c:tx>
          <c:cat>
            <c:strRef>
              <c:f>Sheet1!$A$2:$A$13</c:f>
              <c:strCache>
                <c:ptCount val="12"/>
                <c:pt idx="0">
                  <c:v>03/2018.</c:v>
                </c:pt>
                <c:pt idx="1">
                  <c:v>04/2018.</c:v>
                </c:pt>
                <c:pt idx="2">
                  <c:v>05/2018.</c:v>
                </c:pt>
                <c:pt idx="3">
                  <c:v>06/2018.</c:v>
                </c:pt>
                <c:pt idx="4">
                  <c:v>07/2018.</c:v>
                </c:pt>
                <c:pt idx="5">
                  <c:v>08/2018.</c:v>
                </c:pt>
                <c:pt idx="6">
                  <c:v>09/2018.</c:v>
                </c:pt>
                <c:pt idx="7">
                  <c:v>10/2018.</c:v>
                </c:pt>
                <c:pt idx="8">
                  <c:v>11/2018.</c:v>
                </c:pt>
                <c:pt idx="9">
                  <c:v>12/2018.</c:v>
                </c:pt>
                <c:pt idx="10">
                  <c:v>01/2019.</c:v>
                </c:pt>
                <c:pt idx="11">
                  <c:v>02/2019.</c:v>
                </c:pt>
              </c:strCache>
            </c:strRef>
          </c:cat>
          <c:val>
            <c:numRef>
              <c:f>Sheet1!$C$2:$C$13</c:f>
              <c:numCache>
                <c:formatCode>General</c:formatCode>
                <c:ptCount val="12"/>
                <c:pt idx="0">
                  <c:v>38</c:v>
                </c:pt>
                <c:pt idx="1">
                  <c:v>37.340000000000003</c:v>
                </c:pt>
                <c:pt idx="2">
                  <c:v>37.9</c:v>
                </c:pt>
                <c:pt idx="3">
                  <c:v>37.85</c:v>
                </c:pt>
                <c:pt idx="4">
                  <c:v>37.4</c:v>
                </c:pt>
                <c:pt idx="5">
                  <c:v>38.1</c:v>
                </c:pt>
                <c:pt idx="6">
                  <c:v>38.15</c:v>
                </c:pt>
                <c:pt idx="7">
                  <c:v>38.049999999999997</c:v>
                </c:pt>
                <c:pt idx="8">
                  <c:v>38.04</c:v>
                </c:pt>
                <c:pt idx="9">
                  <c:v>38</c:v>
                </c:pt>
                <c:pt idx="10">
                  <c:v>38.1</c:v>
                </c:pt>
                <c:pt idx="11">
                  <c:v>38.33</c:v>
                </c:pt>
              </c:numCache>
            </c:numRef>
          </c:val>
          <c:smooth val="0"/>
          <c:extLst>
            <c:ext xmlns:c16="http://schemas.microsoft.com/office/drawing/2014/chart" uri="{C3380CC4-5D6E-409C-BE32-E72D297353CC}">
              <c16:uniqueId val="{00000001-25D6-489B-A283-8B660B28A828}"/>
            </c:ext>
          </c:extLst>
        </c:ser>
        <c:ser>
          <c:idx val="2"/>
          <c:order val="2"/>
          <c:tx>
            <c:strRef>
              <c:f>Sheet1!$D$1</c:f>
              <c:strCache>
                <c:ptCount val="1"/>
                <c:pt idx="0">
                  <c:v>otopljeni kisik mg/l</c:v>
                </c:pt>
              </c:strCache>
            </c:strRef>
          </c:tx>
          <c:cat>
            <c:strRef>
              <c:f>Sheet1!$A$2:$A$13</c:f>
              <c:strCache>
                <c:ptCount val="12"/>
                <c:pt idx="0">
                  <c:v>03/2018.</c:v>
                </c:pt>
                <c:pt idx="1">
                  <c:v>04/2018.</c:v>
                </c:pt>
                <c:pt idx="2">
                  <c:v>05/2018.</c:v>
                </c:pt>
                <c:pt idx="3">
                  <c:v>06/2018.</c:v>
                </c:pt>
                <c:pt idx="4">
                  <c:v>07/2018.</c:v>
                </c:pt>
                <c:pt idx="5">
                  <c:v>08/2018.</c:v>
                </c:pt>
                <c:pt idx="6">
                  <c:v>09/2018.</c:v>
                </c:pt>
                <c:pt idx="7">
                  <c:v>10/2018.</c:v>
                </c:pt>
                <c:pt idx="8">
                  <c:v>11/2018.</c:v>
                </c:pt>
                <c:pt idx="9">
                  <c:v>12/2018.</c:v>
                </c:pt>
                <c:pt idx="10">
                  <c:v>01/2019.</c:v>
                </c:pt>
                <c:pt idx="11">
                  <c:v>02/2019.</c:v>
                </c:pt>
              </c:strCache>
            </c:strRef>
          </c:cat>
          <c:val>
            <c:numRef>
              <c:f>Sheet1!$D$2:$D$13</c:f>
              <c:numCache>
                <c:formatCode>General</c:formatCode>
                <c:ptCount val="12"/>
                <c:pt idx="0">
                  <c:v>8.8000000000000007</c:v>
                </c:pt>
                <c:pt idx="1">
                  <c:v>8.44</c:v>
                </c:pt>
                <c:pt idx="2">
                  <c:v>8.1999999999999993</c:v>
                </c:pt>
                <c:pt idx="3">
                  <c:v>7.75</c:v>
                </c:pt>
                <c:pt idx="4">
                  <c:v>7.6</c:v>
                </c:pt>
                <c:pt idx="5">
                  <c:v>7.4</c:v>
                </c:pt>
                <c:pt idx="6">
                  <c:v>7.25</c:v>
                </c:pt>
                <c:pt idx="7">
                  <c:v>7.65</c:v>
                </c:pt>
                <c:pt idx="8">
                  <c:v>8</c:v>
                </c:pt>
                <c:pt idx="9">
                  <c:v>8.3000000000000007</c:v>
                </c:pt>
                <c:pt idx="10">
                  <c:v>9.1</c:v>
                </c:pt>
                <c:pt idx="11">
                  <c:v>9.66</c:v>
                </c:pt>
              </c:numCache>
            </c:numRef>
          </c:val>
          <c:smooth val="0"/>
          <c:extLst>
            <c:ext xmlns:c16="http://schemas.microsoft.com/office/drawing/2014/chart" uri="{C3380CC4-5D6E-409C-BE32-E72D297353CC}">
              <c16:uniqueId val="{00000002-25D6-489B-A283-8B660B28A828}"/>
            </c:ext>
          </c:extLst>
        </c:ser>
        <c:ser>
          <c:idx val="3"/>
          <c:order val="3"/>
          <c:tx>
            <c:strRef>
              <c:f>Sheet1!$E$1</c:f>
              <c:strCache>
                <c:ptCount val="1"/>
                <c:pt idx="0">
                  <c:v>Column3</c:v>
                </c:pt>
              </c:strCache>
            </c:strRef>
          </c:tx>
          <c:cat>
            <c:strRef>
              <c:f>Sheet1!$A$2:$A$13</c:f>
              <c:strCache>
                <c:ptCount val="12"/>
                <c:pt idx="0">
                  <c:v>03/2018.</c:v>
                </c:pt>
                <c:pt idx="1">
                  <c:v>04/2018.</c:v>
                </c:pt>
                <c:pt idx="2">
                  <c:v>05/2018.</c:v>
                </c:pt>
                <c:pt idx="3">
                  <c:v>06/2018.</c:v>
                </c:pt>
                <c:pt idx="4">
                  <c:v>07/2018.</c:v>
                </c:pt>
                <c:pt idx="5">
                  <c:v>08/2018.</c:v>
                </c:pt>
                <c:pt idx="6">
                  <c:v>09/2018.</c:v>
                </c:pt>
                <c:pt idx="7">
                  <c:v>10/2018.</c:v>
                </c:pt>
                <c:pt idx="8">
                  <c:v>11/2018.</c:v>
                </c:pt>
                <c:pt idx="9">
                  <c:v>12/2018.</c:v>
                </c:pt>
                <c:pt idx="10">
                  <c:v>01/2019.</c:v>
                </c:pt>
                <c:pt idx="11">
                  <c:v>02/2019.</c:v>
                </c:pt>
              </c:strCache>
            </c:strRef>
          </c:cat>
          <c:val>
            <c:numRef>
              <c:f>Sheet1!$E$2:$E$13</c:f>
              <c:numCache>
                <c:formatCode>General</c:formatCode>
                <c:ptCount val="12"/>
              </c:numCache>
            </c:numRef>
          </c:val>
          <c:smooth val="0"/>
          <c:extLst>
            <c:ext xmlns:c16="http://schemas.microsoft.com/office/drawing/2014/chart" uri="{C3380CC4-5D6E-409C-BE32-E72D297353CC}">
              <c16:uniqueId val="{00000003-25D6-489B-A283-8B660B28A828}"/>
            </c:ext>
          </c:extLst>
        </c:ser>
        <c:dLbls>
          <c:showLegendKey val="0"/>
          <c:showVal val="0"/>
          <c:showCatName val="0"/>
          <c:showSerName val="0"/>
          <c:showPercent val="0"/>
          <c:showBubbleSize val="0"/>
        </c:dLbls>
        <c:marker val="1"/>
        <c:smooth val="0"/>
        <c:axId val="37024896"/>
        <c:axId val="37035392"/>
      </c:lineChart>
      <c:dateAx>
        <c:axId val="37024896"/>
        <c:scaling>
          <c:orientation val="minMax"/>
        </c:scaling>
        <c:delete val="0"/>
        <c:axPos val="b"/>
        <c:numFmt formatCode="General" sourceLinked="0"/>
        <c:majorTickMark val="out"/>
        <c:minorTickMark val="none"/>
        <c:tickLblPos val="nextTo"/>
        <c:crossAx val="37035392"/>
        <c:crosses val="autoZero"/>
        <c:auto val="0"/>
        <c:lblOffset val="100"/>
        <c:baseTimeUnit val="days"/>
      </c:dateAx>
      <c:valAx>
        <c:axId val="37035392"/>
        <c:scaling>
          <c:orientation val="minMax"/>
        </c:scaling>
        <c:delete val="0"/>
        <c:axPos val="l"/>
        <c:majorGridlines/>
        <c:numFmt formatCode="General" sourceLinked="1"/>
        <c:majorTickMark val="out"/>
        <c:minorTickMark val="none"/>
        <c:tickLblPos val="nextTo"/>
        <c:crossAx val="37024896"/>
        <c:crosses val="autoZero"/>
        <c:crossBetween val="between"/>
      </c:valAx>
    </c:plotArea>
    <c:legend>
      <c:legendPos val="r"/>
      <c:legendEntry>
        <c:idx val="3"/>
        <c:delete val="1"/>
      </c:legendEntry>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hr-HR"/>
              <a:t>pH vrijednost morske vode</a:t>
            </a:r>
          </a:p>
        </c:rich>
      </c:tx>
      <c:layout>
        <c:manualLayout>
          <c:xMode val="edge"/>
          <c:yMode val="edge"/>
          <c:x val="0.35555929002850545"/>
          <c:y val="0"/>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sr-Latn-RS"/>
        </a:p>
      </c:txPr>
    </c:title>
    <c:autoTitleDeleted val="0"/>
    <c:plotArea>
      <c:layout>
        <c:manualLayout>
          <c:layoutTarget val="inner"/>
          <c:xMode val="edge"/>
          <c:yMode val="edge"/>
          <c:x val="0.21572347409308654"/>
          <c:y val="5.5234396922742637E-2"/>
          <c:w val="0.74088400192579473"/>
          <c:h val="0.67981990393493308"/>
        </c:manualLayout>
      </c:layout>
      <c:lineChart>
        <c:grouping val="stacked"/>
        <c:varyColors val="0"/>
        <c:ser>
          <c:idx val="0"/>
          <c:order val="0"/>
          <c:tx>
            <c:strRef>
              <c:f>Sheet1!$B$1</c:f>
              <c:strCache>
                <c:ptCount val="1"/>
                <c:pt idx="0">
                  <c:v>Series 1</c:v>
                </c:pt>
              </c:strCache>
            </c:strRef>
          </c:tx>
          <c:spPr>
            <a:ln w="22225" cap="rnd" cmpd="sng" algn="ctr">
              <a:solidFill>
                <a:schemeClr val="accent1">
                  <a:shade val="65000"/>
                </a:schemeClr>
              </a:solidFill>
              <a:round/>
            </a:ln>
            <a:effectLst/>
          </c:spPr>
          <c:marker>
            <c:symbol val="none"/>
          </c:marker>
          <c:cat>
            <c:strRef>
              <c:f>Sheet1!$A$2:$A$13</c:f>
              <c:strCache>
                <c:ptCount val="12"/>
                <c:pt idx="0">
                  <c:v>03/2018.</c:v>
                </c:pt>
                <c:pt idx="1">
                  <c:v>04/2018.</c:v>
                </c:pt>
                <c:pt idx="2">
                  <c:v>05/2018.</c:v>
                </c:pt>
                <c:pt idx="3">
                  <c:v>06/2018.</c:v>
                </c:pt>
                <c:pt idx="4">
                  <c:v>07/2018.</c:v>
                </c:pt>
                <c:pt idx="5">
                  <c:v>08/2018.</c:v>
                </c:pt>
                <c:pt idx="6">
                  <c:v>09/2018.</c:v>
                </c:pt>
                <c:pt idx="7">
                  <c:v>10/2018.</c:v>
                </c:pt>
                <c:pt idx="8">
                  <c:v>11/2018.</c:v>
                </c:pt>
                <c:pt idx="9">
                  <c:v>12/2018.</c:v>
                </c:pt>
                <c:pt idx="10">
                  <c:v>01/2019.</c:v>
                </c:pt>
                <c:pt idx="11">
                  <c:v>02/2019.</c:v>
                </c:pt>
              </c:strCache>
            </c:strRef>
          </c:cat>
          <c:val>
            <c:numRef>
              <c:f>Sheet1!$B$2:$B$13</c:f>
              <c:numCache>
                <c:formatCode>General</c:formatCode>
                <c:ptCount val="12"/>
                <c:pt idx="0">
                  <c:v>7.83</c:v>
                </c:pt>
                <c:pt idx="1">
                  <c:v>7.68</c:v>
                </c:pt>
                <c:pt idx="2">
                  <c:v>7.64</c:v>
                </c:pt>
                <c:pt idx="3">
                  <c:v>7.72</c:v>
                </c:pt>
                <c:pt idx="4">
                  <c:v>7.7</c:v>
                </c:pt>
                <c:pt idx="5">
                  <c:v>7.69</c:v>
                </c:pt>
                <c:pt idx="6">
                  <c:v>7.71</c:v>
                </c:pt>
                <c:pt idx="7">
                  <c:v>7.6</c:v>
                </c:pt>
                <c:pt idx="8">
                  <c:v>7.72</c:v>
                </c:pt>
                <c:pt idx="9">
                  <c:v>7.84</c:v>
                </c:pt>
                <c:pt idx="10">
                  <c:v>7.69</c:v>
                </c:pt>
                <c:pt idx="11">
                  <c:v>7.76</c:v>
                </c:pt>
              </c:numCache>
            </c:numRef>
          </c:val>
          <c:smooth val="0"/>
          <c:extLst>
            <c:ext xmlns:c16="http://schemas.microsoft.com/office/drawing/2014/chart" uri="{C3380CC4-5D6E-409C-BE32-E72D297353CC}">
              <c16:uniqueId val="{00000000-BAEC-48AC-B868-C13C7F500D1E}"/>
            </c:ext>
          </c:extLst>
        </c:ser>
        <c:ser>
          <c:idx val="1"/>
          <c:order val="1"/>
          <c:tx>
            <c:strRef>
              <c:f>Sheet1!$C$1</c:f>
              <c:strCache>
                <c:ptCount val="1"/>
                <c:pt idx="0">
                  <c:v>Column1</c:v>
                </c:pt>
              </c:strCache>
            </c:strRef>
          </c:tx>
          <c:spPr>
            <a:ln w="22225" cap="rnd" cmpd="sng" algn="ctr">
              <a:solidFill>
                <a:schemeClr val="accent1"/>
              </a:solidFill>
              <a:round/>
            </a:ln>
            <a:effectLst/>
          </c:spPr>
          <c:marker>
            <c:symbol val="none"/>
          </c:marker>
          <c:cat>
            <c:strRef>
              <c:f>Sheet1!$A$2:$A$13</c:f>
              <c:strCache>
                <c:ptCount val="12"/>
                <c:pt idx="0">
                  <c:v>03/2018.</c:v>
                </c:pt>
                <c:pt idx="1">
                  <c:v>04/2018.</c:v>
                </c:pt>
                <c:pt idx="2">
                  <c:v>05/2018.</c:v>
                </c:pt>
                <c:pt idx="3">
                  <c:v>06/2018.</c:v>
                </c:pt>
                <c:pt idx="4">
                  <c:v>07/2018.</c:v>
                </c:pt>
                <c:pt idx="5">
                  <c:v>08/2018.</c:v>
                </c:pt>
                <c:pt idx="6">
                  <c:v>09/2018.</c:v>
                </c:pt>
                <c:pt idx="7">
                  <c:v>10/2018.</c:v>
                </c:pt>
                <c:pt idx="8">
                  <c:v>11/2018.</c:v>
                </c:pt>
                <c:pt idx="9">
                  <c:v>12/2018.</c:v>
                </c:pt>
                <c:pt idx="10">
                  <c:v>01/2019.</c:v>
                </c:pt>
                <c:pt idx="11">
                  <c:v>02/2019.</c:v>
                </c:pt>
              </c:strCache>
            </c:strRef>
          </c:cat>
          <c:val>
            <c:numRef>
              <c:f>Sheet1!$C$2:$C$13</c:f>
              <c:numCache>
                <c:formatCode>General</c:formatCode>
                <c:ptCount val="12"/>
              </c:numCache>
            </c:numRef>
          </c:val>
          <c:smooth val="0"/>
          <c:extLst>
            <c:ext xmlns:c16="http://schemas.microsoft.com/office/drawing/2014/chart" uri="{C3380CC4-5D6E-409C-BE32-E72D297353CC}">
              <c16:uniqueId val="{00000001-BAEC-48AC-B868-C13C7F500D1E}"/>
            </c:ext>
          </c:extLst>
        </c:ser>
        <c:ser>
          <c:idx val="2"/>
          <c:order val="2"/>
          <c:tx>
            <c:strRef>
              <c:f>Sheet1!$D$1</c:f>
              <c:strCache>
                <c:ptCount val="1"/>
                <c:pt idx="0">
                  <c:v>Column2</c:v>
                </c:pt>
              </c:strCache>
            </c:strRef>
          </c:tx>
          <c:spPr>
            <a:ln w="22225" cap="rnd" cmpd="sng" algn="ctr">
              <a:solidFill>
                <a:schemeClr val="accent1">
                  <a:tint val="65000"/>
                </a:schemeClr>
              </a:solidFill>
              <a:round/>
            </a:ln>
            <a:effectLst/>
          </c:spPr>
          <c:marker>
            <c:symbol val="none"/>
          </c:marker>
          <c:cat>
            <c:strRef>
              <c:f>Sheet1!$A$2:$A$13</c:f>
              <c:strCache>
                <c:ptCount val="12"/>
                <c:pt idx="0">
                  <c:v>03/2018.</c:v>
                </c:pt>
                <c:pt idx="1">
                  <c:v>04/2018.</c:v>
                </c:pt>
                <c:pt idx="2">
                  <c:v>05/2018.</c:v>
                </c:pt>
                <c:pt idx="3">
                  <c:v>06/2018.</c:v>
                </c:pt>
                <c:pt idx="4">
                  <c:v>07/2018.</c:v>
                </c:pt>
                <c:pt idx="5">
                  <c:v>08/2018.</c:v>
                </c:pt>
                <c:pt idx="6">
                  <c:v>09/2018.</c:v>
                </c:pt>
                <c:pt idx="7">
                  <c:v>10/2018.</c:v>
                </c:pt>
                <c:pt idx="8">
                  <c:v>11/2018.</c:v>
                </c:pt>
                <c:pt idx="9">
                  <c:v>12/2018.</c:v>
                </c:pt>
                <c:pt idx="10">
                  <c:v>01/2019.</c:v>
                </c:pt>
                <c:pt idx="11">
                  <c:v>02/2019.</c:v>
                </c:pt>
              </c:strCache>
            </c:strRef>
          </c:cat>
          <c:val>
            <c:numRef>
              <c:f>Sheet1!$D$2:$D$13</c:f>
              <c:numCache>
                <c:formatCode>General</c:formatCode>
                <c:ptCount val="12"/>
              </c:numCache>
            </c:numRef>
          </c:val>
          <c:smooth val="0"/>
          <c:extLst>
            <c:ext xmlns:c16="http://schemas.microsoft.com/office/drawing/2014/chart" uri="{C3380CC4-5D6E-409C-BE32-E72D297353CC}">
              <c16:uniqueId val="{00000002-BAEC-48AC-B868-C13C7F500D1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7528704"/>
        <c:axId val="37531008"/>
      </c:lineChart>
      <c:catAx>
        <c:axId val="37528704"/>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sr-Latn-RS"/>
          </a:p>
        </c:txPr>
        <c:crossAx val="37531008"/>
        <c:crosses val="autoZero"/>
        <c:auto val="1"/>
        <c:lblAlgn val="ctr"/>
        <c:lblOffset val="100"/>
        <c:noMultiLvlLbl val="0"/>
      </c:catAx>
      <c:valAx>
        <c:axId val="37531008"/>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hr-HR"/>
                  <a:t>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sr-Latn-R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sr-Latn-RS"/>
          </a:p>
        </c:txPr>
        <c:crossAx val="3752870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zero"/>
    <c:showDLblsOverMax val="0"/>
  </c:chart>
  <c:spPr>
    <a:solidFill>
      <a:schemeClr val="lt1"/>
    </a:solid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98134439782043"/>
          <c:y val="3.9307695233747955E-2"/>
          <c:w val="0.6990186556021839"/>
          <c:h val="0.60866927865901244"/>
        </c:manualLayout>
      </c:layout>
      <c:lineChart>
        <c:grouping val="standard"/>
        <c:varyColors val="0"/>
        <c:ser>
          <c:idx val="0"/>
          <c:order val="0"/>
          <c:tx>
            <c:strRef>
              <c:f>Sheet1!$B$1</c:f>
              <c:strCache>
                <c:ptCount val="1"/>
                <c:pt idx="0">
                  <c:v>Series 1</c:v>
                </c:pt>
              </c:strCache>
            </c:strRef>
          </c:tx>
          <c:cat>
            <c:strRef>
              <c:f>Sheet1!$A$2:$A$13</c:f>
              <c:strCache>
                <c:ptCount val="12"/>
                <c:pt idx="0">
                  <c:v>03/2018.</c:v>
                </c:pt>
                <c:pt idx="1">
                  <c:v>04/2018.</c:v>
                </c:pt>
                <c:pt idx="2">
                  <c:v>05/2018.</c:v>
                </c:pt>
                <c:pt idx="3">
                  <c:v>06/2018.</c:v>
                </c:pt>
                <c:pt idx="4">
                  <c:v>07/2018.</c:v>
                </c:pt>
                <c:pt idx="5">
                  <c:v>08/2018.</c:v>
                </c:pt>
                <c:pt idx="6">
                  <c:v>09/2018.</c:v>
                </c:pt>
                <c:pt idx="7">
                  <c:v>10/2018.</c:v>
                </c:pt>
                <c:pt idx="8">
                  <c:v>11/2018.</c:v>
                </c:pt>
                <c:pt idx="9">
                  <c:v>12/2018.</c:v>
                </c:pt>
                <c:pt idx="10">
                  <c:v>01/2019.</c:v>
                </c:pt>
                <c:pt idx="11">
                  <c:v>02/2019.</c:v>
                </c:pt>
              </c:strCache>
            </c:strRef>
          </c:cat>
          <c:val>
            <c:numRef>
              <c:f>Sheet1!$B$2:$B$13</c:f>
              <c:numCache>
                <c:formatCode>General</c:formatCode>
                <c:ptCount val="12"/>
                <c:pt idx="0">
                  <c:v>388</c:v>
                </c:pt>
                <c:pt idx="1">
                  <c:v>394</c:v>
                </c:pt>
                <c:pt idx="2">
                  <c:v>394.5</c:v>
                </c:pt>
                <c:pt idx="3">
                  <c:v>396.5</c:v>
                </c:pt>
                <c:pt idx="4">
                  <c:v>399</c:v>
                </c:pt>
                <c:pt idx="5">
                  <c:v>391</c:v>
                </c:pt>
                <c:pt idx="6">
                  <c:v>396.5</c:v>
                </c:pt>
                <c:pt idx="7">
                  <c:v>399</c:v>
                </c:pt>
                <c:pt idx="8">
                  <c:v>392.6</c:v>
                </c:pt>
                <c:pt idx="9">
                  <c:v>394</c:v>
                </c:pt>
                <c:pt idx="10">
                  <c:v>396</c:v>
                </c:pt>
                <c:pt idx="11">
                  <c:v>396</c:v>
                </c:pt>
              </c:numCache>
            </c:numRef>
          </c:val>
          <c:smooth val="0"/>
          <c:extLst>
            <c:ext xmlns:c16="http://schemas.microsoft.com/office/drawing/2014/chart" uri="{C3380CC4-5D6E-409C-BE32-E72D297353CC}">
              <c16:uniqueId val="{00000000-3631-4429-B2C6-8B31122B6684}"/>
            </c:ext>
          </c:extLst>
        </c:ser>
        <c:ser>
          <c:idx val="1"/>
          <c:order val="1"/>
          <c:tx>
            <c:strRef>
              <c:f>Sheet1!$C$1</c:f>
              <c:strCache>
                <c:ptCount val="1"/>
                <c:pt idx="0">
                  <c:v>Column1</c:v>
                </c:pt>
              </c:strCache>
            </c:strRef>
          </c:tx>
          <c:cat>
            <c:strRef>
              <c:f>Sheet1!$A$2:$A$13</c:f>
              <c:strCache>
                <c:ptCount val="12"/>
                <c:pt idx="0">
                  <c:v>03/2018.</c:v>
                </c:pt>
                <c:pt idx="1">
                  <c:v>04/2018.</c:v>
                </c:pt>
                <c:pt idx="2">
                  <c:v>05/2018.</c:v>
                </c:pt>
                <c:pt idx="3">
                  <c:v>06/2018.</c:v>
                </c:pt>
                <c:pt idx="4">
                  <c:v>07/2018.</c:v>
                </c:pt>
                <c:pt idx="5">
                  <c:v>08/2018.</c:v>
                </c:pt>
                <c:pt idx="6">
                  <c:v>09/2018.</c:v>
                </c:pt>
                <c:pt idx="7">
                  <c:v>10/2018.</c:v>
                </c:pt>
                <c:pt idx="8">
                  <c:v>11/2018.</c:v>
                </c:pt>
                <c:pt idx="9">
                  <c:v>12/2018.</c:v>
                </c:pt>
                <c:pt idx="10">
                  <c:v>01/2019.</c:v>
                </c:pt>
                <c:pt idx="11">
                  <c:v>02/2019.</c:v>
                </c:pt>
              </c:strCache>
            </c:strRef>
          </c:cat>
          <c:val>
            <c:numRef>
              <c:f>Sheet1!$C$2:$C$13</c:f>
              <c:numCache>
                <c:formatCode>General</c:formatCode>
                <c:ptCount val="12"/>
              </c:numCache>
            </c:numRef>
          </c:val>
          <c:smooth val="0"/>
          <c:extLst>
            <c:ext xmlns:c16="http://schemas.microsoft.com/office/drawing/2014/chart" uri="{C3380CC4-5D6E-409C-BE32-E72D297353CC}">
              <c16:uniqueId val="{00000001-3631-4429-B2C6-8B31122B6684}"/>
            </c:ext>
          </c:extLst>
        </c:ser>
        <c:ser>
          <c:idx val="2"/>
          <c:order val="2"/>
          <c:tx>
            <c:strRef>
              <c:f>Sheet1!$D$1</c:f>
              <c:strCache>
                <c:ptCount val="1"/>
                <c:pt idx="0">
                  <c:v>Column2</c:v>
                </c:pt>
              </c:strCache>
            </c:strRef>
          </c:tx>
          <c:cat>
            <c:strRef>
              <c:f>Sheet1!$A$2:$A$13</c:f>
              <c:strCache>
                <c:ptCount val="12"/>
                <c:pt idx="0">
                  <c:v>03/2018.</c:v>
                </c:pt>
                <c:pt idx="1">
                  <c:v>04/2018.</c:v>
                </c:pt>
                <c:pt idx="2">
                  <c:v>05/2018.</c:v>
                </c:pt>
                <c:pt idx="3">
                  <c:v>06/2018.</c:v>
                </c:pt>
                <c:pt idx="4">
                  <c:v>07/2018.</c:v>
                </c:pt>
                <c:pt idx="5">
                  <c:v>08/2018.</c:v>
                </c:pt>
                <c:pt idx="6">
                  <c:v>09/2018.</c:v>
                </c:pt>
                <c:pt idx="7">
                  <c:v>10/2018.</c:v>
                </c:pt>
                <c:pt idx="8">
                  <c:v>11/2018.</c:v>
                </c:pt>
                <c:pt idx="9">
                  <c:v>12/2018.</c:v>
                </c:pt>
                <c:pt idx="10">
                  <c:v>01/2019.</c:v>
                </c:pt>
                <c:pt idx="11">
                  <c:v>02/2019.</c:v>
                </c:pt>
              </c:strCache>
            </c:strRef>
          </c:cat>
          <c:val>
            <c:numRef>
              <c:f>Sheet1!$D$2:$D$13</c:f>
              <c:numCache>
                <c:formatCode>General</c:formatCode>
                <c:ptCount val="12"/>
              </c:numCache>
            </c:numRef>
          </c:val>
          <c:smooth val="0"/>
          <c:extLst>
            <c:ext xmlns:c16="http://schemas.microsoft.com/office/drawing/2014/chart" uri="{C3380CC4-5D6E-409C-BE32-E72D297353CC}">
              <c16:uniqueId val="{00000002-3631-4429-B2C6-8B31122B6684}"/>
            </c:ext>
          </c:extLst>
        </c:ser>
        <c:dLbls>
          <c:showLegendKey val="0"/>
          <c:showVal val="0"/>
          <c:showCatName val="0"/>
          <c:showSerName val="0"/>
          <c:showPercent val="0"/>
          <c:showBubbleSize val="0"/>
        </c:dLbls>
        <c:marker val="1"/>
        <c:smooth val="0"/>
        <c:axId val="78116352"/>
        <c:axId val="78274944"/>
      </c:lineChart>
      <c:catAx>
        <c:axId val="78116352"/>
        <c:scaling>
          <c:orientation val="minMax"/>
        </c:scaling>
        <c:delete val="0"/>
        <c:axPos val="b"/>
        <c:numFmt formatCode="General" sourceLinked="0"/>
        <c:majorTickMark val="none"/>
        <c:minorTickMark val="none"/>
        <c:tickLblPos val="nextTo"/>
        <c:crossAx val="78274944"/>
        <c:crosses val="autoZero"/>
        <c:auto val="1"/>
        <c:lblAlgn val="ctr"/>
        <c:lblOffset val="100"/>
        <c:noMultiLvlLbl val="0"/>
      </c:catAx>
      <c:valAx>
        <c:axId val="78274944"/>
        <c:scaling>
          <c:orientation val="minMax"/>
        </c:scaling>
        <c:delete val="0"/>
        <c:axPos val="l"/>
        <c:majorGridlines/>
        <c:title>
          <c:tx>
            <c:rich>
              <a:bodyPr/>
              <a:lstStyle/>
              <a:p>
                <a:pPr>
                  <a:defRPr/>
                </a:pPr>
                <a:r>
                  <a:rPr lang="hr-HR"/>
                  <a:t>Alkalitet</a:t>
                </a:r>
                <a:r>
                  <a:rPr lang="hr-HR" baseline="0"/>
                  <a:t> mgCaCO</a:t>
                </a:r>
                <a:r>
                  <a:rPr lang="hr-HR" baseline="-25000"/>
                  <a:t>3</a:t>
                </a:r>
                <a:r>
                  <a:rPr lang="hr-HR" baseline="0"/>
                  <a:t>/l</a:t>
                </a:r>
                <a:endParaRPr lang="hr-HR"/>
              </a:p>
            </c:rich>
          </c:tx>
          <c:overlay val="0"/>
        </c:title>
        <c:numFmt formatCode="General" sourceLinked="1"/>
        <c:majorTickMark val="none"/>
        <c:minorTickMark val="none"/>
        <c:tickLblPos val="nextTo"/>
        <c:crossAx val="78116352"/>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sr-Latn-R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A2929-17F5-47A8-9D3F-ED1A819250F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EF5A72C-017B-43CD-BC4B-9D373D055249}">
      <dgm:prSet custT="1"/>
      <dgm:spPr/>
      <dgm:t>
        <a:bodyPr/>
        <a:lstStyle/>
        <a:p>
          <a:pPr>
            <a:defRPr cap="all"/>
          </a:pPr>
          <a:r>
            <a:rPr lang="en-US" sz="1800" cap="none" dirty="0">
              <a:latin typeface="Comic Sans MS" panose="030F0702030302020204" pitchFamily="66" charset="0"/>
            </a:rPr>
            <a:t>Can we swim carefree in the harbor? </a:t>
          </a:r>
        </a:p>
      </dgm:t>
    </dgm:pt>
    <dgm:pt modelId="{003CD6A5-2E01-4348-9883-22132EA0A505}" type="parTrans" cxnId="{E9EB639C-F3CB-452C-A240-1F722E77312C}">
      <dgm:prSet/>
      <dgm:spPr/>
      <dgm:t>
        <a:bodyPr/>
        <a:lstStyle/>
        <a:p>
          <a:endParaRPr lang="en-US"/>
        </a:p>
      </dgm:t>
    </dgm:pt>
    <dgm:pt modelId="{F2F354CF-6DE3-4E44-9450-10A137E47F8A}" type="sibTrans" cxnId="{E9EB639C-F3CB-452C-A240-1F722E77312C}">
      <dgm:prSet/>
      <dgm:spPr/>
      <dgm:t>
        <a:bodyPr/>
        <a:lstStyle/>
        <a:p>
          <a:endParaRPr lang="en-US"/>
        </a:p>
      </dgm:t>
    </dgm:pt>
    <dgm:pt modelId="{2A944BEE-E97D-4A08-877D-6F6A9BB51D12}">
      <dgm:prSet custT="1"/>
      <dgm:spPr/>
      <dgm:t>
        <a:bodyPr/>
        <a:lstStyle/>
        <a:p>
          <a:pPr>
            <a:defRPr cap="all"/>
          </a:pPr>
          <a:r>
            <a:rPr lang="en-US" sz="1800" cap="none" dirty="0">
              <a:latin typeface="Comic Sans MS" panose="030F0702030302020204" pitchFamily="66" charset="0"/>
            </a:rPr>
            <a:t>What is the quality of mussels living in the sea in the study area and can we use them in our diet?</a:t>
          </a:r>
        </a:p>
      </dgm:t>
    </dgm:pt>
    <dgm:pt modelId="{5FC96EB6-5ACE-431D-A2FE-7BD772AFC557}" type="parTrans" cxnId="{BAE996EE-DC8F-4340-A86A-42C88D448794}">
      <dgm:prSet/>
      <dgm:spPr/>
      <dgm:t>
        <a:bodyPr/>
        <a:lstStyle/>
        <a:p>
          <a:endParaRPr lang="en-US"/>
        </a:p>
      </dgm:t>
    </dgm:pt>
    <dgm:pt modelId="{C6952176-851F-4725-96DD-9F0BD0E6075A}" type="sibTrans" cxnId="{BAE996EE-DC8F-4340-A86A-42C88D448794}">
      <dgm:prSet/>
      <dgm:spPr/>
      <dgm:t>
        <a:bodyPr/>
        <a:lstStyle/>
        <a:p>
          <a:endParaRPr lang="en-US"/>
        </a:p>
      </dgm:t>
    </dgm:pt>
    <dgm:pt modelId="{C3939E66-FE24-4E41-BEB8-02907FCECAE8}">
      <dgm:prSet custT="1"/>
      <dgm:spPr/>
      <dgm:t>
        <a:bodyPr/>
        <a:lstStyle/>
        <a:p>
          <a:pPr>
            <a:defRPr cap="all"/>
          </a:pPr>
          <a:r>
            <a:rPr lang="en-US" sz="1800" cap="none" dirty="0">
              <a:latin typeface="Comic Sans MS" panose="030F0702030302020204" pitchFamily="66" charset="0"/>
            </a:rPr>
            <a:t>What is the sanitary level of the sea water in the city port of </a:t>
          </a:r>
          <a:r>
            <a:rPr lang="hr-HR" sz="1800" cap="none" dirty="0">
              <a:latin typeface="Comic Sans MS" panose="030F0702030302020204" pitchFamily="66" charset="0"/>
            </a:rPr>
            <a:t>O</a:t>
          </a:r>
          <a:r>
            <a:rPr lang="en-US" sz="1800" cap="none" dirty="0">
              <a:latin typeface="Comic Sans MS" panose="030F0702030302020204" pitchFamily="66" charset="0"/>
            </a:rPr>
            <a:t>mi</a:t>
          </a:r>
          <a:r>
            <a:rPr lang="hr-HR" sz="1800" cap="none" dirty="0">
              <a:latin typeface="Comic Sans MS" panose="030F0702030302020204" pitchFamily="66" charset="0"/>
            </a:rPr>
            <a:t>Š</a:t>
          </a:r>
          <a:r>
            <a:rPr lang="en-US" sz="1800" cap="none" dirty="0">
              <a:latin typeface="Comic Sans MS" panose="030F0702030302020204" pitchFamily="66" charset="0"/>
            </a:rPr>
            <a:t>? </a:t>
          </a:r>
        </a:p>
      </dgm:t>
    </dgm:pt>
    <dgm:pt modelId="{98090CCC-1E2A-4FF0-A2E5-F7E49E943613}" type="sibTrans" cxnId="{7023A10D-E9F7-4991-A9BB-3F0C0B20E465}">
      <dgm:prSet/>
      <dgm:spPr/>
      <dgm:t>
        <a:bodyPr/>
        <a:lstStyle/>
        <a:p>
          <a:endParaRPr lang="en-US"/>
        </a:p>
      </dgm:t>
    </dgm:pt>
    <dgm:pt modelId="{DF69B2D6-124F-42D7-A32A-DC5F5B915EE8}" type="parTrans" cxnId="{7023A10D-E9F7-4991-A9BB-3F0C0B20E465}">
      <dgm:prSet/>
      <dgm:spPr/>
      <dgm:t>
        <a:bodyPr/>
        <a:lstStyle/>
        <a:p>
          <a:endParaRPr lang="en-US"/>
        </a:p>
      </dgm:t>
    </dgm:pt>
    <dgm:pt modelId="{176011AB-7324-4A65-8056-770549141DEF}" type="pres">
      <dgm:prSet presAssocID="{6ACA2929-17F5-47A8-9D3F-ED1A819250F1}" presName="root" presStyleCnt="0">
        <dgm:presLayoutVars>
          <dgm:dir/>
          <dgm:resizeHandles val="exact"/>
        </dgm:presLayoutVars>
      </dgm:prSet>
      <dgm:spPr/>
    </dgm:pt>
    <dgm:pt modelId="{5FE87CB3-E691-4F41-8D3C-8B6C4E8D8443}" type="pres">
      <dgm:prSet presAssocID="{C3939E66-FE24-4E41-BEB8-02907FCECAE8}" presName="compNode" presStyleCnt="0"/>
      <dgm:spPr/>
    </dgm:pt>
    <dgm:pt modelId="{26C3CFAF-5915-47FD-87CB-347E9AD83121}" type="pres">
      <dgm:prSet presAssocID="{C3939E66-FE24-4E41-BEB8-02907FCECAE8}" presName="iconBgRect" presStyleLbl="bgShp" presStyleIdx="0" presStyleCnt="3"/>
      <dgm:spPr/>
    </dgm:pt>
    <dgm:pt modelId="{6E54A9B8-C51E-411C-BD88-F3E1EEE71158}" type="pres">
      <dgm:prSet presAssocID="{C3939E66-FE24-4E41-BEB8-02907FCECA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dro"/>
        </a:ext>
      </dgm:extLst>
    </dgm:pt>
    <dgm:pt modelId="{4713B4C1-E6C9-4249-92AE-A59E645C5B3E}" type="pres">
      <dgm:prSet presAssocID="{C3939E66-FE24-4E41-BEB8-02907FCECAE8}" presName="spaceRect" presStyleCnt="0"/>
      <dgm:spPr/>
    </dgm:pt>
    <dgm:pt modelId="{DC965DD1-74F7-4A51-BD02-A13C7C4BB2C6}" type="pres">
      <dgm:prSet presAssocID="{C3939E66-FE24-4E41-BEB8-02907FCECAE8}" presName="textRect" presStyleLbl="revTx" presStyleIdx="0" presStyleCnt="3">
        <dgm:presLayoutVars>
          <dgm:chMax val="1"/>
          <dgm:chPref val="1"/>
        </dgm:presLayoutVars>
      </dgm:prSet>
      <dgm:spPr/>
    </dgm:pt>
    <dgm:pt modelId="{FE6C7522-E932-4C43-A4F5-A8905A17F5F1}" type="pres">
      <dgm:prSet presAssocID="{98090CCC-1E2A-4FF0-A2E5-F7E49E943613}" presName="sibTrans" presStyleCnt="0"/>
      <dgm:spPr/>
    </dgm:pt>
    <dgm:pt modelId="{B5ED1063-2893-4D46-8474-8BE08D549480}" type="pres">
      <dgm:prSet presAssocID="{EEF5A72C-017B-43CD-BC4B-9D373D055249}" presName="compNode" presStyleCnt="0"/>
      <dgm:spPr/>
    </dgm:pt>
    <dgm:pt modelId="{CDAD5EA3-117E-40AF-BF84-8794E27BF835}" type="pres">
      <dgm:prSet presAssocID="{EEF5A72C-017B-43CD-BC4B-9D373D055249}" presName="iconBgRect" presStyleLbl="bgShp" presStyleIdx="1" presStyleCnt="3"/>
      <dgm:spPr/>
    </dgm:pt>
    <dgm:pt modelId="{525DBC6B-74B3-4744-9CD7-AEBD1C70B633}" type="pres">
      <dgm:prSet presAssocID="{EEF5A72C-017B-43CD-BC4B-9D373D0552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aje"/>
        </a:ext>
      </dgm:extLst>
    </dgm:pt>
    <dgm:pt modelId="{9B37A28C-1473-4426-8BB1-6E1FFF34657D}" type="pres">
      <dgm:prSet presAssocID="{EEF5A72C-017B-43CD-BC4B-9D373D055249}" presName="spaceRect" presStyleCnt="0"/>
      <dgm:spPr/>
    </dgm:pt>
    <dgm:pt modelId="{A58B8531-75B8-478A-9D7F-F649A0E0B1CF}" type="pres">
      <dgm:prSet presAssocID="{EEF5A72C-017B-43CD-BC4B-9D373D055249}" presName="textRect" presStyleLbl="revTx" presStyleIdx="1" presStyleCnt="3">
        <dgm:presLayoutVars>
          <dgm:chMax val="1"/>
          <dgm:chPref val="1"/>
        </dgm:presLayoutVars>
      </dgm:prSet>
      <dgm:spPr/>
    </dgm:pt>
    <dgm:pt modelId="{E336ECA2-8648-4AA7-B6DB-AD2D7AD218EC}" type="pres">
      <dgm:prSet presAssocID="{F2F354CF-6DE3-4E44-9450-10A137E47F8A}" presName="sibTrans" presStyleCnt="0"/>
      <dgm:spPr/>
    </dgm:pt>
    <dgm:pt modelId="{E3956C2B-74B8-452E-8099-349F0890D3F5}" type="pres">
      <dgm:prSet presAssocID="{2A944BEE-E97D-4A08-877D-6F6A9BB51D12}" presName="compNode" presStyleCnt="0"/>
      <dgm:spPr/>
    </dgm:pt>
    <dgm:pt modelId="{27DE05D1-6D5F-4476-8605-05BB4A34526B}" type="pres">
      <dgm:prSet presAssocID="{2A944BEE-E97D-4A08-877D-6F6A9BB51D12}" presName="iconBgRect" presStyleLbl="bgShp" presStyleIdx="2" presStyleCnt="3"/>
      <dgm:spPr/>
    </dgm:pt>
    <dgm:pt modelId="{D4960AEB-7346-4E41-A66E-D0FE5F334652}" type="pres">
      <dgm:prSet presAssocID="{2A944BEE-E97D-4A08-877D-6F6A9BB51D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shi"/>
        </a:ext>
      </dgm:extLst>
    </dgm:pt>
    <dgm:pt modelId="{DF39A79C-6807-4E14-B1F5-27CA0F866E28}" type="pres">
      <dgm:prSet presAssocID="{2A944BEE-E97D-4A08-877D-6F6A9BB51D12}" presName="spaceRect" presStyleCnt="0"/>
      <dgm:spPr/>
    </dgm:pt>
    <dgm:pt modelId="{69BA765B-6C32-4ABF-B6E9-69C6BB88E08F}" type="pres">
      <dgm:prSet presAssocID="{2A944BEE-E97D-4A08-877D-6F6A9BB51D12}" presName="textRect" presStyleLbl="revTx" presStyleIdx="2" presStyleCnt="3" custScaleX="130675">
        <dgm:presLayoutVars>
          <dgm:chMax val="1"/>
          <dgm:chPref val="1"/>
        </dgm:presLayoutVars>
      </dgm:prSet>
      <dgm:spPr/>
    </dgm:pt>
  </dgm:ptLst>
  <dgm:cxnLst>
    <dgm:cxn modelId="{7023A10D-E9F7-4991-A9BB-3F0C0B20E465}" srcId="{6ACA2929-17F5-47A8-9D3F-ED1A819250F1}" destId="{C3939E66-FE24-4E41-BEB8-02907FCECAE8}" srcOrd="0" destOrd="0" parTransId="{DF69B2D6-124F-42D7-A32A-DC5F5B915EE8}" sibTransId="{98090CCC-1E2A-4FF0-A2E5-F7E49E943613}"/>
    <dgm:cxn modelId="{9A843740-AA49-4556-8213-D662BC9578E5}" type="presOf" srcId="{C3939E66-FE24-4E41-BEB8-02907FCECAE8}" destId="{DC965DD1-74F7-4A51-BD02-A13C7C4BB2C6}" srcOrd="0" destOrd="0" presId="urn:microsoft.com/office/officeart/2018/5/layout/IconCircleLabelList"/>
    <dgm:cxn modelId="{956A6E97-DB43-44DB-9679-37CB4C95E26D}" type="presOf" srcId="{2A944BEE-E97D-4A08-877D-6F6A9BB51D12}" destId="{69BA765B-6C32-4ABF-B6E9-69C6BB88E08F}" srcOrd="0" destOrd="0" presId="urn:microsoft.com/office/officeart/2018/5/layout/IconCircleLabelList"/>
    <dgm:cxn modelId="{E9EB639C-F3CB-452C-A240-1F722E77312C}" srcId="{6ACA2929-17F5-47A8-9D3F-ED1A819250F1}" destId="{EEF5A72C-017B-43CD-BC4B-9D373D055249}" srcOrd="1" destOrd="0" parTransId="{003CD6A5-2E01-4348-9883-22132EA0A505}" sibTransId="{F2F354CF-6DE3-4E44-9450-10A137E47F8A}"/>
    <dgm:cxn modelId="{DCCF2BD3-B978-46DD-9589-4296A04EAE7B}" type="presOf" srcId="{EEF5A72C-017B-43CD-BC4B-9D373D055249}" destId="{A58B8531-75B8-478A-9D7F-F649A0E0B1CF}" srcOrd="0" destOrd="0" presId="urn:microsoft.com/office/officeart/2018/5/layout/IconCircleLabelList"/>
    <dgm:cxn modelId="{8A363DED-B074-4F48-9733-BDB3D08FB77C}" type="presOf" srcId="{6ACA2929-17F5-47A8-9D3F-ED1A819250F1}" destId="{176011AB-7324-4A65-8056-770549141DEF}" srcOrd="0" destOrd="0" presId="urn:microsoft.com/office/officeart/2018/5/layout/IconCircleLabelList"/>
    <dgm:cxn modelId="{BAE996EE-DC8F-4340-A86A-42C88D448794}" srcId="{6ACA2929-17F5-47A8-9D3F-ED1A819250F1}" destId="{2A944BEE-E97D-4A08-877D-6F6A9BB51D12}" srcOrd="2" destOrd="0" parTransId="{5FC96EB6-5ACE-431D-A2FE-7BD772AFC557}" sibTransId="{C6952176-851F-4725-96DD-9F0BD0E6075A}"/>
    <dgm:cxn modelId="{703E2651-3321-4EF6-A78D-A39B8E9ACC2B}" type="presParOf" srcId="{176011AB-7324-4A65-8056-770549141DEF}" destId="{5FE87CB3-E691-4F41-8D3C-8B6C4E8D8443}" srcOrd="0" destOrd="0" presId="urn:microsoft.com/office/officeart/2018/5/layout/IconCircleLabelList"/>
    <dgm:cxn modelId="{9199DB58-3895-44F4-B706-9BF1DEFC8796}" type="presParOf" srcId="{5FE87CB3-E691-4F41-8D3C-8B6C4E8D8443}" destId="{26C3CFAF-5915-47FD-87CB-347E9AD83121}" srcOrd="0" destOrd="0" presId="urn:microsoft.com/office/officeart/2018/5/layout/IconCircleLabelList"/>
    <dgm:cxn modelId="{B714B266-3435-4F0A-AA80-161AB808B375}" type="presParOf" srcId="{5FE87CB3-E691-4F41-8D3C-8B6C4E8D8443}" destId="{6E54A9B8-C51E-411C-BD88-F3E1EEE71158}" srcOrd="1" destOrd="0" presId="urn:microsoft.com/office/officeart/2018/5/layout/IconCircleLabelList"/>
    <dgm:cxn modelId="{37DF0235-64F0-4E00-B71F-60BF4538B687}" type="presParOf" srcId="{5FE87CB3-E691-4F41-8D3C-8B6C4E8D8443}" destId="{4713B4C1-E6C9-4249-92AE-A59E645C5B3E}" srcOrd="2" destOrd="0" presId="urn:microsoft.com/office/officeart/2018/5/layout/IconCircleLabelList"/>
    <dgm:cxn modelId="{AE52C011-FFA4-4310-B681-FD34FE1BAD7C}" type="presParOf" srcId="{5FE87CB3-E691-4F41-8D3C-8B6C4E8D8443}" destId="{DC965DD1-74F7-4A51-BD02-A13C7C4BB2C6}" srcOrd="3" destOrd="0" presId="urn:microsoft.com/office/officeart/2018/5/layout/IconCircleLabelList"/>
    <dgm:cxn modelId="{3FA5B921-099E-4D51-8475-989F6583C76B}" type="presParOf" srcId="{176011AB-7324-4A65-8056-770549141DEF}" destId="{FE6C7522-E932-4C43-A4F5-A8905A17F5F1}" srcOrd="1" destOrd="0" presId="urn:microsoft.com/office/officeart/2018/5/layout/IconCircleLabelList"/>
    <dgm:cxn modelId="{8CF991FF-097B-48CF-8E46-7D9E4CACB6F0}" type="presParOf" srcId="{176011AB-7324-4A65-8056-770549141DEF}" destId="{B5ED1063-2893-4D46-8474-8BE08D549480}" srcOrd="2" destOrd="0" presId="urn:microsoft.com/office/officeart/2018/5/layout/IconCircleLabelList"/>
    <dgm:cxn modelId="{45BED3E3-455C-4586-833F-B1CCC2C87192}" type="presParOf" srcId="{B5ED1063-2893-4D46-8474-8BE08D549480}" destId="{CDAD5EA3-117E-40AF-BF84-8794E27BF835}" srcOrd="0" destOrd="0" presId="urn:microsoft.com/office/officeart/2018/5/layout/IconCircleLabelList"/>
    <dgm:cxn modelId="{B5ACBC63-9E2A-4B44-8EFA-32CF5F8FEB75}" type="presParOf" srcId="{B5ED1063-2893-4D46-8474-8BE08D549480}" destId="{525DBC6B-74B3-4744-9CD7-AEBD1C70B633}" srcOrd="1" destOrd="0" presId="urn:microsoft.com/office/officeart/2018/5/layout/IconCircleLabelList"/>
    <dgm:cxn modelId="{00921EBA-669F-492E-926E-0F2F15B34176}" type="presParOf" srcId="{B5ED1063-2893-4D46-8474-8BE08D549480}" destId="{9B37A28C-1473-4426-8BB1-6E1FFF34657D}" srcOrd="2" destOrd="0" presId="urn:microsoft.com/office/officeart/2018/5/layout/IconCircleLabelList"/>
    <dgm:cxn modelId="{AAAB6439-FD14-4DAC-B95E-9F71218E2002}" type="presParOf" srcId="{B5ED1063-2893-4D46-8474-8BE08D549480}" destId="{A58B8531-75B8-478A-9D7F-F649A0E0B1CF}" srcOrd="3" destOrd="0" presId="urn:microsoft.com/office/officeart/2018/5/layout/IconCircleLabelList"/>
    <dgm:cxn modelId="{4C04D226-72E5-4DE1-A42A-C3ACBAEB37EC}" type="presParOf" srcId="{176011AB-7324-4A65-8056-770549141DEF}" destId="{E336ECA2-8648-4AA7-B6DB-AD2D7AD218EC}" srcOrd="3" destOrd="0" presId="urn:microsoft.com/office/officeart/2018/5/layout/IconCircleLabelList"/>
    <dgm:cxn modelId="{204536D3-BFD1-4A6D-9B5A-E28378D0DE6A}" type="presParOf" srcId="{176011AB-7324-4A65-8056-770549141DEF}" destId="{E3956C2B-74B8-452E-8099-349F0890D3F5}" srcOrd="4" destOrd="0" presId="urn:microsoft.com/office/officeart/2018/5/layout/IconCircleLabelList"/>
    <dgm:cxn modelId="{43A83B72-0DA8-4485-A1F7-22657F85A625}" type="presParOf" srcId="{E3956C2B-74B8-452E-8099-349F0890D3F5}" destId="{27DE05D1-6D5F-4476-8605-05BB4A34526B}" srcOrd="0" destOrd="0" presId="urn:microsoft.com/office/officeart/2018/5/layout/IconCircleLabelList"/>
    <dgm:cxn modelId="{EE5ACF54-4832-487D-BE6A-4313BC7254EC}" type="presParOf" srcId="{E3956C2B-74B8-452E-8099-349F0890D3F5}" destId="{D4960AEB-7346-4E41-A66E-D0FE5F334652}" srcOrd="1" destOrd="0" presId="urn:microsoft.com/office/officeart/2018/5/layout/IconCircleLabelList"/>
    <dgm:cxn modelId="{305FDC55-9D55-4408-8A6E-7E3D4E54CE29}" type="presParOf" srcId="{E3956C2B-74B8-452E-8099-349F0890D3F5}" destId="{DF39A79C-6807-4E14-B1F5-27CA0F866E28}" srcOrd="2" destOrd="0" presId="urn:microsoft.com/office/officeart/2018/5/layout/IconCircleLabelList"/>
    <dgm:cxn modelId="{9AB01496-FC72-4C4B-A4F2-549EBA68330E}" type="presParOf" srcId="{E3956C2B-74B8-452E-8099-349F0890D3F5}" destId="{69BA765B-6C32-4ABF-B6E9-69C6BB88E08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3CFAF-5915-47FD-87CB-347E9AD83121}">
      <dsp:nvSpPr>
        <dsp:cNvPr id="0" name=""/>
        <dsp:cNvSpPr/>
      </dsp:nvSpPr>
      <dsp:spPr>
        <a:xfrm>
          <a:off x="632577" y="197373"/>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4A9B8-C51E-411C-BD88-F3E1EEE71158}">
      <dsp:nvSpPr>
        <dsp:cNvPr id="0" name=""/>
        <dsp:cNvSpPr/>
      </dsp:nvSpPr>
      <dsp:spPr>
        <a:xfrm>
          <a:off x="1012827" y="577623"/>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965DD1-74F7-4A51-BD02-A13C7C4BB2C6}">
      <dsp:nvSpPr>
        <dsp:cNvPr id="0" name=""/>
        <dsp:cNvSpPr/>
      </dsp:nvSpPr>
      <dsp:spPr>
        <a:xfrm>
          <a:off x="62202" y="2537373"/>
          <a:ext cx="2925000" cy="87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dirty="0">
              <a:latin typeface="Comic Sans MS" panose="030F0702030302020204" pitchFamily="66" charset="0"/>
            </a:rPr>
            <a:t>What is the sanitary level of the sea water in the city port of </a:t>
          </a:r>
          <a:r>
            <a:rPr lang="hr-HR" sz="1800" kern="1200" cap="none" dirty="0">
              <a:latin typeface="Comic Sans MS" panose="030F0702030302020204" pitchFamily="66" charset="0"/>
            </a:rPr>
            <a:t>O</a:t>
          </a:r>
          <a:r>
            <a:rPr lang="en-US" sz="1800" kern="1200" cap="none" dirty="0">
              <a:latin typeface="Comic Sans MS" panose="030F0702030302020204" pitchFamily="66" charset="0"/>
            </a:rPr>
            <a:t>mi</a:t>
          </a:r>
          <a:r>
            <a:rPr lang="hr-HR" sz="1800" kern="1200" cap="none" dirty="0">
              <a:latin typeface="Comic Sans MS" panose="030F0702030302020204" pitchFamily="66" charset="0"/>
            </a:rPr>
            <a:t>Š</a:t>
          </a:r>
          <a:r>
            <a:rPr lang="en-US" sz="1800" kern="1200" cap="none" dirty="0">
              <a:latin typeface="Comic Sans MS" panose="030F0702030302020204" pitchFamily="66" charset="0"/>
            </a:rPr>
            <a:t>? </a:t>
          </a:r>
        </a:p>
      </dsp:txBody>
      <dsp:txXfrm>
        <a:off x="62202" y="2537373"/>
        <a:ext cx="2925000" cy="879991"/>
      </dsp:txXfrm>
    </dsp:sp>
    <dsp:sp modelId="{CDAD5EA3-117E-40AF-BF84-8794E27BF835}">
      <dsp:nvSpPr>
        <dsp:cNvPr id="0" name=""/>
        <dsp:cNvSpPr/>
      </dsp:nvSpPr>
      <dsp:spPr>
        <a:xfrm>
          <a:off x="4069452" y="197373"/>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DBC6B-74B3-4744-9CD7-AEBD1C70B633}">
      <dsp:nvSpPr>
        <dsp:cNvPr id="0" name=""/>
        <dsp:cNvSpPr/>
      </dsp:nvSpPr>
      <dsp:spPr>
        <a:xfrm>
          <a:off x="4449702" y="577623"/>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8B8531-75B8-478A-9D7F-F649A0E0B1CF}">
      <dsp:nvSpPr>
        <dsp:cNvPr id="0" name=""/>
        <dsp:cNvSpPr/>
      </dsp:nvSpPr>
      <dsp:spPr>
        <a:xfrm>
          <a:off x="3499077" y="2537373"/>
          <a:ext cx="2925000" cy="87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dirty="0">
              <a:latin typeface="Comic Sans MS" panose="030F0702030302020204" pitchFamily="66" charset="0"/>
            </a:rPr>
            <a:t>Can we swim carefree in the harbor? </a:t>
          </a:r>
        </a:p>
      </dsp:txBody>
      <dsp:txXfrm>
        <a:off x="3499077" y="2537373"/>
        <a:ext cx="2925000" cy="879991"/>
      </dsp:txXfrm>
    </dsp:sp>
    <dsp:sp modelId="{27DE05D1-6D5F-4476-8605-05BB4A34526B}">
      <dsp:nvSpPr>
        <dsp:cNvPr id="0" name=""/>
        <dsp:cNvSpPr/>
      </dsp:nvSpPr>
      <dsp:spPr>
        <a:xfrm>
          <a:off x="7954949" y="197373"/>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960AEB-7346-4E41-A66E-D0FE5F334652}">
      <dsp:nvSpPr>
        <dsp:cNvPr id="0" name=""/>
        <dsp:cNvSpPr/>
      </dsp:nvSpPr>
      <dsp:spPr>
        <a:xfrm>
          <a:off x="8335199" y="577623"/>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BA765B-6C32-4ABF-B6E9-69C6BB88E08F}">
      <dsp:nvSpPr>
        <dsp:cNvPr id="0" name=""/>
        <dsp:cNvSpPr/>
      </dsp:nvSpPr>
      <dsp:spPr>
        <a:xfrm>
          <a:off x="6935952" y="2537373"/>
          <a:ext cx="3822243" cy="87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dirty="0">
              <a:latin typeface="Comic Sans MS" panose="030F0702030302020204" pitchFamily="66" charset="0"/>
            </a:rPr>
            <a:t>What is the quality of mussels living in the sea in the study area and can we use them in our diet?</a:t>
          </a:r>
        </a:p>
      </dsp:txBody>
      <dsp:txXfrm>
        <a:off x="6935952" y="2537373"/>
        <a:ext cx="3822243" cy="87999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24950-2F5D-4757-A45C-E6B8A5328DF0}" type="datetimeFigureOut">
              <a:rPr lang="en-US" smtClean="0"/>
              <a:t>10/20/2020</a:t>
            </a:fld>
            <a:endParaRPr lang="en-US"/>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80874-F6F5-4B95-BD47-26C109B95B28}" type="slidenum">
              <a:rPr lang="en-US" smtClean="0"/>
              <a:t>‹#›</a:t>
            </a:fld>
            <a:endParaRPr lang="en-US"/>
          </a:p>
        </p:txBody>
      </p:sp>
    </p:spTree>
    <p:extLst>
      <p:ext uri="{BB962C8B-B14F-4D97-AF65-F5344CB8AC3E}">
        <p14:creationId xmlns:p14="http://schemas.microsoft.com/office/powerpoint/2010/main" val="153985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CE276B2-31A0-4946-AF1A-86194BC0A569}"/>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0A13FBD6-C799-43C8-9971-EA2022C065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9D075CD7-4924-441F-B920-4A6CAF72A8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C672B5B3-5B62-4D6E-96FB-730640643D9B}"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hr-HR"/>
              <a:t>Kliknite da biste uredili stil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10/20/2020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7688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Date Placeholder 2"/>
          <p:cNvSpPr>
            <a:spLocks noGrp="1"/>
          </p:cNvSpPr>
          <p:nvPr>
            <p:ph type="dt" sz="half" idx="10"/>
          </p:nvPr>
        </p:nvSpPr>
        <p:spPr/>
        <p:txBody>
          <a:bodyPr/>
          <a:lstStyle/>
          <a:p>
            <a:fld id="{D3FE42E8-8B57-452D-A122-4DCE9AC771EF}" type="datetime1">
              <a:rPr lang="en-US" smtClean="0"/>
              <a:t>10/20/2020</a:t>
            </a:fld>
            <a:endParaRPr lang="en-US"/>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6573674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hr-HR"/>
              <a:t>Kliknite da biste uredili stil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3FE42E8-8B57-452D-A122-4DCE9AC771EF}" type="datetime1">
              <a:rPr lang="en-US" smtClean="0"/>
              <a:t>10/20/2020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7069033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hr-HR"/>
              <a:t>Kliknite da biste uredili stil naslova matrice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3FE42E8-8B57-452D-A122-4DCE9AC771EF}" type="datetime1">
              <a:rPr lang="en-US" smtClean="0"/>
              <a:t>10/20/2020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825599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hr-HR"/>
              <a:t>Kliknite da biste uredili stil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3FE42E8-8B57-452D-A122-4DCE9AC771EF}" type="datetime1">
              <a:rPr lang="en-US" smtClean="0"/>
              <a:t>10/20/2020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6533676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hr-HR"/>
              <a:t>Kliknite da biste uredili stil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r-HR"/>
              <a:t>Kliknite da biste uredili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3FE42E8-8B57-452D-A122-4DCE9AC771EF}" type="datetime1">
              <a:rPr lang="en-US" smtClean="0"/>
              <a:t>10/20/2020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000296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hr-HR"/>
              <a:t>Kliknite da biste uredili stil naslova matrice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r-HR"/>
              <a:t>Kliknite da biste uredili matrice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3FE42E8-8B57-452D-A122-4DCE9AC771EF}" type="datetime1">
              <a:rPr lang="en-US" smtClean="0"/>
              <a:t>10/20/2020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24648189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10/20/2020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02571856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10/20/2020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02135247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D06D983F-9DCE-4BAF-AAC4-E69CC991E4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AF05BD4-76C7-41EE-A501-8D45623728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F853EA-BAA7-4364-A536-4853DA78B473}"/>
              </a:ext>
            </a:extLst>
          </p:cNvPr>
          <p:cNvSpPr>
            <a:spLocks noGrp="1" noChangeArrowheads="1"/>
          </p:cNvSpPr>
          <p:nvPr>
            <p:ph type="sldNum" sz="quarter" idx="12"/>
          </p:nvPr>
        </p:nvSpPr>
        <p:spPr>
          <a:ln/>
        </p:spPr>
        <p:txBody>
          <a:bodyPr/>
          <a:lstStyle>
            <a:lvl1pPr>
              <a:defRPr/>
            </a:lvl1pPr>
          </a:lstStyle>
          <a:p>
            <a:fld id="{120E6B54-B8EA-49D8-B51B-E719F90685DE}" type="slidenum">
              <a:rPr lang="en-US" altLang="en-US"/>
              <a:pPr/>
              <a:t>‹#›</a:t>
            </a:fld>
            <a:endParaRPr lang="en-US" altLang="en-US"/>
          </a:p>
        </p:txBody>
      </p:sp>
    </p:spTree>
    <p:extLst>
      <p:ext uri="{BB962C8B-B14F-4D97-AF65-F5344CB8AC3E}">
        <p14:creationId xmlns:p14="http://schemas.microsoft.com/office/powerpoint/2010/main" val="20325962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endParaRPr lang="en-AU"/>
          </a:p>
        </p:txBody>
      </p:sp>
      <p:sp>
        <p:nvSpPr>
          <p:cNvPr id="3" name="Content Placeholder 2"/>
          <p:cNvSpPr>
            <a:spLocks noGrp="1"/>
          </p:cNvSpPr>
          <p:nvPr>
            <p:ph sz="half" idx="1"/>
          </p:nvPr>
        </p:nvSpPr>
        <p:spPr>
          <a:xfrm>
            <a:off x="609600" y="1905000"/>
            <a:ext cx="1097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0" y="4038600"/>
            <a:ext cx="1097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6FA71134-8C40-4BDB-BDE9-2B5306BEFC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8E4795-348F-4A80-963A-6072A22923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09FB92-EDF6-4A16-BC8E-C52F1BB58266}"/>
              </a:ext>
            </a:extLst>
          </p:cNvPr>
          <p:cNvSpPr>
            <a:spLocks noGrp="1" noChangeArrowheads="1"/>
          </p:cNvSpPr>
          <p:nvPr>
            <p:ph type="sldNum" sz="quarter" idx="12"/>
          </p:nvPr>
        </p:nvSpPr>
        <p:spPr>
          <a:ln/>
        </p:spPr>
        <p:txBody>
          <a:bodyPr/>
          <a:lstStyle>
            <a:lvl1pPr>
              <a:defRPr/>
            </a:lvl1pPr>
          </a:lstStyle>
          <a:p>
            <a:fld id="{7D2B38B9-8BA4-417C-8B2A-0A4FEB2A722E}" type="slidenum">
              <a:rPr lang="en-US" altLang="en-US"/>
              <a:pPr/>
              <a:t>‹#›</a:t>
            </a:fld>
            <a:endParaRPr lang="en-US" altLang="en-US"/>
          </a:p>
        </p:txBody>
      </p:sp>
    </p:spTree>
    <p:extLst>
      <p:ext uri="{BB962C8B-B14F-4D97-AF65-F5344CB8AC3E}">
        <p14:creationId xmlns:p14="http://schemas.microsoft.com/office/powerpoint/2010/main" val="18598739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nchor="ct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10/20/2020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7002429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hr-HR"/>
              <a:t>Kliknite da biste uredili stil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3FE42E8-8B57-452D-A122-4DCE9AC771EF}" type="datetime1">
              <a:rPr lang="en-US" smtClean="0"/>
              <a:t>10/20/2020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59348541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D3FE42E8-8B57-452D-A122-4DCE9AC771EF}" type="datetime1">
              <a:rPr lang="en-US" smtClean="0"/>
              <a:t>10/20/2020</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742341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D3FE42E8-8B57-452D-A122-4DCE9AC771EF}" type="datetime1">
              <a:rPr lang="en-US" smtClean="0"/>
              <a:t>10/20/2020</a:t>
            </a:fld>
            <a:endParaRPr lang="en-US"/>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1184206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D3FE42E8-8B57-452D-A122-4DCE9AC771EF}" type="datetime1">
              <a:rPr lang="en-US" smtClean="0"/>
              <a:t>10/20/2020</a:t>
            </a:fld>
            <a:endParaRPr lang="en-US"/>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3435396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E42E8-8B57-452D-A122-4DCE9AC771EF}" type="datetime1">
              <a:rPr lang="en-US" smtClean="0"/>
              <a:t>10/20/2020</a:t>
            </a:fld>
            <a:endParaRPr lang="en-US"/>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10044426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hr-HR"/>
              <a:t>Kliknite da biste uredili stil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D3FE42E8-8B57-452D-A122-4DCE9AC771EF}" type="datetime1">
              <a:rPr lang="en-US" smtClean="0"/>
              <a:t>10/20/2020</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9887426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hr-HR"/>
              <a:t>Kliknite da biste uredili stil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D3FE42E8-8B57-452D-A122-4DCE9AC771EF}" type="datetime1">
              <a:rPr lang="en-US" smtClean="0"/>
              <a:t>10/20/2020</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1502713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3FE42E8-8B57-452D-A122-4DCE9AC771EF}" type="datetime1">
              <a:rPr lang="en-US" smtClean="0"/>
              <a:t>10/20/2020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Sample Footer Text</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6053123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 name="Rezervirano mjesto sadržaja 3">
            <a:extLst>
              <a:ext uri="{FF2B5EF4-FFF2-40B4-BE49-F238E27FC236}">
                <a16:creationId xmlns:a16="http://schemas.microsoft.com/office/drawing/2014/main" id="{ABB55424-CD3F-4F06-8743-ADB7F90F32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kstniOkvir 5">
            <a:extLst>
              <a:ext uri="{FF2B5EF4-FFF2-40B4-BE49-F238E27FC236}">
                <a16:creationId xmlns:a16="http://schemas.microsoft.com/office/drawing/2014/main" id="{AE18EA38-8086-4052-B749-FFE53926C6EC}"/>
              </a:ext>
            </a:extLst>
          </p:cNvPr>
          <p:cNvSpPr txBox="1"/>
          <p:nvPr/>
        </p:nvSpPr>
        <p:spPr>
          <a:xfrm>
            <a:off x="1716258" y="3419739"/>
            <a:ext cx="8572860" cy="646331"/>
          </a:xfrm>
          <a:prstGeom prst="rect">
            <a:avLst/>
          </a:prstGeom>
          <a:solidFill>
            <a:schemeClr val="tx1">
              <a:lumMod val="85000"/>
            </a:schemeClr>
          </a:solidFill>
        </p:spPr>
        <p:txBody>
          <a:bodyPr wrap="square" rtlCol="0">
            <a:spAutoFit/>
          </a:bodyPr>
          <a:lstStyle/>
          <a:p>
            <a:pPr algn="ctr"/>
            <a:r>
              <a:rPr lang="hr-HR" b="1" dirty="0">
                <a:solidFill>
                  <a:schemeClr val="bg1"/>
                </a:solidFill>
                <a:latin typeface="Comic Sans MS" panose="030F0702030302020204" pitchFamily="66" charset="0"/>
              </a:rPr>
              <a:t>2020 GLOBE </a:t>
            </a:r>
            <a:r>
              <a:rPr lang="hr-HR" b="1" dirty="0" err="1">
                <a:solidFill>
                  <a:schemeClr val="bg1"/>
                </a:solidFill>
                <a:latin typeface="Comic Sans MS" panose="030F0702030302020204" pitchFamily="66" charset="0"/>
              </a:rPr>
              <a:t>Virtual</a:t>
            </a:r>
            <a:r>
              <a:rPr lang="hr-HR" b="1" dirty="0">
                <a:solidFill>
                  <a:schemeClr val="bg1"/>
                </a:solidFill>
                <a:latin typeface="Comic Sans MS" panose="030F0702030302020204" pitchFamily="66" charset="0"/>
              </a:rPr>
              <a:t> Regional </a:t>
            </a:r>
            <a:r>
              <a:rPr lang="hr-HR" b="1" dirty="0" err="1">
                <a:solidFill>
                  <a:schemeClr val="bg1"/>
                </a:solidFill>
                <a:latin typeface="Comic Sans MS" panose="030F0702030302020204" pitchFamily="66" charset="0"/>
              </a:rPr>
              <a:t>Meeting</a:t>
            </a:r>
            <a:r>
              <a:rPr lang="hr-HR" b="1" dirty="0">
                <a:solidFill>
                  <a:schemeClr val="bg1"/>
                </a:solidFill>
                <a:latin typeface="Comic Sans MS" panose="030F0702030302020204" pitchFamily="66" charset="0"/>
              </a:rPr>
              <a:t> for Europe </a:t>
            </a:r>
            <a:r>
              <a:rPr lang="hr-HR" b="1" dirty="0" err="1">
                <a:solidFill>
                  <a:schemeClr val="bg1"/>
                </a:solidFill>
                <a:latin typeface="Comic Sans MS" panose="030F0702030302020204" pitchFamily="66" charset="0"/>
              </a:rPr>
              <a:t>and</a:t>
            </a:r>
            <a:r>
              <a:rPr lang="hr-HR" b="1" dirty="0">
                <a:solidFill>
                  <a:schemeClr val="bg1"/>
                </a:solidFill>
                <a:latin typeface="Comic Sans MS" panose="030F0702030302020204" pitchFamily="66" charset="0"/>
              </a:rPr>
              <a:t> </a:t>
            </a:r>
            <a:r>
              <a:rPr lang="hr-HR" b="1" dirty="0" err="1">
                <a:solidFill>
                  <a:schemeClr val="bg1"/>
                </a:solidFill>
                <a:latin typeface="Comic Sans MS" panose="030F0702030302020204" pitchFamily="66" charset="0"/>
              </a:rPr>
              <a:t>Euroasia</a:t>
            </a:r>
            <a:endParaRPr lang="hr-HR" b="1" dirty="0">
              <a:solidFill>
                <a:schemeClr val="bg1"/>
              </a:solidFill>
              <a:latin typeface="Comic Sans MS" panose="030F0702030302020204" pitchFamily="66" charset="0"/>
            </a:endParaRPr>
          </a:p>
          <a:p>
            <a:pPr algn="ctr"/>
            <a:r>
              <a:rPr lang="hr-HR" b="1" dirty="0" err="1">
                <a:solidFill>
                  <a:schemeClr val="bg1"/>
                </a:solidFill>
                <a:latin typeface="Comic Sans MS" panose="030F0702030302020204" pitchFamily="66" charset="0"/>
              </a:rPr>
              <a:t>October</a:t>
            </a:r>
            <a:r>
              <a:rPr lang="hr-HR" b="1" dirty="0">
                <a:solidFill>
                  <a:schemeClr val="bg1"/>
                </a:solidFill>
                <a:latin typeface="Comic Sans MS" panose="030F0702030302020204" pitchFamily="66" charset="0"/>
              </a:rPr>
              <a:t> 26 - 29, 2020 </a:t>
            </a:r>
          </a:p>
        </p:txBody>
      </p:sp>
    </p:spTree>
    <p:extLst>
      <p:ext uri="{BB962C8B-B14F-4D97-AF65-F5344CB8AC3E}">
        <p14:creationId xmlns:p14="http://schemas.microsoft.com/office/powerpoint/2010/main" val="335975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7B08A8-BBCB-4727-80C3-C410A28C4870}"/>
              </a:ext>
            </a:extLst>
          </p:cNvPr>
          <p:cNvSpPr>
            <a:spLocks noGrp="1"/>
          </p:cNvSpPr>
          <p:nvPr>
            <p:ph idx="4294967295"/>
          </p:nvPr>
        </p:nvSpPr>
        <p:spPr>
          <a:xfrm>
            <a:off x="467710" y="1008992"/>
            <a:ext cx="11724290" cy="1516071"/>
          </a:xfrm>
        </p:spPr>
        <p:txBody>
          <a:bodyPr>
            <a:normAutofit fontScale="70000" lnSpcReduction="20000"/>
          </a:bodyPr>
          <a:lstStyle/>
          <a:p>
            <a:pPr algn="ctr">
              <a:buFontTx/>
              <a:buNone/>
              <a:defRPr/>
            </a:pPr>
            <a:r>
              <a:rPr lang="hr-HR" sz="4400" dirty="0">
                <a:solidFill>
                  <a:schemeClr val="tx1"/>
                </a:solidFill>
                <a:latin typeface="Comic Sans MS" panose="030F0702030302020204" pitchFamily="66" charset="0"/>
              </a:rPr>
              <a:t>2. </a:t>
            </a:r>
            <a:r>
              <a:rPr lang="hr-HR" sz="4400" dirty="0" err="1">
                <a:solidFill>
                  <a:schemeClr val="tx1"/>
                </a:solidFill>
                <a:latin typeface="Comic Sans MS" panose="030F0702030302020204" pitchFamily="66" charset="0"/>
              </a:rPr>
              <a:t>Sample</a:t>
            </a:r>
            <a:r>
              <a:rPr lang="hr-HR" sz="4400" dirty="0">
                <a:solidFill>
                  <a:schemeClr val="tx1"/>
                </a:solidFill>
                <a:latin typeface="Comic Sans MS" panose="030F0702030302020204" pitchFamily="66" charset="0"/>
              </a:rPr>
              <a:t> Processing – Institute </a:t>
            </a:r>
            <a:r>
              <a:rPr lang="hr-HR" sz="4400" dirty="0" err="1">
                <a:solidFill>
                  <a:schemeClr val="tx1"/>
                </a:solidFill>
                <a:latin typeface="Comic Sans MS" panose="030F0702030302020204" pitchFamily="66" charset="0"/>
              </a:rPr>
              <a:t>of</a:t>
            </a:r>
            <a:r>
              <a:rPr lang="hr-HR" sz="4400" dirty="0">
                <a:solidFill>
                  <a:schemeClr val="tx1"/>
                </a:solidFill>
                <a:latin typeface="Comic Sans MS" panose="030F0702030302020204" pitchFamily="66" charset="0"/>
              </a:rPr>
              <a:t> </a:t>
            </a:r>
            <a:r>
              <a:rPr lang="hr-HR" sz="4400" dirty="0" err="1">
                <a:solidFill>
                  <a:schemeClr val="tx1"/>
                </a:solidFill>
                <a:latin typeface="Comic Sans MS" panose="030F0702030302020204" pitchFamily="66" charset="0"/>
              </a:rPr>
              <a:t>Oceanography</a:t>
            </a:r>
            <a:r>
              <a:rPr lang="hr-HR" sz="4400" dirty="0">
                <a:solidFill>
                  <a:schemeClr val="tx1"/>
                </a:solidFill>
                <a:latin typeface="Comic Sans MS" panose="030F0702030302020204" pitchFamily="66" charset="0"/>
              </a:rPr>
              <a:t> </a:t>
            </a:r>
            <a:r>
              <a:rPr lang="hr-HR" sz="4400" dirty="0" err="1">
                <a:solidFill>
                  <a:schemeClr val="tx1"/>
                </a:solidFill>
                <a:latin typeface="Comic Sans MS" panose="030F0702030302020204" pitchFamily="66" charset="0"/>
              </a:rPr>
              <a:t>and</a:t>
            </a:r>
            <a:r>
              <a:rPr lang="hr-HR" sz="4400" dirty="0">
                <a:solidFill>
                  <a:schemeClr val="tx1"/>
                </a:solidFill>
                <a:latin typeface="Comic Sans MS" panose="030F0702030302020204" pitchFamily="66" charset="0"/>
              </a:rPr>
              <a:t> </a:t>
            </a:r>
            <a:r>
              <a:rPr lang="hr-HR" sz="4400" dirty="0" err="1">
                <a:solidFill>
                  <a:schemeClr val="tx1"/>
                </a:solidFill>
                <a:latin typeface="Comic Sans MS" panose="030F0702030302020204" pitchFamily="66" charset="0"/>
              </a:rPr>
              <a:t>Fisheries</a:t>
            </a:r>
            <a:r>
              <a:rPr lang="hr-HR" sz="4400" dirty="0">
                <a:solidFill>
                  <a:schemeClr val="tx1"/>
                </a:solidFill>
                <a:latin typeface="Comic Sans MS" panose="030F0702030302020204" pitchFamily="66" charset="0"/>
              </a:rPr>
              <a:t> </a:t>
            </a:r>
            <a:r>
              <a:rPr lang="hr-HR" sz="4400" dirty="0" err="1">
                <a:solidFill>
                  <a:schemeClr val="tx1"/>
                </a:solidFill>
                <a:latin typeface="Comic Sans MS" panose="030F0702030302020204" pitchFamily="66" charset="0"/>
              </a:rPr>
              <a:t>in</a:t>
            </a:r>
            <a:r>
              <a:rPr lang="hr-HR" sz="4400" dirty="0">
                <a:solidFill>
                  <a:schemeClr val="tx1"/>
                </a:solidFill>
                <a:latin typeface="Comic Sans MS" panose="030F0702030302020204" pitchFamily="66" charset="0"/>
              </a:rPr>
              <a:t> Split</a:t>
            </a:r>
          </a:p>
          <a:p>
            <a:pPr marL="514350" indent="-514350">
              <a:buClr>
                <a:schemeClr val="tx1"/>
              </a:buClr>
              <a:buNone/>
              <a:defRPr/>
            </a:pPr>
            <a:r>
              <a:rPr lang="hr-HR" sz="4400" dirty="0" err="1">
                <a:solidFill>
                  <a:schemeClr val="tx1"/>
                </a:solidFill>
                <a:latin typeface="Comic Sans MS" panose="030F0702030302020204" pitchFamily="66" charset="0"/>
              </a:rPr>
              <a:t>Sea</a:t>
            </a:r>
            <a:r>
              <a:rPr lang="hr-HR" sz="4400" dirty="0">
                <a:solidFill>
                  <a:schemeClr val="tx1"/>
                </a:solidFill>
                <a:latin typeface="Comic Sans MS" panose="030F0702030302020204" pitchFamily="66" charset="0"/>
              </a:rPr>
              <a:t> </a:t>
            </a:r>
            <a:r>
              <a:rPr lang="hr-HR" sz="4400" dirty="0" err="1">
                <a:solidFill>
                  <a:schemeClr val="tx1"/>
                </a:solidFill>
                <a:latin typeface="Comic Sans MS" panose="030F0702030302020204" pitchFamily="66" charset="0"/>
              </a:rPr>
              <a:t>Analysis</a:t>
            </a:r>
            <a:r>
              <a:rPr lang="hr-HR" sz="4400" dirty="0">
                <a:solidFill>
                  <a:schemeClr val="tx1"/>
                </a:solidFill>
                <a:latin typeface="Comic Sans MS" panose="030F0702030302020204" pitchFamily="66" charset="0"/>
              </a:rPr>
              <a:t>: Membrane </a:t>
            </a:r>
            <a:r>
              <a:rPr lang="hr-HR" sz="4400" dirty="0" err="1">
                <a:solidFill>
                  <a:schemeClr val="tx1"/>
                </a:solidFill>
                <a:latin typeface="Comic Sans MS" panose="030F0702030302020204" pitchFamily="66" charset="0"/>
              </a:rPr>
              <a:t>Filtration</a:t>
            </a:r>
            <a:r>
              <a:rPr lang="hr-HR" sz="4400" dirty="0">
                <a:solidFill>
                  <a:schemeClr val="tx1"/>
                </a:solidFill>
                <a:latin typeface="Comic Sans MS" panose="030F0702030302020204" pitchFamily="66" charset="0"/>
              </a:rPr>
              <a:t> </a:t>
            </a:r>
            <a:r>
              <a:rPr lang="hr-HR" sz="4400" dirty="0" err="1">
                <a:solidFill>
                  <a:schemeClr val="tx1"/>
                </a:solidFill>
                <a:latin typeface="Comic Sans MS" panose="030F0702030302020204" pitchFamily="66" charset="0"/>
              </a:rPr>
              <a:t>Method</a:t>
            </a:r>
            <a:endParaRPr lang="hr-HR" sz="4400" dirty="0">
              <a:solidFill>
                <a:schemeClr val="tx1"/>
              </a:solidFill>
              <a:latin typeface="Comic Sans MS" panose="030F0702030302020204" pitchFamily="66" charset="0"/>
            </a:endParaRPr>
          </a:p>
          <a:p>
            <a:pPr marL="514350" indent="-514350">
              <a:buClr>
                <a:schemeClr val="tx1"/>
              </a:buClr>
              <a:defRPr/>
            </a:pPr>
            <a:endParaRPr lang="hr-HR" sz="2800" dirty="0">
              <a:solidFill>
                <a:srgbClr val="FF0000"/>
              </a:solidFill>
            </a:endParaRPr>
          </a:p>
          <a:p>
            <a:pPr marL="514350" indent="-514350">
              <a:buClr>
                <a:schemeClr val="tx1"/>
              </a:buClr>
              <a:defRPr/>
            </a:pPr>
            <a:endParaRPr lang="hr-HR" sz="2800" dirty="0"/>
          </a:p>
        </p:txBody>
      </p:sp>
      <p:pic>
        <p:nvPicPr>
          <p:cNvPr id="4" name="Picture 3" descr="D:\Users\Korisnik\Desktop\Camera\20170224_103522.jpg">
            <a:extLst>
              <a:ext uri="{FF2B5EF4-FFF2-40B4-BE49-F238E27FC236}">
                <a16:creationId xmlns:a16="http://schemas.microsoft.com/office/drawing/2014/main" id="{2B405FD2-98D0-488B-89CF-5EDED096DF58}"/>
              </a:ext>
            </a:extLst>
          </p:cNvPr>
          <p:cNvPicPr/>
          <p:nvPr/>
        </p:nvPicPr>
        <p:blipFill>
          <a:blip r:embed="rId2"/>
          <a:srcRect/>
          <a:stretch>
            <a:fillRect/>
          </a:stretch>
        </p:blipFill>
        <p:spPr bwMode="auto">
          <a:xfrm>
            <a:off x="405344" y="2525064"/>
            <a:ext cx="3993965" cy="3871385"/>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5" name="Picture 4" descr="D:\Users\Korisnik\Desktop\Camera\20170224_103008.jpg">
            <a:extLst>
              <a:ext uri="{FF2B5EF4-FFF2-40B4-BE49-F238E27FC236}">
                <a16:creationId xmlns:a16="http://schemas.microsoft.com/office/drawing/2014/main" id="{A44BD71A-849C-48C9-8D8C-583DE33CBE9F}"/>
              </a:ext>
            </a:extLst>
          </p:cNvPr>
          <p:cNvPicPr>
            <a:picLocks noChangeAspect="1" noChangeArrowheads="1"/>
          </p:cNvPicPr>
          <p:nvPr/>
        </p:nvPicPr>
        <p:blipFill>
          <a:blip r:embed="rId3"/>
          <a:srcRect/>
          <a:stretch>
            <a:fillRect/>
          </a:stretch>
        </p:blipFill>
        <p:spPr bwMode="auto">
          <a:xfrm>
            <a:off x="4780135" y="2558576"/>
            <a:ext cx="3096682" cy="3871385"/>
          </a:xfrm>
          <a:prstGeom prst="rect">
            <a:avLst/>
          </a:prstGeom>
          <a:noFill/>
          <a:ln w="38100" cap="sq">
            <a:solidFill>
              <a:srgbClr val="000073"/>
            </a:solidFill>
            <a:miter lim="800000"/>
            <a:headEnd/>
            <a:tailEnd/>
          </a:ln>
          <a:effectLst>
            <a:outerShdw dist="38100" dir="2700000" algn="tl" rotWithShape="0">
              <a:srgbClr val="000000">
                <a:alpha val="42999"/>
              </a:srgbClr>
            </a:outerShdw>
          </a:effectLst>
        </p:spPr>
      </p:pic>
      <p:pic>
        <p:nvPicPr>
          <p:cNvPr id="6" name="Picture 5" descr="D:\Users\Korisnik\Desktop\Camera\20170224_103311.jpg">
            <a:extLst>
              <a:ext uri="{FF2B5EF4-FFF2-40B4-BE49-F238E27FC236}">
                <a16:creationId xmlns:a16="http://schemas.microsoft.com/office/drawing/2014/main" id="{BBD80CC6-6D42-4922-B0E0-72025263446D}"/>
              </a:ext>
            </a:extLst>
          </p:cNvPr>
          <p:cNvPicPr/>
          <p:nvPr/>
        </p:nvPicPr>
        <p:blipFill>
          <a:blip r:embed="rId4"/>
          <a:srcRect/>
          <a:stretch>
            <a:fillRect/>
          </a:stretch>
        </p:blipFill>
        <p:spPr bwMode="auto">
          <a:xfrm>
            <a:off x="8257643" y="2558577"/>
            <a:ext cx="3665544" cy="387138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4E70C5-7C7F-484E-AAEC-319654299474}"/>
              </a:ext>
            </a:extLst>
          </p:cNvPr>
          <p:cNvSpPr/>
          <p:nvPr/>
        </p:nvSpPr>
        <p:spPr>
          <a:xfrm>
            <a:off x="1188340" y="328718"/>
            <a:ext cx="10039103" cy="523220"/>
          </a:xfrm>
          <a:prstGeom prst="rect">
            <a:avLst/>
          </a:prstGeom>
        </p:spPr>
        <p:txBody>
          <a:bodyPr wrap="square">
            <a:spAutoFit/>
          </a:bodyPr>
          <a:lstStyle/>
          <a:p>
            <a:pPr marL="514350" indent="-514350">
              <a:buClr>
                <a:schemeClr val="tx1"/>
              </a:buClr>
              <a:defRPr/>
            </a:pPr>
            <a:r>
              <a:rPr lang="hr-HR" sz="2800" b="1" dirty="0" err="1">
                <a:effectLst>
                  <a:outerShdw blurRad="38100" dist="38100" dir="2700000" algn="tl">
                    <a:srgbClr val="000000">
                      <a:alpha val="43137"/>
                    </a:srgbClr>
                  </a:outerShdw>
                </a:effectLst>
              </a:rPr>
              <a:t>Shellfish</a:t>
            </a:r>
            <a:r>
              <a:rPr lang="hr-HR" sz="2800" b="1" dirty="0">
                <a:effectLst>
                  <a:outerShdw blurRad="38100" dist="38100" dir="2700000" algn="tl">
                    <a:srgbClr val="000000">
                      <a:alpha val="43137"/>
                    </a:srgbClr>
                  </a:outerShdw>
                </a:effectLst>
              </a:rPr>
              <a:t> </a:t>
            </a:r>
            <a:r>
              <a:rPr lang="hr-HR" sz="2800" b="1" dirty="0" err="1">
                <a:effectLst>
                  <a:outerShdw blurRad="38100" dist="38100" dir="2700000" algn="tl">
                    <a:srgbClr val="000000">
                      <a:alpha val="43137"/>
                    </a:srgbClr>
                  </a:outerShdw>
                </a:effectLst>
              </a:rPr>
              <a:t>analysis</a:t>
            </a:r>
            <a:r>
              <a:rPr lang="hr-HR" sz="2800" b="1" dirty="0">
                <a:effectLst>
                  <a:outerShdw blurRad="38100" dist="38100" dir="2700000" algn="tl">
                    <a:srgbClr val="000000">
                      <a:alpha val="43137"/>
                    </a:srgbClr>
                  </a:outerShdw>
                </a:effectLst>
              </a:rPr>
              <a:t>: THE MOST PROBABLE NUMBER METHOD</a:t>
            </a:r>
          </a:p>
        </p:txBody>
      </p:sp>
      <p:pic>
        <p:nvPicPr>
          <p:cNvPr id="3" name="Picture 2" descr="D:\Users\Korisnik\Desktop\Camera\20170224_104552.jpg">
            <a:extLst>
              <a:ext uri="{FF2B5EF4-FFF2-40B4-BE49-F238E27FC236}">
                <a16:creationId xmlns:a16="http://schemas.microsoft.com/office/drawing/2014/main" id="{7C2EBBFA-B0D9-4267-9BB8-70E0B035C682}"/>
              </a:ext>
            </a:extLst>
          </p:cNvPr>
          <p:cNvPicPr>
            <a:picLocks noChangeAspect="1" noChangeArrowheads="1"/>
          </p:cNvPicPr>
          <p:nvPr/>
        </p:nvPicPr>
        <p:blipFill>
          <a:blip r:embed="rId2"/>
          <a:srcRect/>
          <a:stretch>
            <a:fillRect/>
          </a:stretch>
        </p:blipFill>
        <p:spPr bwMode="auto">
          <a:xfrm>
            <a:off x="1774825" y="1196975"/>
            <a:ext cx="2305050" cy="2952750"/>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pic>
        <p:nvPicPr>
          <p:cNvPr id="4" name="Picture 3" descr="D:\Users\Korisnik\Desktop\Camera\20170224_105623.jpg">
            <a:extLst>
              <a:ext uri="{FF2B5EF4-FFF2-40B4-BE49-F238E27FC236}">
                <a16:creationId xmlns:a16="http://schemas.microsoft.com/office/drawing/2014/main" id="{183F6A13-99BF-4EA2-B8B4-227ED177AE8B}"/>
              </a:ext>
            </a:extLst>
          </p:cNvPr>
          <p:cNvPicPr>
            <a:picLocks noChangeAspect="1" noChangeArrowheads="1"/>
          </p:cNvPicPr>
          <p:nvPr/>
        </p:nvPicPr>
        <p:blipFill>
          <a:blip r:embed="rId3"/>
          <a:srcRect/>
          <a:stretch>
            <a:fillRect/>
          </a:stretch>
        </p:blipFill>
        <p:spPr bwMode="auto">
          <a:xfrm>
            <a:off x="4943476" y="1196975"/>
            <a:ext cx="2232025" cy="2952750"/>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pic>
        <p:nvPicPr>
          <p:cNvPr id="5" name="Picture 4" descr="D:\Users\Korisnik\Desktop\Camera\20170224_111123.jpg">
            <a:extLst>
              <a:ext uri="{FF2B5EF4-FFF2-40B4-BE49-F238E27FC236}">
                <a16:creationId xmlns:a16="http://schemas.microsoft.com/office/drawing/2014/main" id="{3DCC35E3-43D6-4D1F-BA74-26E5B97CC502}"/>
              </a:ext>
            </a:extLst>
          </p:cNvPr>
          <p:cNvPicPr>
            <a:picLocks noChangeAspect="1" noChangeArrowheads="1"/>
          </p:cNvPicPr>
          <p:nvPr/>
        </p:nvPicPr>
        <p:blipFill>
          <a:blip r:embed="rId4"/>
          <a:srcRect l="2856" r="2856" b="4651"/>
          <a:stretch>
            <a:fillRect/>
          </a:stretch>
        </p:blipFill>
        <p:spPr bwMode="auto">
          <a:xfrm>
            <a:off x="7896225" y="1196975"/>
            <a:ext cx="2376488" cy="2952750"/>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pic>
        <p:nvPicPr>
          <p:cNvPr id="6" name="Picture 5" descr="D:\Users\Korisnik\Desktop\Camera\20170224_103843.jpg">
            <a:extLst>
              <a:ext uri="{FF2B5EF4-FFF2-40B4-BE49-F238E27FC236}">
                <a16:creationId xmlns:a16="http://schemas.microsoft.com/office/drawing/2014/main" id="{E4D43E50-B30F-4B95-A74E-C69051BE2107}"/>
              </a:ext>
            </a:extLst>
          </p:cNvPr>
          <p:cNvPicPr/>
          <p:nvPr/>
        </p:nvPicPr>
        <p:blipFill>
          <a:blip r:embed="rId5"/>
          <a:srcRect/>
          <a:stretch>
            <a:fillRect/>
          </a:stretch>
        </p:blipFill>
        <p:spPr bwMode="auto">
          <a:xfrm>
            <a:off x="5951538" y="4508500"/>
            <a:ext cx="2571750" cy="1982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D:\Users\Korisnik\Desktop\Camera\20170224_112239.jpg">
            <a:extLst>
              <a:ext uri="{FF2B5EF4-FFF2-40B4-BE49-F238E27FC236}">
                <a16:creationId xmlns:a16="http://schemas.microsoft.com/office/drawing/2014/main" id="{0DE87D47-43C6-45B7-806A-4AF323545596}"/>
              </a:ext>
            </a:extLst>
          </p:cNvPr>
          <p:cNvPicPr/>
          <p:nvPr/>
        </p:nvPicPr>
        <p:blipFill>
          <a:blip r:embed="rId6"/>
          <a:srcRect t="3070" r="23346" b="15789"/>
          <a:stretch>
            <a:fillRect/>
          </a:stretch>
        </p:blipFill>
        <p:spPr bwMode="auto">
          <a:xfrm>
            <a:off x="2927351" y="4508501"/>
            <a:ext cx="2538413" cy="2055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1">
            <a:extLst>
              <a:ext uri="{FF2B5EF4-FFF2-40B4-BE49-F238E27FC236}">
                <a16:creationId xmlns:a16="http://schemas.microsoft.com/office/drawing/2014/main" id="{DD5BB453-A2FD-A84A-BA92-4143BB28F58A}"/>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777D4D-2282-40FA-B4FE-2D51CF70AD90}"/>
              </a:ext>
            </a:extLst>
          </p:cNvPr>
          <p:cNvSpPr>
            <a:spLocks noGrp="1"/>
          </p:cNvSpPr>
          <p:nvPr>
            <p:ph type="title"/>
          </p:nvPr>
        </p:nvSpPr>
        <p:spPr>
          <a:xfrm>
            <a:off x="441434" y="333377"/>
            <a:ext cx="11430000" cy="2015686"/>
          </a:xfrm>
        </p:spPr>
        <p:txBody>
          <a:bodyPr>
            <a:normAutofit fontScale="90000"/>
          </a:bodyPr>
          <a:lstStyle/>
          <a:p>
            <a:pPr algn="ctr">
              <a:defRPr/>
            </a:pPr>
            <a:r>
              <a:rPr lang="hr-HR" dirty="0">
                <a:latin typeface="Comic Sans MS" panose="030F0702030302020204" pitchFamily="66" charset="0"/>
              </a:rPr>
              <a:t>RESULTS OF THE ANALYSIS OF PHYSICOCHEMICAL PROPERTIES OF WATER ACCORDING TO GLOBE PROTOCOLS</a:t>
            </a:r>
            <a:br>
              <a:rPr lang="hr-HR" sz="2800" dirty="0"/>
            </a:br>
            <a:r>
              <a:rPr lang="hr-HR" dirty="0"/>
              <a:t> </a:t>
            </a:r>
            <a:br>
              <a:rPr lang="hr-HR" b="1" dirty="0">
                <a:solidFill>
                  <a:srgbClr val="FF0000"/>
                </a:solidFill>
              </a:rPr>
            </a:br>
            <a:endParaRPr lang="hr-HR" dirty="0">
              <a:solidFill>
                <a:srgbClr val="FF0000"/>
              </a:solidFill>
            </a:endParaRPr>
          </a:p>
        </p:txBody>
      </p:sp>
      <p:sp>
        <p:nvSpPr>
          <p:cNvPr id="2" name="TekstniOkvir 1">
            <a:extLst>
              <a:ext uri="{FF2B5EF4-FFF2-40B4-BE49-F238E27FC236}">
                <a16:creationId xmlns:a16="http://schemas.microsoft.com/office/drawing/2014/main" id="{40052F26-91F1-41AC-8802-BCB206CFED22}"/>
              </a:ext>
            </a:extLst>
          </p:cNvPr>
          <p:cNvSpPr txBox="1"/>
          <p:nvPr/>
        </p:nvSpPr>
        <p:spPr>
          <a:xfrm>
            <a:off x="1008993" y="5549463"/>
            <a:ext cx="9364717" cy="369332"/>
          </a:xfrm>
          <a:prstGeom prst="rect">
            <a:avLst/>
          </a:prstGeom>
          <a:noFill/>
        </p:spPr>
        <p:txBody>
          <a:bodyPr wrap="square" rtlCol="0">
            <a:spAutoFit/>
          </a:bodyPr>
          <a:lstStyle/>
          <a:p>
            <a:r>
              <a:rPr lang="hr-HR" dirty="0" err="1">
                <a:latin typeface="Comic Sans MS" panose="030F0702030302020204" pitchFamily="66" charset="0"/>
              </a:rPr>
              <a:t>Average</a:t>
            </a:r>
            <a:r>
              <a:rPr lang="hr-HR" dirty="0">
                <a:latin typeface="Comic Sans MS" panose="030F0702030302020204" pitchFamily="66" charset="0"/>
              </a:rPr>
              <a:t> </a:t>
            </a:r>
            <a:r>
              <a:rPr lang="hr-HR" dirty="0" err="1">
                <a:latin typeface="Comic Sans MS" panose="030F0702030302020204" pitchFamily="66" charset="0"/>
              </a:rPr>
              <a:t>monthly</a:t>
            </a:r>
            <a:r>
              <a:rPr lang="hr-HR" dirty="0">
                <a:latin typeface="Comic Sans MS" panose="030F0702030302020204" pitchFamily="66" charset="0"/>
              </a:rPr>
              <a:t> </a:t>
            </a:r>
            <a:r>
              <a:rPr lang="hr-HR" dirty="0" err="1">
                <a:latin typeface="Comic Sans MS" panose="030F0702030302020204" pitchFamily="66" charset="0"/>
              </a:rPr>
              <a:t>values</a:t>
            </a:r>
            <a:r>
              <a:rPr lang="hr-HR" dirty="0">
                <a:latin typeface="Comic Sans MS" panose="030F0702030302020204" pitchFamily="66" charset="0"/>
              </a:rPr>
              <a:t> </a:t>
            </a:r>
            <a:r>
              <a:rPr lang="hr-HR" dirty="0" err="1">
                <a:latin typeface="Comic Sans MS" panose="030F0702030302020204" pitchFamily="66" charset="0"/>
              </a:rPr>
              <a:t>of</a:t>
            </a:r>
            <a:r>
              <a:rPr lang="hr-HR" dirty="0">
                <a:latin typeface="Comic Sans MS" panose="030F0702030302020204" pitchFamily="66" charset="0"/>
              </a:rPr>
              <a:t> temperature, </a:t>
            </a:r>
            <a:r>
              <a:rPr lang="hr-HR" dirty="0" err="1">
                <a:latin typeface="Comic Sans MS" panose="030F0702030302020204" pitchFamily="66" charset="0"/>
              </a:rPr>
              <a:t>salinity</a:t>
            </a:r>
            <a:r>
              <a:rPr lang="hr-HR" dirty="0">
                <a:latin typeface="Comic Sans MS" panose="030F0702030302020204" pitchFamily="66" charset="0"/>
              </a:rPr>
              <a:t>, </a:t>
            </a:r>
            <a:r>
              <a:rPr lang="hr-HR" dirty="0" err="1">
                <a:latin typeface="Comic Sans MS" panose="030F0702030302020204" pitchFamily="66" charset="0"/>
              </a:rPr>
              <a:t>and</a:t>
            </a:r>
            <a:r>
              <a:rPr lang="hr-HR" dirty="0">
                <a:latin typeface="Comic Sans MS" panose="030F0702030302020204" pitchFamily="66" charset="0"/>
              </a:rPr>
              <a:t> </a:t>
            </a:r>
            <a:r>
              <a:rPr lang="hr-HR" dirty="0" err="1">
                <a:latin typeface="Comic Sans MS" panose="030F0702030302020204" pitchFamily="66" charset="0"/>
              </a:rPr>
              <a:t>dissolved</a:t>
            </a:r>
            <a:r>
              <a:rPr lang="hr-HR" dirty="0">
                <a:latin typeface="Comic Sans MS" panose="030F0702030302020204" pitchFamily="66" charset="0"/>
              </a:rPr>
              <a:t> </a:t>
            </a:r>
            <a:r>
              <a:rPr lang="hr-HR" dirty="0" err="1">
                <a:latin typeface="Comic Sans MS" panose="030F0702030302020204" pitchFamily="66" charset="0"/>
              </a:rPr>
              <a:t>oxygen</a:t>
            </a:r>
            <a:r>
              <a:rPr lang="hr-HR" dirty="0">
                <a:latin typeface="Comic Sans MS" panose="030F0702030302020204" pitchFamily="66" charset="0"/>
              </a:rPr>
              <a:t> </a:t>
            </a:r>
            <a:r>
              <a:rPr lang="hr-HR" dirty="0" err="1">
                <a:latin typeface="Comic Sans MS" panose="030F0702030302020204" pitchFamily="66" charset="0"/>
              </a:rPr>
              <a:t>in</a:t>
            </a:r>
            <a:r>
              <a:rPr lang="hr-HR" dirty="0">
                <a:latin typeface="Comic Sans MS" panose="030F0702030302020204" pitchFamily="66" charset="0"/>
              </a:rPr>
              <a:t> </a:t>
            </a:r>
            <a:r>
              <a:rPr lang="hr-HR" dirty="0" err="1">
                <a:latin typeface="Comic Sans MS" panose="030F0702030302020204" pitchFamily="66" charset="0"/>
              </a:rPr>
              <a:t>sea</a:t>
            </a:r>
            <a:r>
              <a:rPr lang="hr-HR" dirty="0">
                <a:latin typeface="Comic Sans MS" panose="030F0702030302020204" pitchFamily="66" charset="0"/>
              </a:rPr>
              <a:t> water</a:t>
            </a:r>
          </a:p>
        </p:txBody>
      </p:sp>
      <p:graphicFrame>
        <p:nvGraphicFramePr>
          <p:cNvPr id="7" name="Chart 1">
            <a:extLst>
              <a:ext uri="{FF2B5EF4-FFF2-40B4-BE49-F238E27FC236}">
                <a16:creationId xmlns:a16="http://schemas.microsoft.com/office/drawing/2014/main" id="{4551260C-7890-4196-BC84-98AA14C10AAC}"/>
              </a:ext>
            </a:extLst>
          </p:cNvPr>
          <p:cNvGraphicFramePr/>
          <p:nvPr>
            <p:extLst>
              <p:ext uri="{D42A27DB-BD31-4B8C-83A1-F6EECF244321}">
                <p14:modId xmlns:p14="http://schemas.microsoft.com/office/powerpoint/2010/main" val="2032080798"/>
              </p:ext>
            </p:extLst>
          </p:nvPr>
        </p:nvGraphicFramePr>
        <p:xfrm>
          <a:off x="1166648" y="2081048"/>
          <a:ext cx="9207062" cy="32634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C550-9B53-41EB-9AE1-1139D25C973E}"/>
              </a:ext>
            </a:extLst>
          </p:cNvPr>
          <p:cNvSpPr>
            <a:spLocks noGrp="1"/>
          </p:cNvSpPr>
          <p:nvPr>
            <p:ph type="title"/>
          </p:nvPr>
        </p:nvSpPr>
        <p:spPr>
          <a:xfrm>
            <a:off x="1107293" y="0"/>
            <a:ext cx="8534400" cy="1507067"/>
          </a:xfrm>
        </p:spPr>
        <p:txBody>
          <a:bodyPr/>
          <a:lstStyle/>
          <a:p>
            <a:pPr algn="ctr">
              <a:defRPr/>
            </a:pPr>
            <a:r>
              <a:rPr lang="hr-HR" sz="2400" b="1" cap="none" dirty="0" err="1">
                <a:latin typeface="Comic Sans MS" panose="030F0702030302020204" pitchFamily="66" charset="0"/>
              </a:rPr>
              <a:t>Average</a:t>
            </a:r>
            <a:r>
              <a:rPr lang="hr-HR" sz="2400" b="1" cap="none" dirty="0">
                <a:latin typeface="Comic Sans MS" panose="030F0702030302020204" pitchFamily="66" charset="0"/>
              </a:rPr>
              <a:t> </a:t>
            </a:r>
            <a:r>
              <a:rPr lang="hr-HR" sz="2400" b="1" cap="none" dirty="0" err="1">
                <a:latin typeface="Comic Sans MS" panose="030F0702030302020204" pitchFamily="66" charset="0"/>
              </a:rPr>
              <a:t>monthly</a:t>
            </a:r>
            <a:r>
              <a:rPr lang="hr-HR" sz="2400" b="1" cap="none" dirty="0">
                <a:latin typeface="Comic Sans MS" panose="030F0702030302020204" pitchFamily="66" charset="0"/>
              </a:rPr>
              <a:t> </a:t>
            </a:r>
            <a:r>
              <a:rPr lang="hr-HR" sz="2400" b="1" cap="none" dirty="0" err="1">
                <a:latin typeface="Comic Sans MS" panose="030F0702030302020204" pitchFamily="66" charset="0"/>
              </a:rPr>
              <a:t>values</a:t>
            </a:r>
            <a:r>
              <a:rPr lang="hr-HR" sz="2400" b="1" cap="none" dirty="0">
                <a:latin typeface="Comic Sans MS" panose="030F0702030302020204" pitchFamily="66" charset="0"/>
              </a:rPr>
              <a:t> </a:t>
            </a:r>
            <a:r>
              <a:rPr lang="hr-HR" sz="2400" b="1" cap="none" dirty="0" err="1">
                <a:latin typeface="Comic Sans MS" panose="030F0702030302020204" pitchFamily="66" charset="0"/>
              </a:rPr>
              <a:t>of</a:t>
            </a:r>
            <a:r>
              <a:rPr lang="hr-HR" sz="2400" b="1" cap="none" dirty="0">
                <a:latin typeface="Comic Sans MS" panose="030F0702030302020204" pitchFamily="66" charset="0"/>
              </a:rPr>
              <a:t> </a:t>
            </a:r>
            <a:r>
              <a:rPr lang="hr-HR" sz="2400" b="1" cap="none" dirty="0" err="1">
                <a:latin typeface="Comic Sans MS" panose="030F0702030302020204" pitchFamily="66" charset="0"/>
              </a:rPr>
              <a:t>alkalinity</a:t>
            </a:r>
            <a:r>
              <a:rPr lang="hr-HR" sz="2400" b="1" cap="none" dirty="0">
                <a:latin typeface="Comic Sans MS" panose="030F0702030302020204" pitchFamily="66" charset="0"/>
              </a:rPr>
              <a:t> </a:t>
            </a:r>
            <a:r>
              <a:rPr lang="hr-HR" sz="2400" b="1" cap="none" dirty="0" err="1">
                <a:latin typeface="Comic Sans MS" panose="030F0702030302020204" pitchFamily="66" charset="0"/>
              </a:rPr>
              <a:t>and</a:t>
            </a:r>
            <a:r>
              <a:rPr lang="hr-HR" sz="2400" b="1" cap="none" dirty="0">
                <a:latin typeface="Comic Sans MS" panose="030F0702030302020204" pitchFamily="66" charset="0"/>
              </a:rPr>
              <a:t> pH </a:t>
            </a:r>
            <a:r>
              <a:rPr lang="hr-HR" sz="2400" b="1" cap="none" dirty="0" err="1">
                <a:latin typeface="Comic Sans MS" panose="030F0702030302020204" pitchFamily="66" charset="0"/>
              </a:rPr>
              <a:t>value</a:t>
            </a:r>
            <a:endParaRPr lang="hr-HR" sz="2400" b="1" cap="none" dirty="0">
              <a:latin typeface="Comic Sans MS" panose="030F0702030302020204" pitchFamily="66" charset="0"/>
            </a:endParaRPr>
          </a:p>
        </p:txBody>
      </p:sp>
      <p:graphicFrame>
        <p:nvGraphicFramePr>
          <p:cNvPr id="5" name="Chart 19">
            <a:extLst>
              <a:ext uri="{FF2B5EF4-FFF2-40B4-BE49-F238E27FC236}">
                <a16:creationId xmlns:a16="http://schemas.microsoft.com/office/drawing/2014/main" id="{6D79CED3-3FBD-451D-9E20-46FE37B586D8}"/>
              </a:ext>
            </a:extLst>
          </p:cNvPr>
          <p:cNvGraphicFramePr/>
          <p:nvPr>
            <p:extLst>
              <p:ext uri="{D42A27DB-BD31-4B8C-83A1-F6EECF244321}">
                <p14:modId xmlns:p14="http://schemas.microsoft.com/office/powerpoint/2010/main" val="2545169194"/>
              </p:ext>
            </p:extLst>
          </p:nvPr>
        </p:nvGraphicFramePr>
        <p:xfrm>
          <a:off x="788276" y="3641835"/>
          <a:ext cx="9459309" cy="2837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20">
            <a:extLst>
              <a:ext uri="{FF2B5EF4-FFF2-40B4-BE49-F238E27FC236}">
                <a16:creationId xmlns:a16="http://schemas.microsoft.com/office/drawing/2014/main" id="{75373A1D-B278-4068-B8E6-FB20AE1848CE}"/>
              </a:ext>
            </a:extLst>
          </p:cNvPr>
          <p:cNvGraphicFramePr/>
          <p:nvPr>
            <p:extLst>
              <p:ext uri="{D42A27DB-BD31-4B8C-83A1-F6EECF244321}">
                <p14:modId xmlns:p14="http://schemas.microsoft.com/office/powerpoint/2010/main" val="3485682893"/>
              </p:ext>
            </p:extLst>
          </p:nvPr>
        </p:nvGraphicFramePr>
        <p:xfrm>
          <a:off x="788276" y="1019175"/>
          <a:ext cx="9459309" cy="24098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BCDD-0E5A-4CBE-A6CE-3FCB5A8B14BA}"/>
              </a:ext>
            </a:extLst>
          </p:cNvPr>
          <p:cNvSpPr>
            <a:spLocks noGrp="1"/>
          </p:cNvSpPr>
          <p:nvPr>
            <p:ph type="title"/>
          </p:nvPr>
        </p:nvSpPr>
        <p:spPr/>
        <p:txBody>
          <a:bodyPr/>
          <a:lstStyle/>
          <a:p>
            <a:pPr algn="ctr">
              <a:defRPr/>
            </a:pPr>
            <a:r>
              <a:rPr lang="hr-HR" sz="2800" dirty="0" err="1">
                <a:latin typeface="Comic Sans MS" panose="030F0702030302020204" pitchFamily="66" charset="0"/>
              </a:rPr>
              <a:t>Results</a:t>
            </a:r>
            <a:r>
              <a:rPr lang="hr-HR" sz="2800" dirty="0">
                <a:latin typeface="Comic Sans MS" panose="030F0702030302020204" pitchFamily="66" charset="0"/>
              </a:rPr>
              <a:t> </a:t>
            </a:r>
            <a:r>
              <a:rPr lang="hr-HR" sz="2800" dirty="0" err="1">
                <a:latin typeface="Comic Sans MS" panose="030F0702030302020204" pitchFamily="66" charset="0"/>
              </a:rPr>
              <a:t>of</a:t>
            </a:r>
            <a:r>
              <a:rPr lang="hr-HR" sz="2800" dirty="0">
                <a:latin typeface="Comic Sans MS" panose="030F0702030302020204" pitchFamily="66" charset="0"/>
              </a:rPr>
              <a:t> </a:t>
            </a:r>
            <a:r>
              <a:rPr lang="hr-HR" sz="2800" dirty="0" err="1">
                <a:latin typeface="Comic Sans MS" panose="030F0702030302020204" pitchFamily="66" charset="0"/>
              </a:rPr>
              <a:t>microbiological</a:t>
            </a:r>
            <a:r>
              <a:rPr lang="hr-HR" sz="2800" dirty="0">
                <a:latin typeface="Comic Sans MS" panose="030F0702030302020204" pitchFamily="66" charset="0"/>
              </a:rPr>
              <a:t> </a:t>
            </a:r>
            <a:r>
              <a:rPr lang="hr-HR" sz="2800" dirty="0" err="1">
                <a:latin typeface="Comic Sans MS" panose="030F0702030302020204" pitchFamily="66" charset="0"/>
              </a:rPr>
              <a:t>analysis</a:t>
            </a:r>
            <a:r>
              <a:rPr lang="hr-HR" sz="2800" dirty="0">
                <a:latin typeface="Comic Sans MS" panose="030F0702030302020204" pitchFamily="66" charset="0"/>
              </a:rPr>
              <a:t> </a:t>
            </a:r>
            <a:r>
              <a:rPr lang="hr-HR" sz="2800" dirty="0" err="1">
                <a:latin typeface="Comic Sans MS" panose="030F0702030302020204" pitchFamily="66" charset="0"/>
              </a:rPr>
              <a:t>of</a:t>
            </a:r>
            <a:r>
              <a:rPr lang="hr-HR" sz="2800" dirty="0">
                <a:latin typeface="Comic Sans MS" panose="030F0702030302020204" pitchFamily="66" charset="0"/>
              </a:rPr>
              <a:t> </a:t>
            </a:r>
            <a:r>
              <a:rPr lang="hr-HR" sz="2800" dirty="0" err="1">
                <a:latin typeface="Comic Sans MS" panose="030F0702030302020204" pitchFamily="66" charset="0"/>
              </a:rPr>
              <a:t>sea</a:t>
            </a:r>
            <a:r>
              <a:rPr lang="hr-HR" sz="2800" dirty="0">
                <a:latin typeface="Comic Sans MS" panose="030F0702030302020204" pitchFamily="66" charset="0"/>
              </a:rPr>
              <a:t> water on </a:t>
            </a:r>
            <a:r>
              <a:rPr lang="hr-HR" sz="2800" dirty="0" err="1">
                <a:latin typeface="Comic Sans MS" panose="030F0702030302020204" pitchFamily="66" charset="0"/>
              </a:rPr>
              <a:t>indicators</a:t>
            </a:r>
            <a:r>
              <a:rPr lang="hr-HR" sz="2800" dirty="0">
                <a:latin typeface="Comic Sans MS" panose="030F0702030302020204" pitchFamily="66" charset="0"/>
              </a:rPr>
              <a:t> </a:t>
            </a:r>
            <a:r>
              <a:rPr lang="hr-HR" sz="2800" dirty="0" err="1">
                <a:latin typeface="Comic Sans MS" panose="030F0702030302020204" pitchFamily="66" charset="0"/>
              </a:rPr>
              <a:t>of</a:t>
            </a:r>
            <a:r>
              <a:rPr lang="hr-HR" sz="2800" dirty="0">
                <a:latin typeface="Comic Sans MS" panose="030F0702030302020204" pitchFamily="66" charset="0"/>
              </a:rPr>
              <a:t> </a:t>
            </a:r>
            <a:r>
              <a:rPr lang="hr-HR" sz="2800" dirty="0" err="1">
                <a:latin typeface="Comic Sans MS" panose="030F0702030302020204" pitchFamily="66" charset="0"/>
              </a:rPr>
              <a:t>fecal</a:t>
            </a:r>
            <a:r>
              <a:rPr lang="hr-HR" sz="2800" dirty="0">
                <a:latin typeface="Comic Sans MS" panose="030F0702030302020204" pitchFamily="66" charset="0"/>
              </a:rPr>
              <a:t> </a:t>
            </a:r>
            <a:r>
              <a:rPr lang="hr-HR" sz="2800" dirty="0" err="1">
                <a:latin typeface="Comic Sans MS" panose="030F0702030302020204" pitchFamily="66" charset="0"/>
              </a:rPr>
              <a:t>pollution</a:t>
            </a:r>
            <a:endParaRPr lang="hr-HR" sz="2800" dirty="0">
              <a:latin typeface="Comic Sans MS" panose="030F0702030302020204" pitchFamily="66" charset="0"/>
            </a:endParaRPr>
          </a:p>
        </p:txBody>
      </p:sp>
      <p:graphicFrame>
        <p:nvGraphicFramePr>
          <p:cNvPr id="4" name="Content Placeholder 3">
            <a:extLst>
              <a:ext uri="{FF2B5EF4-FFF2-40B4-BE49-F238E27FC236}">
                <a16:creationId xmlns:a16="http://schemas.microsoft.com/office/drawing/2014/main" id="{1243A969-0AA7-4C8C-8A39-147C3CA88107}"/>
              </a:ext>
            </a:extLst>
          </p:cNvPr>
          <p:cNvGraphicFramePr>
            <a:graphicFrameLocks noGrp="1"/>
          </p:cNvGraphicFramePr>
          <p:nvPr>
            <p:ph sz="half" idx="1"/>
            <p:extLst>
              <p:ext uri="{D42A27DB-BD31-4B8C-83A1-F6EECF244321}">
                <p14:modId xmlns:p14="http://schemas.microsoft.com/office/powerpoint/2010/main" val="762290288"/>
              </p:ext>
            </p:extLst>
          </p:nvPr>
        </p:nvGraphicFramePr>
        <p:xfrm>
          <a:off x="1524000" y="1916113"/>
          <a:ext cx="8686800" cy="2579686"/>
        </p:xfrm>
        <a:graphic>
          <a:graphicData uri="http://schemas.openxmlformats.org/drawingml/2006/table">
            <a:tbl>
              <a:tblPr firstRow="1" bandRow="1">
                <a:tableStyleId>{073A0DAA-6AF3-43AB-8588-CEC1D06C72B9}</a:tableStyleId>
              </a:tblPr>
              <a:tblGrid>
                <a:gridCol w="717916">
                  <a:extLst>
                    <a:ext uri="{9D8B030D-6E8A-4147-A177-3AD203B41FA5}">
                      <a16:colId xmlns:a16="http://schemas.microsoft.com/office/drawing/2014/main" val="20000"/>
                    </a:ext>
                  </a:extLst>
                </a:gridCol>
                <a:gridCol w="717917">
                  <a:extLst>
                    <a:ext uri="{9D8B030D-6E8A-4147-A177-3AD203B41FA5}">
                      <a16:colId xmlns:a16="http://schemas.microsoft.com/office/drawing/2014/main" val="20001"/>
                    </a:ext>
                  </a:extLst>
                </a:gridCol>
                <a:gridCol w="1076876">
                  <a:extLst>
                    <a:ext uri="{9D8B030D-6E8A-4147-A177-3AD203B41FA5}">
                      <a16:colId xmlns:a16="http://schemas.microsoft.com/office/drawing/2014/main" val="20002"/>
                    </a:ext>
                  </a:extLst>
                </a:gridCol>
                <a:gridCol w="1292251">
                  <a:extLst>
                    <a:ext uri="{9D8B030D-6E8A-4147-A177-3AD203B41FA5}">
                      <a16:colId xmlns:a16="http://schemas.microsoft.com/office/drawing/2014/main" val="20003"/>
                    </a:ext>
                  </a:extLst>
                </a:gridCol>
                <a:gridCol w="1220460">
                  <a:extLst>
                    <a:ext uri="{9D8B030D-6E8A-4147-A177-3AD203B41FA5}">
                      <a16:colId xmlns:a16="http://schemas.microsoft.com/office/drawing/2014/main" val="20004"/>
                    </a:ext>
                  </a:extLst>
                </a:gridCol>
                <a:gridCol w="861501">
                  <a:extLst>
                    <a:ext uri="{9D8B030D-6E8A-4147-A177-3AD203B41FA5}">
                      <a16:colId xmlns:a16="http://schemas.microsoft.com/office/drawing/2014/main" val="20005"/>
                    </a:ext>
                  </a:extLst>
                </a:gridCol>
                <a:gridCol w="933293">
                  <a:extLst>
                    <a:ext uri="{9D8B030D-6E8A-4147-A177-3AD203B41FA5}">
                      <a16:colId xmlns:a16="http://schemas.microsoft.com/office/drawing/2014/main" val="20006"/>
                    </a:ext>
                  </a:extLst>
                </a:gridCol>
                <a:gridCol w="574334">
                  <a:extLst>
                    <a:ext uri="{9D8B030D-6E8A-4147-A177-3AD203B41FA5}">
                      <a16:colId xmlns:a16="http://schemas.microsoft.com/office/drawing/2014/main" val="20007"/>
                    </a:ext>
                  </a:extLst>
                </a:gridCol>
                <a:gridCol w="1292252">
                  <a:extLst>
                    <a:ext uri="{9D8B030D-6E8A-4147-A177-3AD203B41FA5}">
                      <a16:colId xmlns:a16="http://schemas.microsoft.com/office/drawing/2014/main" val="20008"/>
                    </a:ext>
                  </a:extLst>
                </a:gridCol>
              </a:tblGrid>
              <a:tr h="969859">
                <a:tc>
                  <a:txBody>
                    <a:bodyPr/>
                    <a:lstStyle/>
                    <a:p>
                      <a:endParaRPr lang="hr-HR" sz="1400" b="0" dirty="0">
                        <a:latin typeface="+mn-lt"/>
                      </a:endParaRPr>
                    </a:p>
                    <a:p>
                      <a:r>
                        <a:rPr lang="hr-HR" sz="1200" b="1" u="none" dirty="0">
                          <a:latin typeface="+mn-lt"/>
                        </a:rPr>
                        <a:t>Uzorak</a:t>
                      </a:r>
                    </a:p>
                  </a:txBody>
                  <a:tcPr marL="86368" marR="86368" marT="45706" marB="45706"/>
                </a:tc>
                <a:tc>
                  <a:txBody>
                    <a:bodyPr/>
                    <a:lstStyle/>
                    <a:p>
                      <a:endParaRPr lang="hr-HR" sz="1400" dirty="0">
                        <a:latin typeface="+mn-lt"/>
                      </a:endParaRPr>
                    </a:p>
                    <a:p>
                      <a:r>
                        <a:rPr lang="hr-HR" sz="1200" dirty="0">
                          <a:latin typeface="+mn-lt"/>
                        </a:rPr>
                        <a:t>Datum</a:t>
                      </a:r>
                    </a:p>
                  </a:txBody>
                  <a:tcPr marL="86368" marR="86368" marT="45706" marB="45706"/>
                </a:tc>
                <a:tc>
                  <a:txBody>
                    <a:bodyPr/>
                    <a:lstStyle/>
                    <a:p>
                      <a:r>
                        <a:rPr lang="hr-HR" sz="1400" dirty="0">
                          <a:latin typeface="+mn-lt"/>
                        </a:rPr>
                        <a:t>CFU(FE)/</a:t>
                      </a:r>
                    </a:p>
                    <a:p>
                      <a:r>
                        <a:rPr lang="hr-HR" sz="1400" dirty="0">
                          <a:latin typeface="+mn-lt"/>
                        </a:rPr>
                        <a:t>100 ml vode</a:t>
                      </a:r>
                    </a:p>
                  </a:txBody>
                  <a:tcPr marL="86368" marR="86368" marT="45706" marB="45706"/>
                </a:tc>
                <a:tc>
                  <a:txBody>
                    <a:bodyPr/>
                    <a:lstStyle/>
                    <a:p>
                      <a:r>
                        <a:rPr lang="hr-HR" sz="1400" dirty="0">
                          <a:latin typeface="+mn-lt"/>
                        </a:rPr>
                        <a:t>CFU(</a:t>
                      </a:r>
                      <a:r>
                        <a:rPr lang="hr-HR" sz="1400" i="1" dirty="0" err="1">
                          <a:latin typeface="+mn-lt"/>
                        </a:rPr>
                        <a:t>E.coli</a:t>
                      </a:r>
                      <a:r>
                        <a:rPr lang="hr-HR" sz="1400" dirty="0">
                          <a:latin typeface="+mn-lt"/>
                        </a:rPr>
                        <a:t>)/</a:t>
                      </a:r>
                    </a:p>
                    <a:p>
                      <a:r>
                        <a:rPr lang="hr-HR" sz="1400" dirty="0">
                          <a:latin typeface="+mn-lt"/>
                        </a:rPr>
                        <a:t>100 ml vode</a:t>
                      </a:r>
                    </a:p>
                    <a:p>
                      <a:endParaRPr lang="hr-HR" sz="1400" dirty="0">
                        <a:latin typeface="+mn-lt"/>
                      </a:endParaRPr>
                    </a:p>
                  </a:txBody>
                  <a:tcPr marL="86368" marR="86368" marT="45706" marB="45706"/>
                </a:tc>
                <a:tc>
                  <a:txBody>
                    <a:bodyPr/>
                    <a:lstStyle/>
                    <a:p>
                      <a:endParaRPr lang="hr-HR" sz="1400" dirty="0">
                        <a:latin typeface="+mn-lt"/>
                      </a:endParaRPr>
                    </a:p>
                    <a:p>
                      <a:r>
                        <a:rPr lang="hr-HR" sz="1200" dirty="0">
                          <a:latin typeface="+mn-lt"/>
                        </a:rPr>
                        <a:t>Temperatura</a:t>
                      </a:r>
                    </a:p>
                    <a:p>
                      <a:pPr algn="ctr"/>
                      <a:r>
                        <a:rPr lang="hr-HR" sz="1200" dirty="0">
                          <a:latin typeface="+mn-lt"/>
                        </a:rPr>
                        <a:t>°C</a:t>
                      </a:r>
                    </a:p>
                  </a:txBody>
                  <a:tcPr marL="86368" marR="86368" marT="45706" marB="45706"/>
                </a:tc>
                <a:tc>
                  <a:txBody>
                    <a:bodyPr/>
                    <a:lstStyle/>
                    <a:p>
                      <a:endParaRPr lang="hr-HR" sz="1200" dirty="0">
                        <a:latin typeface="+mn-lt"/>
                      </a:endParaRPr>
                    </a:p>
                    <a:p>
                      <a:r>
                        <a:rPr lang="hr-HR" sz="1200" dirty="0">
                          <a:latin typeface="+mn-lt"/>
                        </a:rPr>
                        <a:t>Salinitet</a:t>
                      </a:r>
                    </a:p>
                    <a:p>
                      <a:pPr algn="ctr"/>
                      <a:r>
                        <a:rPr lang="hr-HR" sz="1200" dirty="0">
                          <a:latin typeface="+mn-lt"/>
                        </a:rPr>
                        <a:t>‰</a:t>
                      </a:r>
                    </a:p>
                  </a:txBody>
                  <a:tcPr marL="86368" marR="86368"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200" b="1" kern="1200" dirty="0">
                        <a:solidFill>
                          <a:schemeClr val="lt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dirty="0">
                          <a:solidFill>
                            <a:schemeClr val="lt1"/>
                          </a:solidFill>
                          <a:latin typeface="+mn-lt"/>
                          <a:ea typeface="+mn-ea"/>
                          <a:cs typeface="+mn-cs"/>
                        </a:rPr>
                        <a:t>mg(O</a:t>
                      </a:r>
                      <a:r>
                        <a:rPr lang="hr-HR" sz="1200" b="1" kern="1200" baseline="-25000" dirty="0">
                          <a:solidFill>
                            <a:schemeClr val="lt1"/>
                          </a:solidFill>
                          <a:latin typeface="+mn-lt"/>
                          <a:ea typeface="+mn-ea"/>
                          <a:cs typeface="+mn-cs"/>
                        </a:rPr>
                        <a:t>2</a:t>
                      </a:r>
                      <a:r>
                        <a:rPr lang="hr-HR" sz="1200" b="1" kern="1200" dirty="0">
                          <a:solidFill>
                            <a:schemeClr val="lt1"/>
                          </a:solidFill>
                          <a:latin typeface="+mn-lt"/>
                          <a:ea typeface="+mn-ea"/>
                          <a:cs typeface="+mn-cs"/>
                        </a:rPr>
                        <a:t>)/l</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b="1" kern="1200" dirty="0">
                        <a:solidFill>
                          <a:schemeClr val="lt1"/>
                        </a:solidFill>
                        <a:latin typeface="+mn-lt"/>
                        <a:ea typeface="+mn-ea"/>
                        <a:cs typeface="+mn-cs"/>
                      </a:endParaRPr>
                    </a:p>
                  </a:txBody>
                  <a:tcPr marL="86368" marR="86368" marT="45706" marB="45706"/>
                </a:tc>
                <a:tc>
                  <a:txBody>
                    <a:bodyPr/>
                    <a:lstStyle/>
                    <a:p>
                      <a:endParaRPr lang="hr-HR" sz="1400" dirty="0">
                        <a:latin typeface="+mn-lt"/>
                      </a:endParaRPr>
                    </a:p>
                    <a:p>
                      <a:pPr algn="ctr"/>
                      <a:r>
                        <a:rPr lang="hr-HR" sz="1200" dirty="0">
                          <a:latin typeface="+mn-lt"/>
                        </a:rPr>
                        <a:t>pH</a:t>
                      </a:r>
                    </a:p>
                  </a:txBody>
                  <a:tcPr marL="86368" marR="86368" marT="45706" marB="45706"/>
                </a:tc>
                <a:tc>
                  <a:txBody>
                    <a:bodyPr/>
                    <a:lstStyle/>
                    <a:p>
                      <a:endParaRPr lang="hr-HR" sz="1400" dirty="0">
                        <a:latin typeface="+mn-lt"/>
                      </a:endParaRPr>
                    </a:p>
                    <a:p>
                      <a:r>
                        <a:rPr lang="hr-HR" sz="1200" dirty="0">
                          <a:latin typeface="+mn-lt"/>
                        </a:rPr>
                        <a:t>Alkalitet</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dirty="0">
                          <a:solidFill>
                            <a:schemeClr val="lt1"/>
                          </a:solidFill>
                          <a:latin typeface="+mn-lt"/>
                          <a:ea typeface="+mn-ea"/>
                          <a:cs typeface="+mn-cs"/>
                        </a:rPr>
                        <a:t>mg(CaCO</a:t>
                      </a:r>
                      <a:r>
                        <a:rPr lang="hr-HR" sz="1200" b="1" kern="1200" baseline="-25000" dirty="0">
                          <a:solidFill>
                            <a:schemeClr val="lt1"/>
                          </a:solidFill>
                          <a:latin typeface="+mn-lt"/>
                          <a:ea typeface="+mn-ea"/>
                          <a:cs typeface="+mn-cs"/>
                        </a:rPr>
                        <a:t>3</a:t>
                      </a:r>
                      <a:r>
                        <a:rPr lang="hr-HR" sz="1200" b="1" kern="1200" dirty="0">
                          <a:solidFill>
                            <a:schemeClr val="lt1"/>
                          </a:solidFill>
                          <a:latin typeface="+mn-lt"/>
                          <a:ea typeface="+mn-ea"/>
                          <a:cs typeface="+mn-cs"/>
                        </a:rPr>
                        <a:t>)/l</a:t>
                      </a:r>
                    </a:p>
                    <a:p>
                      <a:endParaRPr lang="hr-HR" sz="1200" dirty="0">
                        <a:latin typeface="+mn-lt"/>
                      </a:endParaRPr>
                    </a:p>
                  </a:txBody>
                  <a:tcPr marL="86368" marR="86368" marT="45706" marB="45706"/>
                </a:tc>
                <a:extLst>
                  <a:ext uri="{0D108BD9-81ED-4DB2-BD59-A6C34878D82A}">
                    <a16:rowId xmlns:a16="http://schemas.microsoft.com/office/drawing/2014/main" val="10000"/>
                  </a:ext>
                </a:extLst>
              </a:tr>
              <a:tr h="536609">
                <a:tc>
                  <a:txBody>
                    <a:bodyPr/>
                    <a:lstStyle/>
                    <a:p>
                      <a:pPr algn="ctr"/>
                      <a:r>
                        <a:rPr lang="hr-HR" sz="1400" dirty="0">
                          <a:latin typeface="+mn-lt"/>
                        </a:rPr>
                        <a:t>1.</a:t>
                      </a:r>
                    </a:p>
                  </a:txBody>
                  <a:tcPr marL="86368" marR="86368" marT="45706" marB="45706"/>
                </a:tc>
                <a:tc>
                  <a:txBody>
                    <a:bodyPr/>
                    <a:lstStyle/>
                    <a:p>
                      <a:r>
                        <a:rPr lang="hr-HR" sz="1400" dirty="0">
                          <a:latin typeface="+mn-lt"/>
                        </a:rPr>
                        <a:t>12.10.2018.</a:t>
                      </a:r>
                    </a:p>
                  </a:txBody>
                  <a:tcPr marL="86368" marR="86368" marT="45706" marB="45706"/>
                </a:tc>
                <a:tc>
                  <a:txBody>
                    <a:bodyPr/>
                    <a:lstStyle/>
                    <a:p>
                      <a:pPr algn="ctr"/>
                      <a:r>
                        <a:rPr lang="hr-HR" sz="1400" b="1" dirty="0">
                          <a:latin typeface="+mn-lt"/>
                        </a:rPr>
                        <a:t>26</a:t>
                      </a:r>
                    </a:p>
                  </a:txBody>
                  <a:tcPr marL="86368" marR="86368" marT="45706" marB="45706"/>
                </a:tc>
                <a:tc>
                  <a:txBody>
                    <a:bodyPr/>
                    <a:lstStyle/>
                    <a:p>
                      <a:pPr algn="ctr"/>
                      <a:r>
                        <a:rPr lang="hr-HR" sz="1400" b="1" dirty="0">
                          <a:latin typeface="+mn-lt"/>
                        </a:rPr>
                        <a:t>11</a:t>
                      </a:r>
                    </a:p>
                  </a:txBody>
                  <a:tcPr marL="86368" marR="86368" marT="45706" marB="45706"/>
                </a:tc>
                <a:tc>
                  <a:txBody>
                    <a:bodyPr/>
                    <a:lstStyle/>
                    <a:p>
                      <a:pPr algn="ctr"/>
                      <a:r>
                        <a:rPr lang="hr-HR" sz="1400" dirty="0">
                          <a:latin typeface="+mn-lt"/>
                        </a:rPr>
                        <a:t>20</a:t>
                      </a:r>
                    </a:p>
                  </a:txBody>
                  <a:tcPr marL="86368" marR="86368" marT="45706" marB="45706"/>
                </a:tc>
                <a:tc>
                  <a:txBody>
                    <a:bodyPr/>
                    <a:lstStyle/>
                    <a:p>
                      <a:pPr algn="ctr"/>
                      <a:r>
                        <a:rPr lang="hr-HR" sz="1400" dirty="0">
                          <a:latin typeface="+mn-lt"/>
                        </a:rPr>
                        <a:t>38.2</a:t>
                      </a:r>
                    </a:p>
                  </a:txBody>
                  <a:tcPr marL="86368" marR="86368" marT="45706" marB="45706"/>
                </a:tc>
                <a:tc>
                  <a:txBody>
                    <a:bodyPr/>
                    <a:lstStyle/>
                    <a:p>
                      <a:pPr algn="ctr"/>
                      <a:r>
                        <a:rPr lang="hr-HR" sz="1400" dirty="0">
                          <a:latin typeface="+mn-lt"/>
                        </a:rPr>
                        <a:t>7.6</a:t>
                      </a:r>
                    </a:p>
                  </a:txBody>
                  <a:tcPr marL="86368" marR="86368" marT="45706" marB="45706"/>
                </a:tc>
                <a:tc>
                  <a:txBody>
                    <a:bodyPr/>
                    <a:lstStyle/>
                    <a:p>
                      <a:pPr algn="ctr"/>
                      <a:r>
                        <a:rPr lang="hr-HR" sz="1400" dirty="0">
                          <a:latin typeface="+mn-lt"/>
                        </a:rPr>
                        <a:t>7.64</a:t>
                      </a:r>
                    </a:p>
                  </a:txBody>
                  <a:tcPr marL="86368" marR="86368" marT="45706" marB="45706"/>
                </a:tc>
                <a:tc>
                  <a:txBody>
                    <a:bodyPr/>
                    <a:lstStyle/>
                    <a:p>
                      <a:pPr algn="ctr"/>
                      <a:r>
                        <a:rPr lang="hr-HR" sz="1400" dirty="0">
                          <a:latin typeface="+mn-lt"/>
                        </a:rPr>
                        <a:t>402</a:t>
                      </a:r>
                    </a:p>
                  </a:txBody>
                  <a:tcPr marL="86368" marR="86368" marT="45706" marB="45706"/>
                </a:tc>
                <a:extLst>
                  <a:ext uri="{0D108BD9-81ED-4DB2-BD59-A6C34878D82A}">
                    <a16:rowId xmlns:a16="http://schemas.microsoft.com/office/drawing/2014/main" val="10001"/>
                  </a:ext>
                </a:extLst>
              </a:tr>
              <a:tr h="536609">
                <a:tc>
                  <a:txBody>
                    <a:bodyPr/>
                    <a:lstStyle/>
                    <a:p>
                      <a:pPr algn="ctr"/>
                      <a:r>
                        <a:rPr lang="hr-HR" sz="1400" dirty="0">
                          <a:latin typeface="+mn-lt"/>
                        </a:rPr>
                        <a:t>2.</a:t>
                      </a:r>
                    </a:p>
                  </a:txBody>
                  <a:tcPr marL="86368" marR="86368" marT="45706" marB="45706"/>
                </a:tc>
                <a:tc>
                  <a:txBody>
                    <a:bodyPr/>
                    <a:lstStyle/>
                    <a:p>
                      <a:r>
                        <a:rPr lang="hr-HR" sz="1400" dirty="0">
                          <a:latin typeface="+mn-lt"/>
                        </a:rPr>
                        <a:t>10.2.</a:t>
                      </a:r>
                    </a:p>
                    <a:p>
                      <a:r>
                        <a:rPr lang="hr-HR" sz="1400" dirty="0">
                          <a:latin typeface="+mn-lt"/>
                        </a:rPr>
                        <a:t>2019.</a:t>
                      </a:r>
                    </a:p>
                  </a:txBody>
                  <a:tcPr marL="86368" marR="86368" marT="45706" marB="45706"/>
                </a:tc>
                <a:tc>
                  <a:txBody>
                    <a:bodyPr/>
                    <a:lstStyle/>
                    <a:p>
                      <a:pPr algn="ctr"/>
                      <a:r>
                        <a:rPr lang="hr-HR" sz="1400" b="1" dirty="0">
                          <a:latin typeface="+mn-lt"/>
                        </a:rPr>
                        <a:t>24</a:t>
                      </a:r>
                    </a:p>
                  </a:txBody>
                  <a:tcPr marL="86368" marR="86368" marT="45706" marB="45706"/>
                </a:tc>
                <a:tc>
                  <a:txBody>
                    <a:bodyPr/>
                    <a:lstStyle/>
                    <a:p>
                      <a:pPr algn="ctr"/>
                      <a:r>
                        <a:rPr lang="hr-HR" sz="1400" b="1" dirty="0">
                          <a:latin typeface="+mn-lt"/>
                        </a:rPr>
                        <a:t>14</a:t>
                      </a:r>
                    </a:p>
                  </a:txBody>
                  <a:tcPr marL="86368" marR="86368" marT="45706" marB="45706"/>
                </a:tc>
                <a:tc>
                  <a:txBody>
                    <a:bodyPr/>
                    <a:lstStyle/>
                    <a:p>
                      <a:pPr algn="ctr"/>
                      <a:r>
                        <a:rPr lang="hr-HR" sz="1400" dirty="0">
                          <a:latin typeface="+mn-lt"/>
                        </a:rPr>
                        <a:t>12</a:t>
                      </a:r>
                    </a:p>
                  </a:txBody>
                  <a:tcPr marL="86368" marR="86368" marT="45706" marB="45706"/>
                </a:tc>
                <a:tc>
                  <a:txBody>
                    <a:bodyPr/>
                    <a:lstStyle/>
                    <a:p>
                      <a:pPr algn="ctr"/>
                      <a:r>
                        <a:rPr lang="hr-HR" sz="1400" dirty="0">
                          <a:latin typeface="+mn-lt"/>
                        </a:rPr>
                        <a:t>38.6</a:t>
                      </a:r>
                    </a:p>
                  </a:txBody>
                  <a:tcPr marL="86368" marR="86368" marT="45706" marB="45706"/>
                </a:tc>
                <a:tc>
                  <a:txBody>
                    <a:bodyPr/>
                    <a:lstStyle/>
                    <a:p>
                      <a:pPr algn="ctr"/>
                      <a:r>
                        <a:rPr lang="hr-HR" sz="1400" dirty="0">
                          <a:latin typeface="+mn-lt"/>
                        </a:rPr>
                        <a:t>9.6</a:t>
                      </a:r>
                    </a:p>
                  </a:txBody>
                  <a:tcPr marL="86368" marR="86368" marT="45706" marB="457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latin typeface="+mn-lt"/>
                        </a:rPr>
                        <a:t>7.74</a:t>
                      </a:r>
                    </a:p>
                    <a:p>
                      <a:pPr algn="ctr"/>
                      <a:endParaRPr lang="hr-HR" sz="1400" dirty="0">
                        <a:latin typeface="+mn-lt"/>
                      </a:endParaRPr>
                    </a:p>
                  </a:txBody>
                  <a:tcPr marL="86368" marR="86368" marT="45706" marB="45706"/>
                </a:tc>
                <a:tc>
                  <a:txBody>
                    <a:bodyPr/>
                    <a:lstStyle/>
                    <a:p>
                      <a:pPr algn="ctr"/>
                      <a:r>
                        <a:rPr lang="hr-HR" sz="1400" dirty="0">
                          <a:latin typeface="+mn-lt"/>
                        </a:rPr>
                        <a:t>400</a:t>
                      </a:r>
                    </a:p>
                  </a:txBody>
                  <a:tcPr marL="86368" marR="86368" marT="45706" marB="45706"/>
                </a:tc>
                <a:extLst>
                  <a:ext uri="{0D108BD9-81ED-4DB2-BD59-A6C34878D82A}">
                    <a16:rowId xmlns:a16="http://schemas.microsoft.com/office/drawing/2014/main" val="10002"/>
                  </a:ext>
                </a:extLst>
              </a:tr>
              <a:tr h="536609">
                <a:tc>
                  <a:txBody>
                    <a:bodyPr/>
                    <a:lstStyle/>
                    <a:p>
                      <a:pPr algn="ctr"/>
                      <a:r>
                        <a:rPr lang="hr-HR" sz="1400" dirty="0">
                          <a:latin typeface="+mn-lt"/>
                        </a:rPr>
                        <a:t>3.</a:t>
                      </a:r>
                    </a:p>
                  </a:txBody>
                  <a:tcPr marL="86368" marR="86368" marT="45706" marB="45706"/>
                </a:tc>
                <a:tc>
                  <a:txBody>
                    <a:bodyPr/>
                    <a:lstStyle/>
                    <a:p>
                      <a:r>
                        <a:rPr lang="hr-HR" sz="1400" dirty="0">
                          <a:latin typeface="+mn-lt"/>
                        </a:rPr>
                        <a:t>1.3.</a:t>
                      </a:r>
                    </a:p>
                    <a:p>
                      <a:r>
                        <a:rPr lang="hr-HR" sz="1400" dirty="0">
                          <a:latin typeface="+mn-lt"/>
                        </a:rPr>
                        <a:t>2019.</a:t>
                      </a:r>
                    </a:p>
                  </a:txBody>
                  <a:tcPr marL="86368" marR="86368" marT="45706" marB="45706"/>
                </a:tc>
                <a:tc>
                  <a:txBody>
                    <a:bodyPr/>
                    <a:lstStyle/>
                    <a:p>
                      <a:pPr algn="ctr"/>
                      <a:r>
                        <a:rPr lang="hr-HR" sz="1400" b="1" dirty="0">
                          <a:latin typeface="+mn-lt"/>
                        </a:rPr>
                        <a:t>26</a:t>
                      </a:r>
                    </a:p>
                  </a:txBody>
                  <a:tcPr marL="86368" marR="86368" marT="45706" marB="45706"/>
                </a:tc>
                <a:tc>
                  <a:txBody>
                    <a:bodyPr/>
                    <a:lstStyle/>
                    <a:p>
                      <a:pPr algn="ctr"/>
                      <a:r>
                        <a:rPr lang="hr-HR" sz="1400" b="1" dirty="0">
                          <a:latin typeface="+mn-lt"/>
                        </a:rPr>
                        <a:t>11</a:t>
                      </a:r>
                    </a:p>
                  </a:txBody>
                  <a:tcPr marL="86368" marR="86368" marT="45706" marB="45706"/>
                </a:tc>
                <a:tc>
                  <a:txBody>
                    <a:bodyPr/>
                    <a:lstStyle/>
                    <a:p>
                      <a:pPr algn="ctr"/>
                      <a:r>
                        <a:rPr lang="hr-HR" sz="1400" dirty="0">
                          <a:latin typeface="+mn-lt"/>
                        </a:rPr>
                        <a:t>14.5</a:t>
                      </a:r>
                    </a:p>
                  </a:txBody>
                  <a:tcPr marL="86368" marR="86368" marT="45706" marB="45706"/>
                </a:tc>
                <a:tc>
                  <a:txBody>
                    <a:bodyPr/>
                    <a:lstStyle/>
                    <a:p>
                      <a:pPr algn="ctr"/>
                      <a:r>
                        <a:rPr lang="hr-HR" sz="1400" dirty="0">
                          <a:latin typeface="+mn-lt"/>
                        </a:rPr>
                        <a:t>38.6</a:t>
                      </a:r>
                    </a:p>
                  </a:txBody>
                  <a:tcPr marL="86368" marR="86368" marT="45706" marB="45706"/>
                </a:tc>
                <a:tc>
                  <a:txBody>
                    <a:bodyPr/>
                    <a:lstStyle/>
                    <a:p>
                      <a:pPr algn="ctr"/>
                      <a:r>
                        <a:rPr lang="hr-HR" sz="1400" dirty="0"/>
                        <a:t>9.4</a:t>
                      </a:r>
                    </a:p>
                  </a:txBody>
                  <a:tcPr marL="86368" marR="86368" marT="45706" marB="45706"/>
                </a:tc>
                <a:tc>
                  <a:txBody>
                    <a:bodyPr/>
                    <a:lstStyle/>
                    <a:p>
                      <a:pPr algn="ctr"/>
                      <a:r>
                        <a:rPr lang="hr-HR" sz="1400" dirty="0">
                          <a:latin typeface="+mn-lt"/>
                        </a:rPr>
                        <a:t>7.74</a:t>
                      </a:r>
                    </a:p>
                  </a:txBody>
                  <a:tcPr marL="86368" marR="86368" marT="45706" marB="45706"/>
                </a:tc>
                <a:tc>
                  <a:txBody>
                    <a:bodyPr/>
                    <a:lstStyle/>
                    <a:p>
                      <a:pPr algn="ctr"/>
                      <a:r>
                        <a:rPr lang="hr-HR" sz="1400" dirty="0">
                          <a:latin typeface="+mn-lt"/>
                        </a:rPr>
                        <a:t>396</a:t>
                      </a:r>
                    </a:p>
                  </a:txBody>
                  <a:tcPr marL="86368" marR="86368" marT="45706" marB="45706"/>
                </a:tc>
                <a:extLst>
                  <a:ext uri="{0D108BD9-81ED-4DB2-BD59-A6C34878D82A}">
                    <a16:rowId xmlns:a16="http://schemas.microsoft.com/office/drawing/2014/main" val="10003"/>
                  </a:ext>
                </a:extLst>
              </a:tr>
            </a:tbl>
          </a:graphicData>
        </a:graphic>
      </p:graphicFrame>
      <p:sp>
        <p:nvSpPr>
          <p:cNvPr id="10" name="Text Placeholder 9">
            <a:extLst>
              <a:ext uri="{FF2B5EF4-FFF2-40B4-BE49-F238E27FC236}">
                <a16:creationId xmlns:a16="http://schemas.microsoft.com/office/drawing/2014/main" id="{014B272E-294B-4D31-8B18-0B59AEC55113}"/>
              </a:ext>
            </a:extLst>
          </p:cNvPr>
          <p:cNvSpPr>
            <a:spLocks noGrp="1"/>
          </p:cNvSpPr>
          <p:nvPr>
            <p:ph type="body" sz="half" idx="2"/>
          </p:nvPr>
        </p:nvSpPr>
        <p:spPr>
          <a:xfrm>
            <a:off x="1981200" y="4797426"/>
            <a:ext cx="8229600" cy="1222375"/>
          </a:xfrm>
        </p:spPr>
        <p:txBody>
          <a:bodyPr/>
          <a:lstStyle/>
          <a:p>
            <a:pPr algn="ctr">
              <a:buFontTx/>
              <a:buNone/>
              <a:defRPr/>
            </a:pPr>
            <a:r>
              <a:rPr lang="hr-HR" b="1" dirty="0" err="1">
                <a:solidFill>
                  <a:schemeClr val="tx1"/>
                </a:solidFill>
                <a:latin typeface="Comic Sans MS" panose="030F0702030302020204" pitchFamily="66" charset="0"/>
              </a:rPr>
              <a:t>Standards</a:t>
            </a:r>
            <a:r>
              <a:rPr lang="hr-HR" b="1" dirty="0">
                <a:solidFill>
                  <a:schemeClr val="tx1"/>
                </a:solidFill>
                <a:latin typeface="Comic Sans MS" panose="030F0702030302020204" pitchFamily="66" charset="0"/>
              </a:rPr>
              <a:t> for </a:t>
            </a:r>
            <a:r>
              <a:rPr lang="hr-HR" b="1" dirty="0" err="1">
                <a:solidFill>
                  <a:schemeClr val="tx1"/>
                </a:solidFill>
                <a:latin typeface="Comic Sans MS" panose="030F0702030302020204" pitchFamily="66" charset="0"/>
              </a:rPr>
              <a:t>the</a:t>
            </a:r>
            <a:r>
              <a:rPr lang="hr-HR" b="1" dirty="0">
                <a:solidFill>
                  <a:schemeClr val="tx1"/>
                </a:solidFill>
                <a:latin typeface="Comic Sans MS" panose="030F0702030302020204" pitchFamily="66" charset="0"/>
              </a:rPr>
              <a:t> </a:t>
            </a:r>
            <a:r>
              <a:rPr lang="hr-HR" b="1" dirty="0" err="1">
                <a:solidFill>
                  <a:schemeClr val="tx1"/>
                </a:solidFill>
                <a:latin typeface="Comic Sans MS" panose="030F0702030302020204" pitchFamily="66" charset="0"/>
              </a:rPr>
              <a:t>assessment</a:t>
            </a:r>
            <a:r>
              <a:rPr lang="hr-HR" b="1" dirty="0">
                <a:solidFill>
                  <a:schemeClr val="tx1"/>
                </a:solidFill>
                <a:latin typeface="Comic Sans MS" panose="030F0702030302020204" pitchFamily="66" charset="0"/>
              </a:rPr>
              <a:t> </a:t>
            </a:r>
            <a:r>
              <a:rPr lang="hr-HR" b="1" dirty="0" err="1">
                <a:solidFill>
                  <a:schemeClr val="tx1"/>
                </a:solidFill>
                <a:latin typeface="Comic Sans MS" panose="030F0702030302020204" pitchFamily="66" charset="0"/>
              </a:rPr>
              <a:t>of</a:t>
            </a:r>
            <a:r>
              <a:rPr lang="hr-HR" b="1" dirty="0">
                <a:solidFill>
                  <a:schemeClr val="tx1"/>
                </a:solidFill>
                <a:latin typeface="Comic Sans MS" panose="030F0702030302020204" pitchFamily="66" charset="0"/>
              </a:rPr>
              <a:t> </a:t>
            </a:r>
            <a:r>
              <a:rPr lang="hr-HR" b="1" dirty="0" err="1">
                <a:solidFill>
                  <a:schemeClr val="tx1"/>
                </a:solidFill>
                <a:latin typeface="Comic Sans MS" panose="030F0702030302020204" pitchFamily="66" charset="0"/>
              </a:rPr>
              <a:t>bathing</a:t>
            </a:r>
            <a:r>
              <a:rPr lang="hr-HR" b="1" dirty="0">
                <a:solidFill>
                  <a:schemeClr val="tx1"/>
                </a:solidFill>
                <a:latin typeface="Comic Sans MS" panose="030F0702030302020204" pitchFamily="66" charset="0"/>
              </a:rPr>
              <a:t> </a:t>
            </a:r>
            <a:r>
              <a:rPr lang="hr-HR" b="1" dirty="0" err="1">
                <a:solidFill>
                  <a:schemeClr val="tx1"/>
                </a:solidFill>
                <a:latin typeface="Comic Sans MS" panose="030F0702030302020204" pitchFamily="66" charset="0"/>
              </a:rPr>
              <a:t>sea</a:t>
            </a:r>
            <a:r>
              <a:rPr lang="hr-HR" b="1" dirty="0">
                <a:solidFill>
                  <a:schemeClr val="tx1"/>
                </a:solidFill>
                <a:latin typeface="Comic Sans MS" panose="030F0702030302020204" pitchFamily="66" charset="0"/>
              </a:rPr>
              <a:t> </a:t>
            </a:r>
            <a:r>
              <a:rPr lang="hr-HR" b="1" dirty="0" err="1">
                <a:solidFill>
                  <a:schemeClr val="tx1"/>
                </a:solidFill>
                <a:latin typeface="Comic Sans MS" panose="030F0702030302020204" pitchFamily="66" charset="0"/>
              </a:rPr>
              <a:t>quality</a:t>
            </a:r>
            <a:br>
              <a:rPr lang="hr-HR" b="1" dirty="0">
                <a:solidFill>
                  <a:schemeClr val="tx1"/>
                </a:solidFill>
                <a:latin typeface="Comic Sans MS" panose="030F0702030302020204" pitchFamily="66" charset="0"/>
              </a:rPr>
            </a:br>
            <a:r>
              <a:rPr lang="hr-HR" dirty="0" err="1">
                <a:solidFill>
                  <a:schemeClr val="tx1"/>
                </a:solidFill>
                <a:latin typeface="Comic Sans MS" panose="030F0702030302020204" pitchFamily="66" charset="0"/>
              </a:rPr>
              <a:t>according</a:t>
            </a:r>
            <a:r>
              <a:rPr lang="hr-HR" dirty="0">
                <a:solidFill>
                  <a:schemeClr val="tx1"/>
                </a:solidFill>
                <a:latin typeface="Comic Sans MS" panose="030F0702030302020204" pitchFamily="66" charset="0"/>
              </a:rPr>
              <a:t> to </a:t>
            </a:r>
            <a:r>
              <a:rPr lang="hr-HR" dirty="0" err="1">
                <a:solidFill>
                  <a:schemeClr val="tx1"/>
                </a:solidFill>
                <a:latin typeface="Comic Sans MS" panose="030F0702030302020204" pitchFamily="66" charset="0"/>
              </a:rPr>
              <a:t>the</a:t>
            </a:r>
            <a:r>
              <a:rPr lang="hr-HR" dirty="0">
                <a:solidFill>
                  <a:schemeClr val="tx1"/>
                </a:solidFill>
                <a:latin typeface="Comic Sans MS" panose="030F0702030302020204" pitchFamily="66" charset="0"/>
              </a:rPr>
              <a:t> </a:t>
            </a:r>
            <a:r>
              <a:rPr lang="hr-HR" dirty="0" err="1">
                <a:solidFill>
                  <a:schemeClr val="tx1"/>
                </a:solidFill>
                <a:latin typeface="Comic Sans MS" panose="030F0702030302020204" pitchFamily="66" charset="0"/>
              </a:rPr>
              <a:t>Bathing</a:t>
            </a:r>
            <a:r>
              <a:rPr lang="hr-HR" dirty="0">
                <a:solidFill>
                  <a:schemeClr val="tx1"/>
                </a:solidFill>
                <a:latin typeface="Comic Sans MS" panose="030F0702030302020204" pitchFamily="66" charset="0"/>
              </a:rPr>
              <a:t> </a:t>
            </a:r>
            <a:r>
              <a:rPr lang="hr-HR" dirty="0" err="1">
                <a:solidFill>
                  <a:schemeClr val="tx1"/>
                </a:solidFill>
                <a:latin typeface="Comic Sans MS" panose="030F0702030302020204" pitchFamily="66" charset="0"/>
              </a:rPr>
              <a:t>Sea</a:t>
            </a:r>
            <a:r>
              <a:rPr lang="hr-HR" dirty="0">
                <a:solidFill>
                  <a:schemeClr val="tx1"/>
                </a:solidFill>
                <a:latin typeface="Comic Sans MS" panose="030F0702030302020204" pitchFamily="66" charset="0"/>
              </a:rPr>
              <a:t> </a:t>
            </a:r>
            <a:r>
              <a:rPr lang="hr-HR" dirty="0" err="1">
                <a:solidFill>
                  <a:schemeClr val="tx1"/>
                </a:solidFill>
                <a:latin typeface="Comic Sans MS" panose="030F0702030302020204" pitchFamily="66" charset="0"/>
              </a:rPr>
              <a:t>Quality</a:t>
            </a:r>
            <a:r>
              <a:rPr lang="hr-HR" dirty="0">
                <a:solidFill>
                  <a:schemeClr val="tx1"/>
                </a:solidFill>
                <a:latin typeface="Comic Sans MS" panose="030F0702030302020204" pitchFamily="66" charset="0"/>
              </a:rPr>
              <a:t> </a:t>
            </a:r>
            <a:r>
              <a:rPr lang="hr-HR" dirty="0" err="1">
                <a:solidFill>
                  <a:schemeClr val="tx1"/>
                </a:solidFill>
                <a:latin typeface="Comic Sans MS" panose="030F0702030302020204" pitchFamily="66" charset="0"/>
              </a:rPr>
              <a:t>Regulation</a:t>
            </a:r>
            <a:r>
              <a:rPr lang="hr-HR" dirty="0">
                <a:solidFill>
                  <a:schemeClr val="tx1"/>
                </a:solidFill>
                <a:latin typeface="Comic Sans MS" panose="030F0702030302020204" pitchFamily="66" charset="0"/>
              </a:rPr>
              <a:t>(NN 73/2008)</a:t>
            </a:r>
            <a:br>
              <a:rPr lang="hr-HR" sz="3600" dirty="0"/>
            </a:br>
            <a:endParaRPr lang="hr-HR" dirty="0"/>
          </a:p>
        </p:txBody>
      </p:sp>
      <p:graphicFrame>
        <p:nvGraphicFramePr>
          <p:cNvPr id="5" name="Table 4">
            <a:extLst>
              <a:ext uri="{FF2B5EF4-FFF2-40B4-BE49-F238E27FC236}">
                <a16:creationId xmlns:a16="http://schemas.microsoft.com/office/drawing/2014/main" id="{375A9233-F9DA-4B7D-B2CB-80A99C0F2F9A}"/>
              </a:ext>
            </a:extLst>
          </p:cNvPr>
          <p:cNvGraphicFramePr>
            <a:graphicFrameLocks noGrp="1"/>
          </p:cNvGraphicFramePr>
          <p:nvPr/>
        </p:nvGraphicFramePr>
        <p:xfrm>
          <a:off x="5232401" y="1916113"/>
          <a:ext cx="5435599" cy="2750559"/>
        </p:xfrm>
        <a:graphic>
          <a:graphicData uri="http://schemas.openxmlformats.org/drawingml/2006/table">
            <a:tbl>
              <a:tblPr firstRow="1" bandRow="1">
                <a:tableStyleId>{073A0DAA-6AF3-43AB-8588-CEC1D06C72B9}</a:tableStyleId>
              </a:tblPr>
              <a:tblGrid>
                <a:gridCol w="1278127">
                  <a:extLst>
                    <a:ext uri="{9D8B030D-6E8A-4147-A177-3AD203B41FA5}">
                      <a16:colId xmlns:a16="http://schemas.microsoft.com/office/drawing/2014/main" val="20000"/>
                    </a:ext>
                  </a:extLst>
                </a:gridCol>
                <a:gridCol w="1240444">
                  <a:extLst>
                    <a:ext uri="{9D8B030D-6E8A-4147-A177-3AD203B41FA5}">
                      <a16:colId xmlns:a16="http://schemas.microsoft.com/office/drawing/2014/main" val="20001"/>
                    </a:ext>
                  </a:extLst>
                </a:gridCol>
                <a:gridCol w="1458514">
                  <a:extLst>
                    <a:ext uri="{9D8B030D-6E8A-4147-A177-3AD203B41FA5}">
                      <a16:colId xmlns:a16="http://schemas.microsoft.com/office/drawing/2014/main" val="20002"/>
                    </a:ext>
                  </a:extLst>
                </a:gridCol>
                <a:gridCol w="1458514">
                  <a:extLst>
                    <a:ext uri="{9D8B030D-6E8A-4147-A177-3AD203B41FA5}">
                      <a16:colId xmlns:a16="http://schemas.microsoft.com/office/drawing/2014/main" val="20003"/>
                    </a:ext>
                  </a:extLst>
                </a:gridCol>
              </a:tblGrid>
              <a:tr h="708257">
                <a:tc>
                  <a:txBody>
                    <a:bodyPr/>
                    <a:lstStyle/>
                    <a:p>
                      <a:endParaRPr lang="hr-HR" sz="1800" dirty="0"/>
                    </a:p>
                  </a:txBody>
                  <a:tcPr marL="91432" marR="91432" marT="45722" marB="45722"/>
                </a:tc>
                <a:tc gridSpan="3">
                  <a:txBody>
                    <a:bodyPr/>
                    <a:lstStyle/>
                    <a:p>
                      <a:pPr algn="ctr"/>
                      <a:endParaRPr lang="hr-HR" sz="1800" dirty="0"/>
                    </a:p>
                    <a:p>
                      <a:pPr marL="0" marR="0" indent="0" algn="ctr" defTabSz="914400" rtl="0" eaLnBrk="1" fontAlgn="auto" latinLnBrk="0" hangingPunct="1">
                        <a:lnSpc>
                          <a:spcPct val="100000"/>
                        </a:lnSpc>
                        <a:spcBef>
                          <a:spcPts val="0"/>
                        </a:spcBef>
                        <a:spcAft>
                          <a:spcPts val="0"/>
                        </a:spcAft>
                        <a:buClrTx/>
                        <a:buSzTx/>
                        <a:buFontTx/>
                        <a:buNone/>
                        <a:tabLst/>
                        <a:defRPr/>
                      </a:pPr>
                      <a:r>
                        <a:rPr lang="hr-HR" sz="1800" b="0" dirty="0"/>
                        <a:t>Kakvoća morske vode</a:t>
                      </a:r>
                    </a:p>
                  </a:txBody>
                  <a:tcPr marL="91432" marR="91432" marT="45722" marB="45722"/>
                </a:tc>
                <a:tc hMerge="1">
                  <a:txBody>
                    <a:bodyPr/>
                    <a:lstStyle/>
                    <a:p>
                      <a:endParaRPr lang="hr-HR" dirty="0"/>
                    </a:p>
                  </a:txBody>
                  <a:tcPr/>
                </a:tc>
                <a:tc hMerge="1">
                  <a:txBody>
                    <a:bodyPr/>
                    <a:lstStyle/>
                    <a:p>
                      <a:endParaRPr lang="hr-HR" dirty="0"/>
                    </a:p>
                  </a:txBody>
                  <a:tcPr/>
                </a:tc>
                <a:extLst>
                  <a:ext uri="{0D108BD9-81ED-4DB2-BD59-A6C34878D82A}">
                    <a16:rowId xmlns:a16="http://schemas.microsoft.com/office/drawing/2014/main" val="10000"/>
                  </a:ext>
                </a:extLst>
              </a:tr>
              <a:tr h="5733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Indikator</a:t>
                      </a:r>
                    </a:p>
                    <a:p>
                      <a:pPr algn="ctr"/>
                      <a:endParaRPr lang="hr-HR" sz="1400" dirty="0"/>
                    </a:p>
                  </a:txBody>
                  <a:tcPr marL="91432" marR="91432"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Izvrsna</a:t>
                      </a:r>
                    </a:p>
                    <a:p>
                      <a:pPr algn="ctr"/>
                      <a:endParaRPr lang="hr-HR" sz="1400" dirty="0"/>
                    </a:p>
                  </a:txBody>
                  <a:tcPr marL="91432" marR="91432" marT="45722" marB="45722">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Dobra</a:t>
                      </a:r>
                    </a:p>
                    <a:p>
                      <a:pPr algn="ctr"/>
                      <a:endParaRPr lang="hr-HR" sz="1400" dirty="0"/>
                    </a:p>
                  </a:txBody>
                  <a:tcPr marL="91432" marR="91432"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Zadovoljavajuća</a:t>
                      </a:r>
                    </a:p>
                    <a:p>
                      <a:pPr algn="ctr"/>
                      <a:endParaRPr lang="hr-HR" sz="1400" dirty="0"/>
                    </a:p>
                  </a:txBody>
                  <a:tcPr marL="91432" marR="91432" marT="45722" marB="4572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73351">
                <a:tc>
                  <a:txBody>
                    <a:bodyPr/>
                    <a:lstStyle/>
                    <a:p>
                      <a:pPr algn="ctr"/>
                      <a:r>
                        <a:rPr lang="hr-HR" sz="1400" dirty="0" err="1"/>
                        <a:t>Enterokoki</a:t>
                      </a:r>
                      <a:endParaRPr lang="hr-HR" sz="1400" dirty="0"/>
                    </a:p>
                    <a:p>
                      <a:pPr algn="ctr"/>
                      <a:r>
                        <a:rPr lang="hr-HR" sz="1400" dirty="0"/>
                        <a:t>(CFU/100ml)</a:t>
                      </a:r>
                    </a:p>
                  </a:txBody>
                  <a:tcPr marL="91432" marR="91432"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˂60</a:t>
                      </a:r>
                    </a:p>
                    <a:p>
                      <a:pPr algn="ctr"/>
                      <a:endParaRPr lang="hr-HR" sz="1400" dirty="0"/>
                    </a:p>
                  </a:txBody>
                  <a:tcPr marL="91432" marR="91432"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61 - 100</a:t>
                      </a:r>
                    </a:p>
                    <a:p>
                      <a:pPr algn="ctr"/>
                      <a:endParaRPr lang="hr-HR" sz="1400" dirty="0"/>
                    </a:p>
                  </a:txBody>
                  <a:tcPr marL="91432" marR="91432"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101</a:t>
                      </a:r>
                      <a:r>
                        <a:rPr lang="hr-HR" sz="1400" baseline="0" dirty="0"/>
                        <a:t> - 200</a:t>
                      </a:r>
                      <a:endParaRPr lang="hr-HR" sz="1400" dirty="0"/>
                    </a:p>
                    <a:p>
                      <a:pPr algn="ctr"/>
                      <a:endParaRPr lang="hr-HR" sz="1400" dirty="0"/>
                    </a:p>
                  </a:txBody>
                  <a:tcPr marL="91432" marR="91432" marT="45722" marB="45722"/>
                </a:tc>
                <a:extLst>
                  <a:ext uri="{0D108BD9-81ED-4DB2-BD59-A6C34878D82A}">
                    <a16:rowId xmlns:a16="http://schemas.microsoft.com/office/drawing/2014/main" val="10002"/>
                  </a:ext>
                </a:extLst>
              </a:tr>
              <a:tr h="737427">
                <a:tc>
                  <a:txBody>
                    <a:bodyPr/>
                    <a:lstStyle/>
                    <a:p>
                      <a:pPr algn="ctr"/>
                      <a:r>
                        <a:rPr lang="hr-HR" sz="1400" i="1" dirty="0"/>
                        <a:t>E. </a:t>
                      </a:r>
                      <a:r>
                        <a:rPr lang="hr-HR" sz="1400" i="1" dirty="0" err="1"/>
                        <a:t>coli</a:t>
                      </a:r>
                      <a:endParaRPr lang="hr-HR" sz="1400" i="1" dirty="0"/>
                    </a:p>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(CFU/100ml)</a:t>
                      </a:r>
                    </a:p>
                    <a:p>
                      <a:pPr algn="ctr"/>
                      <a:endParaRPr lang="hr-HR" sz="1400" dirty="0"/>
                    </a:p>
                  </a:txBody>
                  <a:tcPr marL="91432" marR="91432"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˂100</a:t>
                      </a:r>
                    </a:p>
                    <a:p>
                      <a:pPr algn="ctr"/>
                      <a:endParaRPr lang="hr-HR" sz="1400" dirty="0"/>
                    </a:p>
                  </a:txBody>
                  <a:tcPr marL="91432" marR="91432"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101 - 200</a:t>
                      </a:r>
                    </a:p>
                    <a:p>
                      <a:pPr algn="ctr"/>
                      <a:endParaRPr lang="hr-HR" sz="1400" dirty="0"/>
                    </a:p>
                  </a:txBody>
                  <a:tcPr marL="91432" marR="91432"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t>201 - 300</a:t>
                      </a:r>
                    </a:p>
                    <a:p>
                      <a:pPr algn="ctr"/>
                      <a:endParaRPr lang="hr-HR" sz="1400" dirty="0"/>
                    </a:p>
                  </a:txBody>
                  <a:tcPr marL="91432" marR="91432" marT="45722" marB="45722"/>
                </a:tc>
                <a:extLst>
                  <a:ext uri="{0D108BD9-81ED-4DB2-BD59-A6C34878D82A}">
                    <a16:rowId xmlns:a16="http://schemas.microsoft.com/office/drawing/2014/main" val="10003"/>
                  </a:ext>
                </a:extLst>
              </a:tr>
            </a:tbl>
          </a:graphicData>
        </a:graphic>
      </p:graphicFrame>
      <p:sp>
        <p:nvSpPr>
          <p:cNvPr id="3" name="Rectangle 1">
            <a:extLst>
              <a:ext uri="{FF2B5EF4-FFF2-40B4-BE49-F238E27FC236}">
                <a16:creationId xmlns:a16="http://schemas.microsoft.com/office/drawing/2014/main" id="{AD90A747-1D98-D147-A444-8591397266D4}"/>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D61D851-D611-6B46-A926-1AD3D1886B1A}"/>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ox(in)">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0800-E27C-423A-A01C-1DF5F8083EC0}"/>
              </a:ext>
            </a:extLst>
          </p:cNvPr>
          <p:cNvSpPr>
            <a:spLocks noGrp="1"/>
          </p:cNvSpPr>
          <p:nvPr>
            <p:ph type="title"/>
          </p:nvPr>
        </p:nvSpPr>
        <p:spPr>
          <a:xfrm>
            <a:off x="1981200" y="292101"/>
            <a:ext cx="8229600" cy="976313"/>
          </a:xfrm>
        </p:spPr>
        <p:txBody>
          <a:bodyPr>
            <a:normAutofit fontScale="90000"/>
          </a:bodyPr>
          <a:lstStyle/>
          <a:p>
            <a:pPr algn="ctr">
              <a:defRPr/>
            </a:pPr>
            <a:r>
              <a:rPr lang="hr-HR" sz="2800" dirty="0" err="1">
                <a:latin typeface="Comic Sans MS" panose="030F0702030302020204" pitchFamily="66" charset="0"/>
              </a:rPr>
              <a:t>Results</a:t>
            </a:r>
            <a:r>
              <a:rPr lang="hr-HR" sz="2800" dirty="0">
                <a:latin typeface="Comic Sans MS" panose="030F0702030302020204" pitchFamily="66" charset="0"/>
              </a:rPr>
              <a:t> </a:t>
            </a:r>
            <a:r>
              <a:rPr lang="hr-HR" sz="2800" dirty="0" err="1">
                <a:latin typeface="Comic Sans MS" panose="030F0702030302020204" pitchFamily="66" charset="0"/>
              </a:rPr>
              <a:t>of</a:t>
            </a:r>
            <a:r>
              <a:rPr lang="hr-HR" sz="2800" dirty="0">
                <a:latin typeface="Comic Sans MS" panose="030F0702030302020204" pitchFamily="66" charset="0"/>
              </a:rPr>
              <a:t> </a:t>
            </a:r>
            <a:r>
              <a:rPr lang="hr-HR" sz="2800" dirty="0" err="1">
                <a:latin typeface="Comic Sans MS" panose="030F0702030302020204" pitchFamily="66" charset="0"/>
              </a:rPr>
              <a:t>microbiological</a:t>
            </a:r>
            <a:r>
              <a:rPr lang="hr-HR" sz="2800" dirty="0">
                <a:latin typeface="Comic Sans MS" panose="030F0702030302020204" pitchFamily="66" charset="0"/>
              </a:rPr>
              <a:t> </a:t>
            </a:r>
            <a:r>
              <a:rPr lang="hr-HR" sz="2800" dirty="0" err="1">
                <a:latin typeface="Comic Sans MS" panose="030F0702030302020204" pitchFamily="66" charset="0"/>
              </a:rPr>
              <a:t>analysis</a:t>
            </a:r>
            <a:r>
              <a:rPr lang="hr-HR" sz="2800" dirty="0">
                <a:latin typeface="Comic Sans MS" panose="030F0702030302020204" pitchFamily="66" charset="0"/>
              </a:rPr>
              <a:t> </a:t>
            </a:r>
            <a:r>
              <a:rPr lang="hr-HR" sz="2800" dirty="0" err="1">
                <a:latin typeface="Comic Sans MS" panose="030F0702030302020204" pitchFamily="66" charset="0"/>
              </a:rPr>
              <a:t>of</a:t>
            </a:r>
            <a:r>
              <a:rPr lang="hr-HR" sz="2800" dirty="0">
                <a:latin typeface="Comic Sans MS" panose="030F0702030302020204" pitchFamily="66" charset="0"/>
              </a:rPr>
              <a:t> </a:t>
            </a:r>
            <a:r>
              <a:rPr lang="hr-HR" sz="2800" dirty="0" err="1">
                <a:latin typeface="Comic Sans MS" panose="030F0702030302020204" pitchFamily="66" charset="0"/>
              </a:rPr>
              <a:t>mussels</a:t>
            </a:r>
            <a:r>
              <a:rPr lang="hr-HR" sz="2800" dirty="0">
                <a:latin typeface="Comic Sans MS" panose="030F0702030302020204" pitchFamily="66" charset="0"/>
              </a:rPr>
              <a:t> on </a:t>
            </a:r>
            <a:r>
              <a:rPr lang="hr-HR" sz="2800" dirty="0" err="1">
                <a:latin typeface="Comic Sans MS" panose="030F0702030302020204" pitchFamily="66" charset="0"/>
              </a:rPr>
              <a:t>indicators</a:t>
            </a:r>
            <a:r>
              <a:rPr lang="hr-HR" sz="2800" dirty="0">
                <a:latin typeface="Comic Sans MS" panose="030F0702030302020204" pitchFamily="66" charset="0"/>
              </a:rPr>
              <a:t> </a:t>
            </a:r>
            <a:r>
              <a:rPr lang="hr-HR" sz="2800" dirty="0" err="1">
                <a:latin typeface="Comic Sans MS" panose="030F0702030302020204" pitchFamily="66" charset="0"/>
              </a:rPr>
              <a:t>of</a:t>
            </a:r>
            <a:r>
              <a:rPr lang="hr-HR" sz="2800" dirty="0">
                <a:latin typeface="Comic Sans MS" panose="030F0702030302020204" pitchFamily="66" charset="0"/>
              </a:rPr>
              <a:t> </a:t>
            </a:r>
            <a:r>
              <a:rPr lang="hr-HR" sz="2800" dirty="0" err="1">
                <a:latin typeface="Comic Sans MS" panose="030F0702030302020204" pitchFamily="66" charset="0"/>
              </a:rPr>
              <a:t>fecal</a:t>
            </a:r>
            <a:r>
              <a:rPr lang="hr-HR" sz="2800" dirty="0">
                <a:latin typeface="Comic Sans MS" panose="030F0702030302020204" pitchFamily="66" charset="0"/>
              </a:rPr>
              <a:t> </a:t>
            </a:r>
            <a:r>
              <a:rPr lang="hr-HR" sz="2800" dirty="0" err="1">
                <a:latin typeface="Comic Sans MS" panose="030F0702030302020204" pitchFamily="66" charset="0"/>
              </a:rPr>
              <a:t>contamination</a:t>
            </a:r>
            <a:endParaRPr lang="hr-HR" sz="2800" dirty="0">
              <a:latin typeface="Comic Sans MS" panose="030F0702030302020204" pitchFamily="66" charset="0"/>
            </a:endParaRPr>
          </a:p>
        </p:txBody>
      </p:sp>
      <p:graphicFrame>
        <p:nvGraphicFramePr>
          <p:cNvPr id="4" name="Content Placeholder 3">
            <a:extLst>
              <a:ext uri="{FF2B5EF4-FFF2-40B4-BE49-F238E27FC236}">
                <a16:creationId xmlns:a16="http://schemas.microsoft.com/office/drawing/2014/main" id="{ADDC9113-B145-446E-B655-917E5BF727EA}"/>
              </a:ext>
            </a:extLst>
          </p:cNvPr>
          <p:cNvGraphicFramePr>
            <a:graphicFrameLocks noGrp="1"/>
          </p:cNvGraphicFramePr>
          <p:nvPr>
            <p:ph idx="1"/>
            <p:extLst>
              <p:ext uri="{D42A27DB-BD31-4B8C-83A1-F6EECF244321}">
                <p14:modId xmlns:p14="http://schemas.microsoft.com/office/powerpoint/2010/main" val="3529641656"/>
              </p:ext>
            </p:extLst>
          </p:nvPr>
        </p:nvGraphicFramePr>
        <p:xfrm>
          <a:off x="1774825" y="1844675"/>
          <a:ext cx="8712200" cy="3168652"/>
        </p:xfrm>
        <a:graphic>
          <a:graphicData uri="http://schemas.openxmlformats.org/drawingml/2006/table">
            <a:tbl>
              <a:tblPr/>
              <a:tblGrid>
                <a:gridCol w="773113">
                  <a:extLst>
                    <a:ext uri="{9D8B030D-6E8A-4147-A177-3AD203B41FA5}">
                      <a16:colId xmlns:a16="http://schemas.microsoft.com/office/drawing/2014/main" val="2208896198"/>
                    </a:ext>
                  </a:extLst>
                </a:gridCol>
                <a:gridCol w="838200">
                  <a:extLst>
                    <a:ext uri="{9D8B030D-6E8A-4147-A177-3AD203B41FA5}">
                      <a16:colId xmlns:a16="http://schemas.microsoft.com/office/drawing/2014/main" val="345792963"/>
                    </a:ext>
                  </a:extLst>
                </a:gridCol>
                <a:gridCol w="1449387">
                  <a:extLst>
                    <a:ext uri="{9D8B030D-6E8A-4147-A177-3AD203B41FA5}">
                      <a16:colId xmlns:a16="http://schemas.microsoft.com/office/drawing/2014/main" val="3073525187"/>
                    </a:ext>
                  </a:extLst>
                </a:gridCol>
                <a:gridCol w="1676400">
                  <a:extLst>
                    <a:ext uri="{9D8B030D-6E8A-4147-A177-3AD203B41FA5}">
                      <a16:colId xmlns:a16="http://schemas.microsoft.com/office/drawing/2014/main" val="519854226"/>
                    </a:ext>
                  </a:extLst>
                </a:gridCol>
                <a:gridCol w="915988">
                  <a:extLst>
                    <a:ext uri="{9D8B030D-6E8A-4147-A177-3AD203B41FA5}">
                      <a16:colId xmlns:a16="http://schemas.microsoft.com/office/drawing/2014/main" val="250226664"/>
                    </a:ext>
                  </a:extLst>
                </a:gridCol>
                <a:gridCol w="990600">
                  <a:extLst>
                    <a:ext uri="{9D8B030D-6E8A-4147-A177-3AD203B41FA5}">
                      <a16:colId xmlns:a16="http://schemas.microsoft.com/office/drawing/2014/main" val="3700116920"/>
                    </a:ext>
                  </a:extLst>
                </a:gridCol>
                <a:gridCol w="844550">
                  <a:extLst>
                    <a:ext uri="{9D8B030D-6E8A-4147-A177-3AD203B41FA5}">
                      <a16:colId xmlns:a16="http://schemas.microsoft.com/office/drawing/2014/main" val="2102675910"/>
                    </a:ext>
                  </a:extLst>
                </a:gridCol>
                <a:gridCol w="1223962">
                  <a:extLst>
                    <a:ext uri="{9D8B030D-6E8A-4147-A177-3AD203B41FA5}">
                      <a16:colId xmlns:a16="http://schemas.microsoft.com/office/drawing/2014/main" val="741026875"/>
                    </a:ext>
                  </a:extLst>
                </a:gridCol>
              </a:tblGrid>
              <a:tr h="1122363">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Uzorak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Datum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CFU(</a:t>
                      </a:r>
                      <a:r>
                        <a:rPr kumimoji="0" lang="hr-HR" altLang="en-US" sz="1200" b="1" i="1" u="none" strike="noStrike" cap="none" normalizeH="0" baseline="0">
                          <a:ln>
                            <a:noFill/>
                          </a:ln>
                          <a:solidFill>
                            <a:srgbClr val="FFFFFF"/>
                          </a:solidFill>
                          <a:effectLst/>
                          <a:latin typeface="Tahoma" panose="020B0604030504040204" pitchFamily="34" charset="0"/>
                        </a:rPr>
                        <a:t>E.col</a:t>
                      </a:r>
                      <a:r>
                        <a:rPr kumimoji="0" lang="hr-HR" altLang="en-US" sz="1200" b="1" i="0" u="none" strike="noStrike" cap="none" normalizeH="0" baseline="0">
                          <a:ln>
                            <a:noFill/>
                          </a:ln>
                          <a:solidFill>
                            <a:srgbClr val="FFFFFF"/>
                          </a:solidFill>
                          <a:effectLst/>
                          <a:latin typeface="Tahoma" panose="020B0604030504040204" pitchFamily="34" charset="0"/>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/100 g mesa 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međuljušturne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tekućine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Temperatura/°C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Salinitet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mg(O</a:t>
                      </a:r>
                      <a:r>
                        <a:rPr kumimoji="0" lang="hr-HR" altLang="en-US" sz="1200" b="1" i="0" u="none" strike="noStrike" cap="none" normalizeH="0" baseline="-25000">
                          <a:ln>
                            <a:noFill/>
                          </a:ln>
                          <a:solidFill>
                            <a:srgbClr val="FFFFFF"/>
                          </a:solidFill>
                          <a:effectLst/>
                          <a:latin typeface="Tahoma" panose="020B0604030504040204" pitchFamily="34" charset="0"/>
                        </a:rPr>
                        <a:t>2</a:t>
                      </a:r>
                      <a:r>
                        <a:rPr kumimoji="0" lang="hr-HR" altLang="en-US" sz="1200" b="1" i="0" u="none" strike="noStrike" cap="none" normalizeH="0" baseline="0">
                          <a:ln>
                            <a:noFill/>
                          </a:ln>
                          <a:solidFill>
                            <a:srgbClr val="FFFFFF"/>
                          </a:solidFill>
                          <a:effectLst/>
                          <a:latin typeface="Tahoma" panose="020B0604030504040204" pitchFamily="34" charset="0"/>
                        </a:rPr>
                        <a:t>)/l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pH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1" i="0" u="none" strike="noStrike" cap="none" normalizeH="0" baseline="0">
                        <a:ln>
                          <a:noFill/>
                        </a:ln>
                        <a:solidFill>
                          <a:srgbClr val="FFFFFF"/>
                        </a:solidFill>
                        <a:effectLst/>
                        <a:latin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Alkalitet</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en-US" sz="1200" b="1" i="0" u="none" strike="noStrike" cap="none" normalizeH="0" baseline="0">
                          <a:ln>
                            <a:noFill/>
                          </a:ln>
                          <a:solidFill>
                            <a:srgbClr val="FFFFFF"/>
                          </a:solidFill>
                          <a:effectLst/>
                          <a:latin typeface="Tahoma" panose="020B0604030504040204" pitchFamily="34" charset="0"/>
                        </a:rPr>
                        <a:t>mg(CaCO</a:t>
                      </a:r>
                      <a:r>
                        <a:rPr kumimoji="0" lang="hr-HR" altLang="en-US" sz="1200" b="1" i="0" u="none" strike="noStrike" cap="none" normalizeH="0" baseline="-25000">
                          <a:ln>
                            <a:noFill/>
                          </a:ln>
                          <a:solidFill>
                            <a:srgbClr val="FFFFFF"/>
                          </a:solidFill>
                          <a:effectLst/>
                          <a:latin typeface="Tahoma" panose="020B0604030504040204" pitchFamily="34" charset="0"/>
                        </a:rPr>
                        <a:t>3</a:t>
                      </a:r>
                      <a:r>
                        <a:rPr kumimoji="0" lang="hr-HR" altLang="en-US" sz="1200" b="1" i="0" u="none" strike="noStrike" cap="none" normalizeH="0" baseline="0">
                          <a:ln>
                            <a:noFill/>
                          </a:ln>
                          <a:solidFill>
                            <a:srgbClr val="FFFFFF"/>
                          </a:solidFill>
                          <a:effectLst/>
                          <a:latin typeface="Tahoma" panose="020B0604030504040204"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141955262"/>
                  </a:ext>
                </a:extLst>
              </a:tr>
              <a:tr h="706438">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rgbClr val="010199"/>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dirty="0">
                          <a:ln>
                            <a:noFill/>
                          </a:ln>
                          <a:solidFill>
                            <a:srgbClr val="010199"/>
                          </a:solidFill>
                          <a:effectLst/>
                          <a:latin typeface="Tahoma" panose="020B0604030504040204" pitchFamily="34" charset="0"/>
                        </a:rPr>
                        <a:t>12.10.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dirty="0">
                          <a:ln>
                            <a:noFill/>
                          </a:ln>
                          <a:solidFill>
                            <a:srgbClr val="010199"/>
                          </a:solidFill>
                          <a:effectLst/>
                          <a:latin typeface="Tahoma" panose="020B0604030504040204" pitchFamily="34"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7.64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402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494004210"/>
                  </a:ext>
                </a:extLst>
              </a:tr>
              <a:tr h="706438">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2.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rgbClr val="010199"/>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dirty="0">
                          <a:ln>
                            <a:noFill/>
                          </a:ln>
                          <a:solidFill>
                            <a:srgbClr val="010199"/>
                          </a:solidFill>
                          <a:effectLst/>
                          <a:latin typeface="Tahoma" panose="020B0604030504040204" pitchFamily="34" charset="0"/>
                        </a:rPr>
                        <a:t>10.2.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dirty="0">
                          <a:ln>
                            <a:noFill/>
                          </a:ln>
                          <a:solidFill>
                            <a:srgbClr val="010199"/>
                          </a:solidFill>
                          <a:effectLst/>
                          <a:latin typeface="Tahoma" panose="020B0604030504040204" pitchFamily="34"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38.6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7.74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extLst>
                  <a:ext uri="{0D108BD9-81ED-4DB2-BD59-A6C34878D82A}">
                    <a16:rowId xmlns:a16="http://schemas.microsoft.com/office/drawing/2014/main" val="2870255534"/>
                  </a:ext>
                </a:extLst>
              </a:tr>
              <a:tr h="633413">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3.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rgbClr val="010199"/>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dirty="0">
                          <a:ln>
                            <a:noFill/>
                          </a:ln>
                          <a:solidFill>
                            <a:srgbClr val="010199"/>
                          </a:solidFill>
                          <a:effectLst/>
                          <a:latin typeface="Tahoma" panose="020B0604030504040204" pitchFamily="34" charset="0"/>
                        </a:rPr>
                        <a:t>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dirty="0">
                          <a:ln>
                            <a:noFill/>
                          </a:ln>
                          <a:solidFill>
                            <a:srgbClr val="010199"/>
                          </a:solidFill>
                          <a:effectLst/>
                          <a:latin typeface="Tahoma" panose="020B0604030504040204" pitchFamily="34" charset="0"/>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38.6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a:ln>
                            <a:noFill/>
                          </a:ln>
                          <a:solidFill>
                            <a:srgbClr val="010199"/>
                          </a:solidFill>
                          <a:effectLst/>
                          <a:latin typeface="Tahoma" panose="020B0604030504040204" pitchFamily="34" charset="0"/>
                        </a:rPr>
                        <a:t>7.74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400" b="0" i="0" u="none" strike="noStrike" cap="none" normalizeH="0" baseline="0" dirty="0">
                          <a:ln>
                            <a:noFill/>
                          </a:ln>
                          <a:solidFill>
                            <a:srgbClr val="010199"/>
                          </a:solidFill>
                          <a:effectLst/>
                          <a:latin typeface="Tahoma" panose="020B0604030504040204" pitchFamily="34" charset="0"/>
                        </a:rPr>
                        <a:t>396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362707179"/>
                  </a:ext>
                </a:extLst>
              </a:tr>
            </a:tbl>
          </a:graphicData>
        </a:graphic>
      </p:graphicFrame>
      <p:graphicFrame>
        <p:nvGraphicFramePr>
          <p:cNvPr id="5" name="Table 4">
            <a:extLst>
              <a:ext uri="{FF2B5EF4-FFF2-40B4-BE49-F238E27FC236}">
                <a16:creationId xmlns:a16="http://schemas.microsoft.com/office/drawing/2014/main" id="{298AE89C-D7C0-4875-B6F1-DBB65A00526F}"/>
              </a:ext>
            </a:extLst>
          </p:cNvPr>
          <p:cNvGraphicFramePr>
            <a:graphicFrameLocks noGrp="1"/>
          </p:cNvGraphicFramePr>
          <p:nvPr>
            <p:extLst>
              <p:ext uri="{D42A27DB-BD31-4B8C-83A1-F6EECF244321}">
                <p14:modId xmlns:p14="http://schemas.microsoft.com/office/powerpoint/2010/main" val="2847962932"/>
              </p:ext>
            </p:extLst>
          </p:nvPr>
        </p:nvGraphicFramePr>
        <p:xfrm>
          <a:off x="4943475" y="1916113"/>
          <a:ext cx="5545138" cy="3024188"/>
        </p:xfrm>
        <a:graphic>
          <a:graphicData uri="http://schemas.openxmlformats.org/drawingml/2006/table">
            <a:tbl>
              <a:tblPr/>
              <a:tblGrid>
                <a:gridCol w="1847850">
                  <a:extLst>
                    <a:ext uri="{9D8B030D-6E8A-4147-A177-3AD203B41FA5}">
                      <a16:colId xmlns:a16="http://schemas.microsoft.com/office/drawing/2014/main" val="2729142946"/>
                    </a:ext>
                  </a:extLst>
                </a:gridCol>
                <a:gridCol w="1847850">
                  <a:extLst>
                    <a:ext uri="{9D8B030D-6E8A-4147-A177-3AD203B41FA5}">
                      <a16:colId xmlns:a16="http://schemas.microsoft.com/office/drawing/2014/main" val="4195487016"/>
                    </a:ext>
                  </a:extLst>
                </a:gridCol>
                <a:gridCol w="1849438">
                  <a:extLst>
                    <a:ext uri="{9D8B030D-6E8A-4147-A177-3AD203B41FA5}">
                      <a16:colId xmlns:a16="http://schemas.microsoft.com/office/drawing/2014/main" val="2720680033"/>
                    </a:ext>
                  </a:extLst>
                </a:gridCol>
              </a:tblGrid>
              <a:tr h="704850">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hr-HR" altLang="en-US" sz="1300" b="0" i="0" u="none" strike="noStrike" cap="none" normalizeH="0" baseline="0">
                        <a:ln>
                          <a:noFill/>
                        </a:ln>
                        <a:solidFill>
                          <a:srgbClr val="FFFFFF"/>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FFFFFF"/>
                          </a:solidFill>
                          <a:effectLst/>
                          <a:latin typeface="Tahoma" panose="020B0604030504040204" pitchFamily="34" charset="0"/>
                        </a:rPr>
                        <a:t>Područje</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FFFFFF"/>
                          </a:solidFill>
                          <a:effectLst/>
                          <a:latin typeface="Tahoma" panose="020B0604030504040204" pitchFamily="34" charset="0"/>
                        </a:rPr>
                        <a:t> kakvoće mora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hr-HR" altLang="en-US" sz="1300" b="0" i="0" u="none" strike="noStrike" cap="none" normalizeH="0" baseline="0">
                        <a:ln>
                          <a:noFill/>
                        </a:ln>
                        <a:solidFill>
                          <a:srgbClr val="FFFFFF"/>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FFFFFF"/>
                          </a:solidFill>
                          <a:effectLst/>
                          <a:latin typeface="Tahoma" panose="020B0604030504040204" pitchFamily="34" charset="0"/>
                        </a:rPr>
                        <a:t>Fekalni koliformi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hr-HR" altLang="en-US" sz="1300" b="0" i="1" u="none" strike="noStrike" cap="none" normalizeH="0" baseline="0">
                        <a:ln>
                          <a:noFill/>
                        </a:ln>
                        <a:solidFill>
                          <a:srgbClr val="FFFFFF"/>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1" u="none" strike="noStrike" cap="none" normalizeH="0" baseline="0">
                          <a:ln>
                            <a:noFill/>
                          </a:ln>
                          <a:solidFill>
                            <a:srgbClr val="FFFFFF"/>
                          </a:solidFill>
                          <a:effectLst/>
                          <a:latin typeface="Tahoma" panose="020B0604030504040204" pitchFamily="34" charset="0"/>
                        </a:rPr>
                        <a:t>Escherichia coli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018222577"/>
                  </a:ext>
                </a:extLst>
              </a:tr>
              <a:tr h="704850">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300" b="0" i="0" u="none" strike="noStrike" cap="none" normalizeH="0" baseline="0">
                        <a:ln>
                          <a:noFill/>
                        </a:ln>
                        <a:solidFill>
                          <a:srgbClr val="010199"/>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010199"/>
                          </a:solidFill>
                          <a:effectLst/>
                          <a:latin typeface="Tahoma" panose="020B0604030504040204" pitchFamily="34" charset="0"/>
                        </a:rPr>
                        <a:t>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300" b="0" i="0" u="none" strike="noStrike" cap="none" normalizeH="0" baseline="0">
                        <a:ln>
                          <a:noFill/>
                        </a:ln>
                        <a:solidFill>
                          <a:srgbClr val="010199"/>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010199"/>
                          </a:solidFill>
                          <a:effectLst/>
                          <a:latin typeface="Tahoma" panose="020B0604030504040204" pitchFamily="34" charset="0"/>
                        </a:rPr>
                        <a:t>˂300 CFU u 100g</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010199"/>
                          </a:solidFill>
                          <a:effectLst/>
                          <a:latin typeface="Tahoma" panose="020B0604030504040204" pitchFamily="34" charset="0"/>
                        </a:rPr>
                        <a:t>mesa i međuljušturne tekućine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010199"/>
                          </a:solidFill>
                          <a:effectLst/>
                          <a:latin typeface="Tahoma" panose="020B0604030504040204" pitchFamily="34" charset="0"/>
                        </a:rPr>
                        <a:t>˂100 CFU u 100g</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010199"/>
                          </a:solidFill>
                          <a:effectLst/>
                          <a:latin typeface="Tahoma" panose="020B0604030504040204" pitchFamily="34" charset="0"/>
                        </a:rPr>
                        <a:t>mesa i međuljušturne tekućine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1009365748"/>
                  </a:ext>
                </a:extLst>
              </a:tr>
              <a:tr h="909638">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300" b="0" i="0" u="none" strike="noStrike" cap="none" normalizeH="0" baseline="0">
                        <a:ln>
                          <a:noFill/>
                        </a:ln>
                        <a:solidFill>
                          <a:srgbClr val="010199"/>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010199"/>
                          </a:solidFill>
                          <a:effectLst/>
                          <a:latin typeface="Tahoma" panose="020B0604030504040204" pitchFamily="34" charset="0"/>
                        </a:rPr>
                        <a:t>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300" b="0" i="0" u="none" strike="noStrike" cap="none" normalizeH="0" baseline="0">
                        <a:ln>
                          <a:noFill/>
                        </a:ln>
                        <a:solidFill>
                          <a:srgbClr val="010199"/>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010199"/>
                          </a:solidFill>
                          <a:effectLst/>
                          <a:latin typeface="Tahoma" panose="020B0604030504040204" pitchFamily="34" charset="0"/>
                        </a:rPr>
                        <a:t>˂6000 CFU u 100g</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010199"/>
                          </a:solidFill>
                          <a:effectLst/>
                          <a:latin typeface="Tahoma" panose="020B0604030504040204" pitchFamily="34" charset="0"/>
                        </a:rPr>
                        <a:t>mesa i međuljušturne tekućine u 90% uzoraka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010199"/>
                          </a:solidFill>
                          <a:effectLst/>
                          <a:latin typeface="Tahoma" panose="020B0604030504040204" pitchFamily="34" charset="0"/>
                        </a:rPr>
                        <a:t>˂4600 CFU u 100g</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a:ln>
                            <a:noFill/>
                          </a:ln>
                          <a:solidFill>
                            <a:srgbClr val="010199"/>
                          </a:solidFill>
                          <a:effectLst/>
                          <a:latin typeface="Tahoma" panose="020B0604030504040204" pitchFamily="34" charset="0"/>
                        </a:rPr>
                        <a:t>mesa i međuljušturne tekućine u 90% uzoraka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F"/>
                    </a:solidFill>
                  </a:tcPr>
                </a:tc>
                <a:extLst>
                  <a:ext uri="{0D108BD9-81ED-4DB2-BD59-A6C34878D82A}">
                    <a16:rowId xmlns:a16="http://schemas.microsoft.com/office/drawing/2014/main" val="743688221"/>
                  </a:ext>
                </a:extLst>
              </a:tr>
              <a:tr h="704850">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300" b="0" i="0" u="none" strike="noStrike" cap="none" normalizeH="0" baseline="0" dirty="0">
                        <a:ln>
                          <a:noFill/>
                        </a:ln>
                        <a:solidFill>
                          <a:srgbClr val="010199"/>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dirty="0">
                          <a:ln>
                            <a:noFill/>
                          </a:ln>
                          <a:solidFill>
                            <a:srgbClr val="010199"/>
                          </a:solidFill>
                          <a:effectLst/>
                          <a:latin typeface="Tahoma" panose="020B0604030504040204" pitchFamily="34" charset="0"/>
                        </a:rPr>
                        <a:t>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300" b="0" i="0" u="none" strike="noStrike" cap="none" normalizeH="0" baseline="0" dirty="0">
                        <a:ln>
                          <a:noFill/>
                        </a:ln>
                        <a:solidFill>
                          <a:srgbClr val="010199"/>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dirty="0">
                          <a:ln>
                            <a:noFill/>
                          </a:ln>
                          <a:solidFill>
                            <a:srgbClr val="010199"/>
                          </a:solidFill>
                          <a:effectLst/>
                          <a:latin typeface="Tahoma" panose="020B0604030504040204" pitchFamily="34" charset="0"/>
                        </a:rPr>
                        <a:t>˂6000 CFU u 100g</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en-US" sz="1300" b="0" i="0" u="none" strike="noStrike" cap="none" normalizeH="0" baseline="0" dirty="0">
                          <a:ln>
                            <a:noFill/>
                          </a:ln>
                          <a:solidFill>
                            <a:srgbClr val="010199"/>
                          </a:solidFill>
                          <a:effectLst/>
                          <a:latin typeface="Tahoma" panose="020B0604030504040204" pitchFamily="34" charset="0"/>
                        </a:rPr>
                        <a:t>mesa i </a:t>
                      </a:r>
                      <a:r>
                        <a:rPr kumimoji="0" lang="hr-HR" altLang="en-US" sz="1300" b="0" i="0" u="none" strike="noStrike" cap="none" normalizeH="0" baseline="0" dirty="0" err="1">
                          <a:ln>
                            <a:noFill/>
                          </a:ln>
                          <a:solidFill>
                            <a:srgbClr val="010199"/>
                          </a:solidFill>
                          <a:effectLst/>
                          <a:latin typeface="Tahoma" panose="020B0604030504040204" pitchFamily="34" charset="0"/>
                        </a:rPr>
                        <a:t>međuljušturne</a:t>
                      </a:r>
                      <a:r>
                        <a:rPr kumimoji="0" lang="hr-HR" altLang="en-US" sz="1300" b="0" i="0" u="none" strike="noStrike" cap="none" normalizeH="0" baseline="0" dirty="0">
                          <a:ln>
                            <a:noFill/>
                          </a:ln>
                          <a:solidFill>
                            <a:srgbClr val="010199"/>
                          </a:solidFill>
                          <a:effectLst/>
                          <a:latin typeface="Tahoma" panose="020B0604030504040204" pitchFamily="34" charset="0"/>
                        </a:rPr>
                        <a:t> tekućine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altLang="en-US" sz="1300" b="0" i="0" u="none" strike="noStrike" cap="none" normalizeH="0" baseline="0" dirty="0">
                        <a:ln>
                          <a:noFill/>
                        </a:ln>
                        <a:solidFill>
                          <a:srgbClr val="010199"/>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E"/>
                    </a:solidFill>
                  </a:tcPr>
                </a:tc>
                <a:extLst>
                  <a:ext uri="{0D108BD9-81ED-4DB2-BD59-A6C34878D82A}">
                    <a16:rowId xmlns:a16="http://schemas.microsoft.com/office/drawing/2014/main" val="2812853189"/>
                  </a:ext>
                </a:extLst>
              </a:tr>
            </a:tbl>
          </a:graphicData>
        </a:graphic>
      </p:graphicFrame>
      <p:sp>
        <p:nvSpPr>
          <p:cNvPr id="9" name="Rectangle 8">
            <a:extLst>
              <a:ext uri="{FF2B5EF4-FFF2-40B4-BE49-F238E27FC236}">
                <a16:creationId xmlns:a16="http://schemas.microsoft.com/office/drawing/2014/main" id="{B104D6BD-50B5-4145-AB5D-9EA37C03E766}"/>
              </a:ext>
            </a:extLst>
          </p:cNvPr>
          <p:cNvSpPr>
            <a:spLocks noChangeArrowheads="1"/>
          </p:cNvSpPr>
          <p:nvPr/>
        </p:nvSpPr>
        <p:spPr bwMode="auto">
          <a:xfrm>
            <a:off x="1703388" y="5013326"/>
            <a:ext cx="8496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hr-HR" altLang="en-US" sz="2000" b="1" dirty="0" err="1">
                <a:latin typeface="Comic Sans MS" panose="030F0702030302020204" pitchFamily="66" charset="0"/>
              </a:rPr>
              <a:t>Standards</a:t>
            </a:r>
            <a:r>
              <a:rPr lang="hr-HR" altLang="en-US" sz="2000" b="1" dirty="0">
                <a:latin typeface="Comic Sans MS" panose="030F0702030302020204" pitchFamily="66" charset="0"/>
              </a:rPr>
              <a:t> for </a:t>
            </a:r>
            <a:r>
              <a:rPr lang="hr-HR" altLang="en-US" sz="2000" b="1" dirty="0" err="1">
                <a:latin typeface="Comic Sans MS" panose="030F0702030302020204" pitchFamily="66" charset="0"/>
              </a:rPr>
              <a:t>the</a:t>
            </a:r>
            <a:r>
              <a:rPr lang="hr-HR" altLang="en-US" sz="2000" b="1" dirty="0">
                <a:latin typeface="Comic Sans MS" panose="030F0702030302020204" pitchFamily="66" charset="0"/>
              </a:rPr>
              <a:t> </a:t>
            </a:r>
            <a:r>
              <a:rPr lang="hr-HR" altLang="en-US" sz="2000" b="1" dirty="0" err="1">
                <a:latin typeface="Comic Sans MS" panose="030F0702030302020204" pitchFamily="66" charset="0"/>
              </a:rPr>
              <a:t>assessment</a:t>
            </a:r>
            <a:r>
              <a:rPr lang="hr-HR" altLang="en-US" sz="2000" b="1" dirty="0">
                <a:latin typeface="Comic Sans MS" panose="030F0702030302020204" pitchFamily="66" charset="0"/>
              </a:rPr>
              <a:t> </a:t>
            </a:r>
            <a:r>
              <a:rPr lang="hr-HR" altLang="en-US" sz="2000" b="1" dirty="0" err="1">
                <a:latin typeface="Comic Sans MS" panose="030F0702030302020204" pitchFamily="66" charset="0"/>
              </a:rPr>
              <a:t>of</a:t>
            </a:r>
            <a:r>
              <a:rPr lang="hr-HR" altLang="en-US" sz="2000" b="1" dirty="0">
                <a:latin typeface="Comic Sans MS" panose="030F0702030302020204" pitchFamily="66" charset="0"/>
              </a:rPr>
              <a:t> </a:t>
            </a:r>
            <a:r>
              <a:rPr lang="hr-HR" altLang="en-US" sz="2000" b="1" dirty="0" err="1">
                <a:latin typeface="Comic Sans MS" panose="030F0702030302020204" pitchFamily="66" charset="0"/>
              </a:rPr>
              <a:t>the</a:t>
            </a:r>
            <a:r>
              <a:rPr lang="hr-HR" altLang="en-US" sz="2000" b="1" dirty="0">
                <a:latin typeface="Comic Sans MS" panose="030F0702030302020204" pitchFamily="66" charset="0"/>
              </a:rPr>
              <a:t> </a:t>
            </a:r>
            <a:r>
              <a:rPr lang="hr-HR" altLang="en-US" sz="2000" b="1" dirty="0" err="1">
                <a:latin typeface="Comic Sans MS" panose="030F0702030302020204" pitchFamily="66" charset="0"/>
              </a:rPr>
              <a:t>quality</a:t>
            </a:r>
            <a:r>
              <a:rPr lang="hr-HR" altLang="en-US" sz="2000" b="1" dirty="0">
                <a:latin typeface="Comic Sans MS" panose="030F0702030302020204" pitchFamily="66" charset="0"/>
              </a:rPr>
              <a:t> </a:t>
            </a:r>
            <a:r>
              <a:rPr lang="hr-HR" altLang="en-US" sz="2000" b="1" dirty="0" err="1">
                <a:latin typeface="Comic Sans MS" panose="030F0702030302020204" pitchFamily="66" charset="0"/>
              </a:rPr>
              <a:t>of</a:t>
            </a:r>
            <a:r>
              <a:rPr lang="hr-HR" altLang="en-US" sz="2000" b="1" dirty="0">
                <a:latin typeface="Comic Sans MS" panose="030F0702030302020204" pitchFamily="66" charset="0"/>
              </a:rPr>
              <a:t> </a:t>
            </a:r>
            <a:r>
              <a:rPr lang="hr-HR" altLang="en-US" sz="2000" b="1" dirty="0" err="1">
                <a:latin typeface="Comic Sans MS" panose="030F0702030302020204" pitchFamily="66" charset="0"/>
              </a:rPr>
              <a:t>bivalve</a:t>
            </a:r>
            <a:r>
              <a:rPr lang="hr-HR" altLang="en-US" sz="2000" b="1" dirty="0">
                <a:latin typeface="Comic Sans MS" panose="030F0702030302020204" pitchFamily="66" charset="0"/>
              </a:rPr>
              <a:t> </a:t>
            </a:r>
            <a:r>
              <a:rPr lang="hr-HR" altLang="en-US" sz="2000" b="1" dirty="0" err="1">
                <a:latin typeface="Comic Sans MS" panose="030F0702030302020204" pitchFamily="66" charset="0"/>
              </a:rPr>
              <a:t>molluscs</a:t>
            </a:r>
            <a:r>
              <a:rPr lang="hr-HR" altLang="en-US" sz="2000" b="1" dirty="0">
                <a:latin typeface="Comic Sans MS" panose="030F0702030302020204" pitchFamily="66" charset="0"/>
              </a:rPr>
              <a:t> </a:t>
            </a:r>
            <a:r>
              <a:rPr lang="hr-HR" altLang="en-US" sz="2000" dirty="0" err="1">
                <a:latin typeface="Comic Sans MS" panose="030F0702030302020204" pitchFamily="66" charset="0"/>
              </a:rPr>
              <a:t>according</a:t>
            </a:r>
            <a:r>
              <a:rPr lang="hr-HR" altLang="en-US" sz="2000" dirty="0">
                <a:latin typeface="Comic Sans MS" panose="030F0702030302020204" pitchFamily="66" charset="0"/>
              </a:rPr>
              <a:t> to </a:t>
            </a:r>
            <a:r>
              <a:rPr lang="hr-HR" altLang="en-US" sz="2000" dirty="0" err="1">
                <a:latin typeface="Comic Sans MS" panose="030F0702030302020204" pitchFamily="66" charset="0"/>
              </a:rPr>
              <a:t>the</a:t>
            </a:r>
            <a:r>
              <a:rPr lang="hr-HR" altLang="en-US" sz="2000" dirty="0">
                <a:latin typeface="Comic Sans MS" panose="030F0702030302020204" pitchFamily="66" charset="0"/>
              </a:rPr>
              <a:t> </a:t>
            </a:r>
            <a:r>
              <a:rPr lang="hr-HR" altLang="en-US" sz="2000" dirty="0" err="1">
                <a:latin typeface="Comic Sans MS" panose="030F0702030302020204" pitchFamily="66" charset="0"/>
              </a:rPr>
              <a:t>Ordinance</a:t>
            </a:r>
            <a:r>
              <a:rPr lang="hr-HR" altLang="en-US" sz="2000" dirty="0">
                <a:latin typeface="Comic Sans MS" panose="030F0702030302020204" pitchFamily="66" charset="0"/>
              </a:rPr>
              <a:t> on </a:t>
            </a:r>
            <a:r>
              <a:rPr lang="hr-HR" altLang="en-US" sz="2000" dirty="0" err="1">
                <a:latin typeface="Comic Sans MS" panose="030F0702030302020204" pitchFamily="66" charset="0"/>
              </a:rPr>
              <a:t>the</a:t>
            </a:r>
            <a:r>
              <a:rPr lang="hr-HR" altLang="en-US" sz="2000" dirty="0">
                <a:latin typeface="Comic Sans MS" panose="030F0702030302020204" pitchFamily="66" charset="0"/>
              </a:rPr>
              <a:t> </a:t>
            </a:r>
            <a:r>
              <a:rPr lang="hr-HR" altLang="en-US" sz="2000" dirty="0" err="1">
                <a:latin typeface="Comic Sans MS" panose="030F0702030302020204" pitchFamily="66" charset="0"/>
              </a:rPr>
              <a:t>hygiene</a:t>
            </a:r>
            <a:r>
              <a:rPr lang="hr-HR" altLang="en-US" sz="2000" dirty="0">
                <a:latin typeface="Comic Sans MS" panose="030F0702030302020204" pitchFamily="66" charset="0"/>
              </a:rPr>
              <a:t> </a:t>
            </a:r>
            <a:r>
              <a:rPr lang="hr-HR" altLang="en-US" sz="2000" dirty="0" err="1">
                <a:latin typeface="Comic Sans MS" panose="030F0702030302020204" pitchFamily="66" charset="0"/>
              </a:rPr>
              <a:t>of</a:t>
            </a:r>
            <a:r>
              <a:rPr lang="hr-HR" altLang="en-US" sz="2000" dirty="0">
                <a:latin typeface="Comic Sans MS" panose="030F0702030302020204" pitchFamily="66" charset="0"/>
              </a:rPr>
              <a:t> </a:t>
            </a:r>
            <a:r>
              <a:rPr lang="hr-HR" altLang="en-US" sz="2000" dirty="0" err="1">
                <a:latin typeface="Comic Sans MS" panose="030F0702030302020204" pitchFamily="66" charset="0"/>
              </a:rPr>
              <a:t>food</a:t>
            </a:r>
            <a:r>
              <a:rPr lang="hr-HR" altLang="en-US" sz="2000" dirty="0">
                <a:latin typeface="Comic Sans MS" panose="030F0702030302020204" pitchFamily="66" charset="0"/>
              </a:rPr>
              <a:t> </a:t>
            </a:r>
            <a:r>
              <a:rPr lang="hr-HR" altLang="en-US" sz="2000" dirty="0" err="1">
                <a:latin typeface="Comic Sans MS" panose="030F0702030302020204" pitchFamily="66" charset="0"/>
              </a:rPr>
              <a:t>of</a:t>
            </a:r>
            <a:r>
              <a:rPr lang="hr-HR" altLang="en-US" sz="2000" dirty="0">
                <a:latin typeface="Comic Sans MS" panose="030F0702030302020204" pitchFamily="66" charset="0"/>
              </a:rPr>
              <a:t> </a:t>
            </a:r>
            <a:r>
              <a:rPr lang="hr-HR" altLang="en-US" sz="2000" dirty="0" err="1">
                <a:latin typeface="Comic Sans MS" panose="030F0702030302020204" pitchFamily="66" charset="0"/>
              </a:rPr>
              <a:t>animal</a:t>
            </a:r>
            <a:r>
              <a:rPr lang="hr-HR" altLang="en-US" sz="2000" dirty="0">
                <a:latin typeface="Comic Sans MS" panose="030F0702030302020204" pitchFamily="66" charset="0"/>
              </a:rPr>
              <a:t> </a:t>
            </a:r>
            <a:r>
              <a:rPr lang="hr-HR" altLang="en-US" sz="2000" dirty="0" err="1">
                <a:latin typeface="Comic Sans MS" panose="030F0702030302020204" pitchFamily="66" charset="0"/>
              </a:rPr>
              <a:t>origin</a:t>
            </a:r>
            <a:r>
              <a:rPr lang="hr-HR" altLang="en-US" sz="2000" dirty="0">
                <a:latin typeface="Comic Sans MS" panose="030F0702030302020204" pitchFamily="66" charset="0"/>
              </a:rPr>
              <a:t> (NN 99/2007) </a:t>
            </a:r>
            <a:r>
              <a:rPr lang="hr-HR" altLang="en-US" sz="2000" dirty="0" err="1">
                <a:latin typeface="Comic Sans MS" panose="030F0702030302020204" pitchFamily="66" charset="0"/>
              </a:rPr>
              <a:t>and</a:t>
            </a:r>
            <a:br>
              <a:rPr lang="hr-HR" altLang="en-US" sz="2000" dirty="0">
                <a:latin typeface="Comic Sans MS" panose="030F0702030302020204" pitchFamily="66" charset="0"/>
              </a:rPr>
            </a:br>
            <a:r>
              <a:rPr lang="hr-HR" altLang="en-US" sz="2000" dirty="0" err="1">
                <a:latin typeface="Comic Sans MS" panose="030F0702030302020204" pitchFamily="66" charset="0"/>
              </a:rPr>
              <a:t>Ordinance</a:t>
            </a:r>
            <a:r>
              <a:rPr lang="hr-HR" altLang="en-US" sz="2000" dirty="0">
                <a:latin typeface="Comic Sans MS" panose="030F0702030302020204" pitchFamily="66" charset="0"/>
              </a:rPr>
              <a:t> on </a:t>
            </a:r>
            <a:r>
              <a:rPr lang="hr-HR" altLang="en-US" sz="2000" dirty="0" err="1">
                <a:latin typeface="Comic Sans MS" panose="030F0702030302020204" pitchFamily="66" charset="0"/>
              </a:rPr>
              <a:t>official</a:t>
            </a:r>
            <a:r>
              <a:rPr lang="hr-HR" altLang="en-US" sz="2000" dirty="0">
                <a:latin typeface="Comic Sans MS" panose="030F0702030302020204" pitchFamily="66" charset="0"/>
              </a:rPr>
              <a:t> </a:t>
            </a:r>
            <a:r>
              <a:rPr lang="hr-HR" altLang="en-US" sz="2000" dirty="0" err="1">
                <a:latin typeface="Comic Sans MS" panose="030F0702030302020204" pitchFamily="66" charset="0"/>
              </a:rPr>
              <a:t>controls</a:t>
            </a:r>
            <a:r>
              <a:rPr lang="hr-HR" altLang="en-US" sz="2000" dirty="0">
                <a:latin typeface="Comic Sans MS" panose="030F0702030302020204" pitchFamily="66" charset="0"/>
              </a:rPr>
              <a:t> on </a:t>
            </a:r>
            <a:r>
              <a:rPr lang="hr-HR" altLang="en-US" sz="2000" dirty="0" err="1">
                <a:latin typeface="Comic Sans MS" panose="030F0702030302020204" pitchFamily="66" charset="0"/>
              </a:rPr>
              <a:t>food</a:t>
            </a:r>
            <a:r>
              <a:rPr lang="hr-HR" altLang="en-US" sz="2000" dirty="0">
                <a:latin typeface="Comic Sans MS" panose="030F0702030302020204" pitchFamily="66" charset="0"/>
              </a:rPr>
              <a:t> </a:t>
            </a:r>
            <a:r>
              <a:rPr lang="hr-HR" altLang="en-US" sz="2000" dirty="0" err="1">
                <a:latin typeface="Comic Sans MS" panose="030F0702030302020204" pitchFamily="66" charset="0"/>
              </a:rPr>
              <a:t>of</a:t>
            </a:r>
            <a:r>
              <a:rPr lang="hr-HR" altLang="en-US" sz="2000" dirty="0">
                <a:latin typeface="Comic Sans MS" panose="030F0702030302020204" pitchFamily="66" charset="0"/>
              </a:rPr>
              <a:t> </a:t>
            </a:r>
            <a:r>
              <a:rPr lang="hr-HR" altLang="en-US" sz="2000" dirty="0" err="1">
                <a:latin typeface="Comic Sans MS" panose="030F0702030302020204" pitchFamily="66" charset="0"/>
              </a:rPr>
              <a:t>animal</a:t>
            </a:r>
            <a:r>
              <a:rPr lang="hr-HR" altLang="en-US" sz="2000" dirty="0">
                <a:latin typeface="Comic Sans MS" panose="030F0702030302020204" pitchFamily="66" charset="0"/>
              </a:rPr>
              <a:t> </a:t>
            </a:r>
            <a:r>
              <a:rPr lang="hr-HR" altLang="en-US" sz="2000" dirty="0" err="1">
                <a:latin typeface="Comic Sans MS" panose="030F0702030302020204" pitchFamily="66" charset="0"/>
              </a:rPr>
              <a:t>origin</a:t>
            </a:r>
            <a:r>
              <a:rPr lang="hr-HR" altLang="en-US" sz="2000" dirty="0">
                <a:latin typeface="Comic Sans MS" panose="030F0702030302020204" pitchFamily="66" charset="0"/>
              </a:rPr>
              <a:t>(NN 99/2007)</a:t>
            </a:r>
          </a:p>
        </p:txBody>
      </p:sp>
      <p:sp>
        <p:nvSpPr>
          <p:cNvPr id="3" name="Rectangle 1">
            <a:extLst>
              <a:ext uri="{FF2B5EF4-FFF2-40B4-BE49-F238E27FC236}">
                <a16:creationId xmlns:a16="http://schemas.microsoft.com/office/drawing/2014/main" id="{A0CCE639-667B-5644-ACD4-3174CB0F8B27}"/>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9F2614A6-941E-A14B-82B9-118D3E4616A6}"/>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ox(in)">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13E7-F4A4-4305-A8C7-DED4BF10B91B}"/>
              </a:ext>
            </a:extLst>
          </p:cNvPr>
          <p:cNvSpPr>
            <a:spLocks noGrp="1"/>
          </p:cNvSpPr>
          <p:nvPr>
            <p:ph type="title"/>
          </p:nvPr>
        </p:nvSpPr>
        <p:spPr>
          <a:xfrm>
            <a:off x="2063750" y="549276"/>
            <a:ext cx="8229600" cy="1095375"/>
          </a:xfrm>
        </p:spPr>
        <p:txBody>
          <a:bodyPr>
            <a:normAutofit/>
          </a:bodyPr>
          <a:lstStyle/>
          <a:p>
            <a:pPr algn="ctr">
              <a:defRPr/>
            </a:pPr>
            <a:r>
              <a:rPr lang="hr-HR" sz="2400" dirty="0" err="1">
                <a:latin typeface="Comic Sans MS" panose="030F0702030302020204" pitchFamily="66" charset="0"/>
              </a:rPr>
              <a:t>The</a:t>
            </a:r>
            <a:r>
              <a:rPr lang="hr-HR" sz="2400" dirty="0">
                <a:latin typeface="Comic Sans MS" panose="030F0702030302020204" pitchFamily="66" charset="0"/>
              </a:rPr>
              <a:t> </a:t>
            </a:r>
            <a:r>
              <a:rPr lang="hr-HR" sz="2400" dirty="0" err="1">
                <a:latin typeface="Comic Sans MS" panose="030F0702030302020204" pitchFamily="66" charset="0"/>
              </a:rPr>
              <a:t>ratio</a:t>
            </a:r>
            <a:r>
              <a:rPr lang="hr-HR" sz="2400" dirty="0">
                <a:latin typeface="Comic Sans MS" panose="030F0702030302020204" pitchFamily="66" charset="0"/>
              </a:rPr>
              <a:t> </a:t>
            </a:r>
            <a:r>
              <a:rPr lang="hr-HR" sz="2400" dirty="0" err="1">
                <a:latin typeface="Comic Sans MS" panose="030F0702030302020204" pitchFamily="66" charset="0"/>
              </a:rPr>
              <a:t>of</a:t>
            </a:r>
            <a:r>
              <a:rPr lang="hr-HR" sz="2400" dirty="0">
                <a:latin typeface="Comic Sans MS" panose="030F0702030302020204" pitchFamily="66" charset="0"/>
              </a:rPr>
              <a:t> </a:t>
            </a:r>
            <a:r>
              <a:rPr lang="hr-HR" sz="2400" dirty="0" err="1">
                <a:latin typeface="Comic Sans MS" panose="030F0702030302020204" pitchFamily="66" charset="0"/>
              </a:rPr>
              <a:t>the</a:t>
            </a:r>
            <a:r>
              <a:rPr lang="hr-HR" sz="2400" dirty="0">
                <a:latin typeface="Comic Sans MS" panose="030F0702030302020204" pitchFamily="66" charset="0"/>
              </a:rPr>
              <a:t> </a:t>
            </a:r>
            <a:r>
              <a:rPr lang="hr-HR" sz="2400" dirty="0" err="1">
                <a:latin typeface="Comic Sans MS" panose="030F0702030302020204" pitchFamily="66" charset="0"/>
              </a:rPr>
              <a:t>number</a:t>
            </a:r>
            <a:r>
              <a:rPr lang="hr-HR" sz="2400" dirty="0">
                <a:latin typeface="Comic Sans MS" panose="030F0702030302020204" pitchFamily="66" charset="0"/>
              </a:rPr>
              <a:t> </a:t>
            </a:r>
            <a:r>
              <a:rPr lang="hr-HR" sz="2400" dirty="0" err="1">
                <a:latin typeface="Comic Sans MS" panose="030F0702030302020204" pitchFamily="66" charset="0"/>
              </a:rPr>
              <a:t>of</a:t>
            </a:r>
            <a:r>
              <a:rPr lang="hr-HR" sz="2400" dirty="0">
                <a:latin typeface="Comic Sans MS" panose="030F0702030302020204" pitchFamily="66" charset="0"/>
              </a:rPr>
              <a:t> e-</a:t>
            </a:r>
            <a:r>
              <a:rPr lang="hr-HR" sz="2400" dirty="0" err="1">
                <a:latin typeface="Comic Sans MS" panose="030F0702030302020204" pitchFamily="66" charset="0"/>
              </a:rPr>
              <a:t>coli</a:t>
            </a:r>
            <a:r>
              <a:rPr lang="hr-HR" sz="2400" dirty="0">
                <a:latin typeface="Comic Sans MS" panose="030F0702030302020204" pitchFamily="66" charset="0"/>
              </a:rPr>
              <a:t> </a:t>
            </a:r>
            <a:r>
              <a:rPr lang="hr-HR" sz="2400" dirty="0" err="1">
                <a:latin typeface="Comic Sans MS" panose="030F0702030302020204" pitchFamily="66" charset="0"/>
              </a:rPr>
              <a:t>colonies</a:t>
            </a:r>
            <a:r>
              <a:rPr lang="hr-HR" sz="2400" dirty="0">
                <a:latin typeface="Comic Sans MS" panose="030F0702030302020204" pitchFamily="66" charset="0"/>
              </a:rPr>
              <a:t> </a:t>
            </a:r>
            <a:r>
              <a:rPr lang="hr-HR" sz="2400" dirty="0" err="1">
                <a:latin typeface="Comic Sans MS" panose="030F0702030302020204" pitchFamily="66" charset="0"/>
              </a:rPr>
              <a:t>isolated</a:t>
            </a:r>
            <a:r>
              <a:rPr lang="hr-HR" sz="2400" dirty="0">
                <a:latin typeface="Comic Sans MS" panose="030F0702030302020204" pitchFamily="66" charset="0"/>
              </a:rPr>
              <a:t> </a:t>
            </a:r>
            <a:r>
              <a:rPr lang="hr-HR" sz="2400" dirty="0" err="1">
                <a:latin typeface="Comic Sans MS" panose="030F0702030302020204" pitchFamily="66" charset="0"/>
              </a:rPr>
              <a:t>in</a:t>
            </a:r>
            <a:r>
              <a:rPr lang="hr-HR" sz="2400" dirty="0">
                <a:latin typeface="Comic Sans MS" panose="030F0702030302020204" pitchFamily="66" charset="0"/>
              </a:rPr>
              <a:t> </a:t>
            </a:r>
            <a:r>
              <a:rPr lang="hr-HR" sz="2400" dirty="0" err="1">
                <a:latin typeface="Comic Sans MS" panose="030F0702030302020204" pitchFamily="66" charset="0"/>
              </a:rPr>
              <a:t>sea</a:t>
            </a:r>
            <a:r>
              <a:rPr lang="hr-HR" sz="2400" dirty="0">
                <a:latin typeface="Comic Sans MS" panose="030F0702030302020204" pitchFamily="66" charset="0"/>
              </a:rPr>
              <a:t> water </a:t>
            </a:r>
            <a:r>
              <a:rPr lang="hr-HR" sz="2400" dirty="0" err="1">
                <a:latin typeface="Comic Sans MS" panose="030F0702030302020204" pitchFamily="66" charset="0"/>
              </a:rPr>
              <a:t>and</a:t>
            </a:r>
            <a:r>
              <a:rPr lang="hr-HR" sz="2400" dirty="0">
                <a:latin typeface="Comic Sans MS" panose="030F0702030302020204" pitchFamily="66" charset="0"/>
              </a:rPr>
              <a:t> </a:t>
            </a:r>
            <a:r>
              <a:rPr lang="hr-HR" sz="2400" dirty="0" err="1">
                <a:latin typeface="Comic Sans MS" panose="030F0702030302020204" pitchFamily="66" charset="0"/>
              </a:rPr>
              <a:t>in</a:t>
            </a:r>
            <a:r>
              <a:rPr lang="hr-HR" sz="2400" dirty="0">
                <a:latin typeface="Comic Sans MS" panose="030F0702030302020204" pitchFamily="66" charset="0"/>
              </a:rPr>
              <a:t> </a:t>
            </a:r>
            <a:r>
              <a:rPr lang="hr-HR" sz="2400" dirty="0" err="1">
                <a:latin typeface="Comic Sans MS" panose="030F0702030302020204" pitchFamily="66" charset="0"/>
              </a:rPr>
              <a:t>mussels</a:t>
            </a:r>
            <a:endParaRPr lang="hr-HR" sz="2400" dirty="0">
              <a:latin typeface="Comic Sans MS" panose="030F0702030302020204" pitchFamily="66" charset="0"/>
            </a:endParaRPr>
          </a:p>
        </p:txBody>
      </p:sp>
      <p:graphicFrame>
        <p:nvGraphicFramePr>
          <p:cNvPr id="3074" name="Content Placeholder 3">
            <a:extLst>
              <a:ext uri="{FF2B5EF4-FFF2-40B4-BE49-F238E27FC236}">
                <a16:creationId xmlns:a16="http://schemas.microsoft.com/office/drawing/2014/main" id="{65BA5EF6-5167-4D6C-B508-8B004DEF3120}"/>
              </a:ext>
            </a:extLst>
          </p:cNvPr>
          <p:cNvGraphicFramePr>
            <a:graphicFrameLocks noGrp="1"/>
          </p:cNvGraphicFramePr>
          <p:nvPr>
            <p:ph idx="1"/>
          </p:nvPr>
        </p:nvGraphicFramePr>
        <p:xfrm>
          <a:off x="2732088" y="1722438"/>
          <a:ext cx="7023100" cy="3916362"/>
        </p:xfrm>
        <a:graphic>
          <a:graphicData uri="http://schemas.openxmlformats.org/presentationml/2006/ole">
            <mc:AlternateContent xmlns:mc="http://schemas.openxmlformats.org/markup-compatibility/2006">
              <mc:Choice xmlns:v="urn:schemas-microsoft-com:vml" Requires="v">
                <p:oleObj spid="_x0000_s3093" name="Chart" r:id="rId3" imgW="7029297" imgH="3920068" progId="Excel.Chart.8">
                  <p:embed/>
                </p:oleObj>
              </mc:Choice>
              <mc:Fallback>
                <p:oleObj name="Chart" r:id="rId3" imgW="7029297" imgH="3920068" progId="Excel.Chart.8">
                  <p:embed/>
                  <p:pic>
                    <p:nvPicPr>
                      <p:cNvPr id="3074" name="Content Placeholder 3">
                        <a:extLst>
                          <a:ext uri="{FF2B5EF4-FFF2-40B4-BE49-F238E27FC236}">
                            <a16:creationId xmlns:a16="http://schemas.microsoft.com/office/drawing/2014/main" id="{65BA5EF6-5167-4D6C-B508-8B004DEF3120}"/>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088" y="1722438"/>
                        <a:ext cx="7023100" cy="3916362"/>
                      </a:xfrm>
                      <a:prstGeom prst="rect">
                        <a:avLst/>
                      </a:prstGeom>
                    </p:spPr>
                  </p:pic>
                </p:oleObj>
              </mc:Fallback>
            </mc:AlternateContent>
          </a:graphicData>
        </a:graphic>
      </p:graphicFrame>
      <p:sp>
        <p:nvSpPr>
          <p:cNvPr id="3" name="Rectangle 10">
            <a:extLst>
              <a:ext uri="{FF2B5EF4-FFF2-40B4-BE49-F238E27FC236}">
                <a16:creationId xmlns:a16="http://schemas.microsoft.com/office/drawing/2014/main" id="{A8A1092A-803F-694A-BE01-A992E5B5F9FA}"/>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59CE-C1B7-415C-8CF4-CEC6C5563598}"/>
              </a:ext>
            </a:extLst>
          </p:cNvPr>
          <p:cNvSpPr>
            <a:spLocks noGrp="1"/>
          </p:cNvSpPr>
          <p:nvPr>
            <p:ph type="title"/>
          </p:nvPr>
        </p:nvSpPr>
        <p:spPr>
          <a:xfrm>
            <a:off x="1093645" y="147344"/>
            <a:ext cx="10274940" cy="1507067"/>
          </a:xfrm>
        </p:spPr>
        <p:txBody>
          <a:bodyPr/>
          <a:lstStyle/>
          <a:p>
            <a:pPr algn="ctr">
              <a:defRPr/>
            </a:pPr>
            <a:r>
              <a:rPr lang="hr-HR" sz="2800" dirty="0">
                <a:latin typeface="Comic Sans MS" panose="030F0702030302020204" pitchFamily="66" charset="0"/>
              </a:rPr>
              <a:t>INFLUENCE OF TEMPERATURE ON E.COLI ACCUMULATION IN MUSSELS</a:t>
            </a:r>
          </a:p>
        </p:txBody>
      </p:sp>
      <p:graphicFrame>
        <p:nvGraphicFramePr>
          <p:cNvPr id="4" name="Content Placeholder 3">
            <a:extLst>
              <a:ext uri="{FF2B5EF4-FFF2-40B4-BE49-F238E27FC236}">
                <a16:creationId xmlns:a16="http://schemas.microsoft.com/office/drawing/2014/main" id="{DB69E089-ABE8-4F00-A0B0-411E4052E5A0}"/>
              </a:ext>
            </a:extLst>
          </p:cNvPr>
          <p:cNvGraphicFramePr>
            <a:graphicFrameLocks noGrp="1"/>
          </p:cNvGraphicFramePr>
          <p:nvPr>
            <p:ph idx="1"/>
            <p:extLst>
              <p:ext uri="{D42A27DB-BD31-4B8C-83A1-F6EECF244321}">
                <p14:modId xmlns:p14="http://schemas.microsoft.com/office/powerpoint/2010/main" val="203454079"/>
              </p:ext>
            </p:extLst>
          </p:nvPr>
        </p:nvGraphicFramePr>
        <p:xfrm>
          <a:off x="2063750" y="1916113"/>
          <a:ext cx="7345362" cy="1844676"/>
        </p:xfrm>
        <a:graphic>
          <a:graphicData uri="http://schemas.openxmlformats.org/drawingml/2006/table">
            <a:tbl>
              <a:tblPr firstRow="1" bandRow="1">
                <a:tableStyleId>{073A0DAA-6AF3-43AB-8588-CEC1D06C72B9}</a:tableStyleId>
              </a:tblPr>
              <a:tblGrid>
                <a:gridCol w="1038577">
                  <a:extLst>
                    <a:ext uri="{9D8B030D-6E8A-4147-A177-3AD203B41FA5}">
                      <a16:colId xmlns:a16="http://schemas.microsoft.com/office/drawing/2014/main" val="20000"/>
                    </a:ext>
                  </a:extLst>
                </a:gridCol>
                <a:gridCol w="1151037">
                  <a:extLst>
                    <a:ext uri="{9D8B030D-6E8A-4147-A177-3AD203B41FA5}">
                      <a16:colId xmlns:a16="http://schemas.microsoft.com/office/drawing/2014/main" val="20001"/>
                    </a:ext>
                  </a:extLst>
                </a:gridCol>
                <a:gridCol w="1627094">
                  <a:extLst>
                    <a:ext uri="{9D8B030D-6E8A-4147-A177-3AD203B41FA5}">
                      <a16:colId xmlns:a16="http://schemas.microsoft.com/office/drawing/2014/main" val="20002"/>
                    </a:ext>
                  </a:extLst>
                </a:gridCol>
                <a:gridCol w="1656307">
                  <a:extLst>
                    <a:ext uri="{9D8B030D-6E8A-4147-A177-3AD203B41FA5}">
                      <a16:colId xmlns:a16="http://schemas.microsoft.com/office/drawing/2014/main" val="20003"/>
                    </a:ext>
                  </a:extLst>
                </a:gridCol>
                <a:gridCol w="1872347">
                  <a:extLst>
                    <a:ext uri="{9D8B030D-6E8A-4147-A177-3AD203B41FA5}">
                      <a16:colId xmlns:a16="http://schemas.microsoft.com/office/drawing/2014/main" val="20004"/>
                    </a:ext>
                  </a:extLst>
                </a:gridCol>
              </a:tblGrid>
              <a:tr h="731772">
                <a:tc>
                  <a:txBody>
                    <a:bodyPr/>
                    <a:lstStyle/>
                    <a:p>
                      <a:pPr algn="ctr"/>
                      <a:r>
                        <a:rPr lang="hr-HR" sz="1400" dirty="0"/>
                        <a:t>Uzorak</a:t>
                      </a:r>
                    </a:p>
                  </a:txBody>
                  <a:tcPr marL="91447" marR="91447" marT="45736" marB="45736"/>
                </a:tc>
                <a:tc>
                  <a:txBody>
                    <a:bodyPr/>
                    <a:lstStyle/>
                    <a:p>
                      <a:pPr algn="ctr"/>
                      <a:r>
                        <a:rPr lang="hr-HR" sz="1400" dirty="0"/>
                        <a:t>Datum</a:t>
                      </a:r>
                    </a:p>
                  </a:txBody>
                  <a:tcPr marL="91447" marR="91447" marT="45736" marB="45736"/>
                </a:tc>
                <a:tc>
                  <a:txBody>
                    <a:bodyPr/>
                    <a:lstStyle/>
                    <a:p>
                      <a:r>
                        <a:rPr lang="hr-HR" sz="1400" dirty="0">
                          <a:latin typeface="+mn-lt"/>
                        </a:rPr>
                        <a:t>CFU(</a:t>
                      </a:r>
                      <a:r>
                        <a:rPr lang="hr-HR" sz="1400" i="1" dirty="0" err="1">
                          <a:latin typeface="+mn-lt"/>
                        </a:rPr>
                        <a:t>E.coli</a:t>
                      </a:r>
                      <a:r>
                        <a:rPr lang="hr-HR" sz="1400" dirty="0">
                          <a:latin typeface="+mn-lt"/>
                        </a:rPr>
                        <a:t>)/</a:t>
                      </a:r>
                    </a:p>
                    <a:p>
                      <a:r>
                        <a:rPr lang="hr-HR" sz="1400" dirty="0">
                          <a:latin typeface="+mn-lt"/>
                        </a:rPr>
                        <a:t>100 ml vode</a:t>
                      </a:r>
                    </a:p>
                    <a:p>
                      <a:pPr algn="ctr"/>
                      <a:endParaRPr lang="hr-HR" sz="1400" dirty="0"/>
                    </a:p>
                  </a:txBody>
                  <a:tcPr marL="91447" marR="91447" marT="45736" marB="45736"/>
                </a:tc>
                <a:tc>
                  <a:txBody>
                    <a:bodyPr/>
                    <a:lstStyle/>
                    <a:p>
                      <a:r>
                        <a:rPr lang="hr-HR" sz="1400" dirty="0">
                          <a:latin typeface="+mn-lt"/>
                        </a:rPr>
                        <a:t>CFU(</a:t>
                      </a:r>
                      <a:r>
                        <a:rPr lang="hr-HR" sz="1400" i="1" dirty="0" err="1">
                          <a:latin typeface="+mn-lt"/>
                        </a:rPr>
                        <a:t>E.coli</a:t>
                      </a:r>
                      <a:r>
                        <a:rPr lang="hr-HR" sz="1400" dirty="0">
                          <a:latin typeface="+mn-lt"/>
                        </a:rPr>
                        <a:t>)/</a:t>
                      </a:r>
                    </a:p>
                    <a:p>
                      <a:r>
                        <a:rPr lang="hr-HR" sz="1400" dirty="0">
                          <a:latin typeface="+mn-lt"/>
                        </a:rPr>
                        <a:t>100 g</a:t>
                      </a:r>
                      <a:r>
                        <a:rPr lang="hr-HR" sz="1400" baseline="0" dirty="0">
                          <a:latin typeface="+mn-lt"/>
                        </a:rPr>
                        <a:t> školjkaša</a:t>
                      </a:r>
                      <a:endParaRPr lang="hr-HR" sz="1400" dirty="0">
                        <a:latin typeface="+mn-lt"/>
                      </a:endParaRPr>
                    </a:p>
                  </a:txBody>
                  <a:tcPr marL="91447" marR="91447" marT="45736" marB="45736"/>
                </a:tc>
                <a:tc>
                  <a:txBody>
                    <a:bodyPr/>
                    <a:lstStyle/>
                    <a:p>
                      <a:pPr algn="ctr"/>
                      <a:r>
                        <a:rPr lang="hr-HR" sz="1400" dirty="0"/>
                        <a:t>Temperatura</a:t>
                      </a:r>
                    </a:p>
                    <a:p>
                      <a:pPr algn="ctr"/>
                      <a:r>
                        <a:rPr lang="hr-HR" sz="1400" dirty="0"/>
                        <a:t>°C</a:t>
                      </a:r>
                    </a:p>
                  </a:txBody>
                  <a:tcPr marL="91447" marR="91447" marT="45736" marB="45736"/>
                </a:tc>
                <a:extLst>
                  <a:ext uri="{0D108BD9-81ED-4DB2-BD59-A6C34878D82A}">
                    <a16:rowId xmlns:a16="http://schemas.microsoft.com/office/drawing/2014/main" val="10000"/>
                  </a:ext>
                </a:extLst>
              </a:tr>
              <a:tr h="370968">
                <a:tc>
                  <a:txBody>
                    <a:bodyPr/>
                    <a:lstStyle/>
                    <a:p>
                      <a:pPr algn="ctr"/>
                      <a:r>
                        <a:rPr lang="hr-HR" sz="1400" dirty="0"/>
                        <a:t>1.</a:t>
                      </a:r>
                    </a:p>
                  </a:txBody>
                  <a:tcPr marL="91447" marR="91447" marT="45736" marB="45736"/>
                </a:tc>
                <a:tc>
                  <a:txBody>
                    <a:bodyPr/>
                    <a:lstStyle/>
                    <a:p>
                      <a:r>
                        <a:rPr lang="hr-HR" sz="1400" dirty="0">
                          <a:latin typeface="+mn-lt"/>
                        </a:rPr>
                        <a:t>12.10.2018.</a:t>
                      </a:r>
                    </a:p>
                  </a:txBody>
                  <a:tcPr marL="91447" marR="91447" marT="45736" marB="45736"/>
                </a:tc>
                <a:tc>
                  <a:txBody>
                    <a:bodyPr/>
                    <a:lstStyle/>
                    <a:p>
                      <a:pPr algn="ctr"/>
                      <a:r>
                        <a:rPr lang="hr-HR" sz="1400" dirty="0"/>
                        <a:t>11</a:t>
                      </a:r>
                    </a:p>
                  </a:txBody>
                  <a:tcPr marL="91447" marR="91447" marT="45736" marB="45736"/>
                </a:tc>
                <a:tc>
                  <a:txBody>
                    <a:bodyPr/>
                    <a:lstStyle/>
                    <a:p>
                      <a:pPr algn="ctr"/>
                      <a:r>
                        <a:rPr lang="hr-HR" sz="1400" dirty="0"/>
                        <a:t>40</a:t>
                      </a:r>
                    </a:p>
                  </a:txBody>
                  <a:tcPr marL="91447" marR="91447" marT="45736" marB="45736"/>
                </a:tc>
                <a:tc>
                  <a:txBody>
                    <a:bodyPr/>
                    <a:lstStyle/>
                    <a:p>
                      <a:pPr algn="ctr"/>
                      <a:r>
                        <a:rPr lang="hr-HR" sz="1400" dirty="0"/>
                        <a:t>20</a:t>
                      </a:r>
                    </a:p>
                  </a:txBody>
                  <a:tcPr marL="91447" marR="91447" marT="45736" marB="45736"/>
                </a:tc>
                <a:extLst>
                  <a:ext uri="{0D108BD9-81ED-4DB2-BD59-A6C34878D82A}">
                    <a16:rowId xmlns:a16="http://schemas.microsoft.com/office/drawing/2014/main" val="10001"/>
                  </a:ext>
                </a:extLst>
              </a:tr>
              <a:tr h="370968">
                <a:tc>
                  <a:txBody>
                    <a:bodyPr/>
                    <a:lstStyle/>
                    <a:p>
                      <a:pPr algn="ctr"/>
                      <a:r>
                        <a:rPr lang="hr-HR" sz="1400" dirty="0"/>
                        <a:t>2.</a:t>
                      </a:r>
                    </a:p>
                  </a:txBody>
                  <a:tcPr marL="91447" marR="91447" marT="45736" marB="45736"/>
                </a:tc>
                <a:tc>
                  <a:txBody>
                    <a:bodyPr/>
                    <a:lstStyle/>
                    <a:p>
                      <a:pPr algn="l"/>
                      <a:r>
                        <a:rPr lang="hr-HR" sz="1400" dirty="0"/>
                        <a:t>10.2.2019.</a:t>
                      </a:r>
                    </a:p>
                  </a:txBody>
                  <a:tcPr marL="91447" marR="91447" marT="45736" marB="45736"/>
                </a:tc>
                <a:tc>
                  <a:txBody>
                    <a:bodyPr/>
                    <a:lstStyle/>
                    <a:p>
                      <a:pPr algn="ctr"/>
                      <a:r>
                        <a:rPr lang="hr-HR" sz="1400" dirty="0"/>
                        <a:t>14</a:t>
                      </a:r>
                    </a:p>
                  </a:txBody>
                  <a:tcPr marL="91447" marR="91447" marT="45736" marB="45736"/>
                </a:tc>
                <a:tc>
                  <a:txBody>
                    <a:bodyPr/>
                    <a:lstStyle/>
                    <a:p>
                      <a:pPr algn="ctr"/>
                      <a:r>
                        <a:rPr lang="hr-HR" sz="1400" dirty="0"/>
                        <a:t>42</a:t>
                      </a:r>
                    </a:p>
                  </a:txBody>
                  <a:tcPr marL="91447" marR="91447" marT="45736" marB="45736"/>
                </a:tc>
                <a:tc>
                  <a:txBody>
                    <a:bodyPr/>
                    <a:lstStyle/>
                    <a:p>
                      <a:pPr algn="ctr"/>
                      <a:r>
                        <a:rPr lang="hr-HR" sz="1400" dirty="0"/>
                        <a:t>12</a:t>
                      </a:r>
                    </a:p>
                  </a:txBody>
                  <a:tcPr marL="91447" marR="91447" marT="45736" marB="45736"/>
                </a:tc>
                <a:extLst>
                  <a:ext uri="{0D108BD9-81ED-4DB2-BD59-A6C34878D82A}">
                    <a16:rowId xmlns:a16="http://schemas.microsoft.com/office/drawing/2014/main" val="10002"/>
                  </a:ext>
                </a:extLst>
              </a:tr>
              <a:tr h="370968">
                <a:tc>
                  <a:txBody>
                    <a:bodyPr/>
                    <a:lstStyle/>
                    <a:p>
                      <a:pPr algn="ctr"/>
                      <a:r>
                        <a:rPr lang="hr-HR" sz="1400" dirty="0"/>
                        <a:t>3.</a:t>
                      </a:r>
                    </a:p>
                  </a:txBody>
                  <a:tcPr marL="91447" marR="91447" marT="45736" marB="45736"/>
                </a:tc>
                <a:tc>
                  <a:txBody>
                    <a:bodyPr/>
                    <a:lstStyle/>
                    <a:p>
                      <a:pPr algn="l"/>
                      <a:r>
                        <a:rPr lang="hr-HR" sz="1400" dirty="0"/>
                        <a:t>1.3.2019.</a:t>
                      </a:r>
                    </a:p>
                  </a:txBody>
                  <a:tcPr marL="91447" marR="91447" marT="45736" marB="45736"/>
                </a:tc>
                <a:tc>
                  <a:txBody>
                    <a:bodyPr/>
                    <a:lstStyle/>
                    <a:p>
                      <a:pPr algn="ctr"/>
                      <a:r>
                        <a:rPr lang="hr-HR" sz="1400" dirty="0"/>
                        <a:t>11</a:t>
                      </a:r>
                    </a:p>
                  </a:txBody>
                  <a:tcPr marL="91447" marR="91447" marT="45736" marB="45736"/>
                </a:tc>
                <a:tc>
                  <a:txBody>
                    <a:bodyPr/>
                    <a:lstStyle/>
                    <a:p>
                      <a:pPr algn="ctr"/>
                      <a:r>
                        <a:rPr lang="hr-HR" sz="1400" dirty="0"/>
                        <a:t>38</a:t>
                      </a:r>
                    </a:p>
                  </a:txBody>
                  <a:tcPr marL="91447" marR="91447" marT="45736" marB="45736"/>
                </a:tc>
                <a:tc>
                  <a:txBody>
                    <a:bodyPr/>
                    <a:lstStyle/>
                    <a:p>
                      <a:pPr algn="ctr"/>
                      <a:r>
                        <a:rPr lang="hr-HR" sz="1400" dirty="0"/>
                        <a:t>14.5</a:t>
                      </a:r>
                    </a:p>
                  </a:txBody>
                  <a:tcPr marL="91447" marR="91447" marT="45736" marB="45736"/>
                </a:tc>
                <a:extLst>
                  <a:ext uri="{0D108BD9-81ED-4DB2-BD59-A6C34878D82A}">
                    <a16:rowId xmlns:a16="http://schemas.microsoft.com/office/drawing/2014/main" val="10003"/>
                  </a:ext>
                </a:extLst>
              </a:tr>
            </a:tbl>
          </a:graphicData>
        </a:graphic>
      </p:graphicFrame>
      <p:sp>
        <p:nvSpPr>
          <p:cNvPr id="3" name="Rectangle 1">
            <a:extLst>
              <a:ext uri="{FF2B5EF4-FFF2-40B4-BE49-F238E27FC236}">
                <a16:creationId xmlns:a16="http://schemas.microsoft.com/office/drawing/2014/main" id="{A3C3A87B-7BE8-E641-8ACB-7254C2DED648}"/>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932BEFB-7AF2-4AF3-9D0F-F448085D3E36}"/>
              </a:ext>
            </a:extLst>
          </p:cNvPr>
          <p:cNvSpPr>
            <a:spLocks noGrp="1" noChangeArrowheads="1"/>
          </p:cNvSpPr>
          <p:nvPr>
            <p:ph type="title"/>
          </p:nvPr>
        </p:nvSpPr>
        <p:spPr>
          <a:xfrm>
            <a:off x="1981200" y="0"/>
            <a:ext cx="8229600" cy="908050"/>
          </a:xfrm>
        </p:spPr>
        <p:txBody>
          <a:bodyPr>
            <a:normAutofit fontScale="90000"/>
          </a:bodyPr>
          <a:lstStyle/>
          <a:p>
            <a:pPr algn="ctr" eaLnBrk="1" hangingPunct="1">
              <a:defRPr/>
            </a:pPr>
            <a:br>
              <a:rPr lang="hr-HR" sz="2800" dirty="0"/>
            </a:br>
            <a:r>
              <a:rPr lang="hr-HR" sz="4000" b="1" dirty="0" err="1">
                <a:latin typeface="Comic Sans MS" panose="030F0702030302020204" pitchFamily="66" charset="0"/>
              </a:rPr>
              <a:t>Conclusions</a:t>
            </a:r>
            <a:endParaRPr lang="en-US" sz="4000" b="1" dirty="0">
              <a:latin typeface="Comic Sans MS" panose="030F0702030302020204" pitchFamily="66" charset="0"/>
            </a:endParaRPr>
          </a:p>
        </p:txBody>
      </p:sp>
      <p:sp>
        <p:nvSpPr>
          <p:cNvPr id="45059" name="Rectangle 3">
            <a:extLst>
              <a:ext uri="{FF2B5EF4-FFF2-40B4-BE49-F238E27FC236}">
                <a16:creationId xmlns:a16="http://schemas.microsoft.com/office/drawing/2014/main" id="{D461218C-D9B2-4D3C-AC2D-7A84A8467187}"/>
              </a:ext>
            </a:extLst>
          </p:cNvPr>
          <p:cNvSpPr>
            <a:spLocks noGrp="1" noChangeArrowheads="1"/>
          </p:cNvSpPr>
          <p:nvPr>
            <p:ph idx="1"/>
          </p:nvPr>
        </p:nvSpPr>
        <p:spPr>
          <a:xfrm>
            <a:off x="536027" y="981076"/>
            <a:ext cx="10988565" cy="5254625"/>
          </a:xfrm>
        </p:spPr>
        <p:txBody>
          <a:bodyPr>
            <a:normAutofit/>
          </a:bodyPr>
          <a:lstStyle/>
          <a:p>
            <a:pPr eaLnBrk="1" hangingPunct="1">
              <a:lnSpc>
                <a:spcPct val="80000"/>
              </a:lnSpc>
              <a:buFont typeface="Wingdings" panose="05000000000000000000" pitchFamily="2" charset="2"/>
              <a:buChar char="ü"/>
              <a:defRPr/>
            </a:pPr>
            <a:endParaRPr lang="hr-HR" sz="2400" dirty="0">
              <a:solidFill>
                <a:schemeClr val="tx1"/>
              </a:solidFill>
              <a:latin typeface="Comic Sans MS" panose="030F0702030302020204" pitchFamily="66" charset="0"/>
            </a:endParaRPr>
          </a:p>
          <a:p>
            <a:pPr algn="just">
              <a:lnSpc>
                <a:spcPct val="80000"/>
              </a:lnSpc>
              <a:buFont typeface="Wingdings" panose="05000000000000000000" pitchFamily="2" charset="2"/>
              <a:buChar char="Ø"/>
              <a:defRPr/>
            </a:pPr>
            <a:r>
              <a:rPr lang="en-US" sz="2400" dirty="0">
                <a:solidFill>
                  <a:schemeClr val="tx1"/>
                </a:solidFill>
                <a:latin typeface="Comic Sans MS" panose="030F0702030302020204" pitchFamily="66" charset="0"/>
              </a:rPr>
              <a:t>Sea water transparency is high, there are no nitrates and nitrites, the amount of dissolved oxygen and the pH value of sea water is in line with the values ​​for sea water </a:t>
            </a:r>
          </a:p>
          <a:p>
            <a:pPr algn="just">
              <a:lnSpc>
                <a:spcPct val="80000"/>
              </a:lnSpc>
              <a:buFont typeface="Wingdings" panose="05000000000000000000" pitchFamily="2" charset="2"/>
              <a:buChar char="Ø"/>
              <a:defRPr/>
            </a:pPr>
            <a:r>
              <a:rPr lang="en-US" sz="2400" dirty="0">
                <a:solidFill>
                  <a:schemeClr val="tx1"/>
                </a:solidFill>
                <a:latin typeface="Comic Sans MS" panose="030F0702030302020204" pitchFamily="66" charset="0"/>
              </a:rPr>
              <a:t>Salinity values ​​are variable, and possible reasons for variability are: evaporation of water, precipitation, winds, electricity, inflow of the </a:t>
            </a:r>
            <a:r>
              <a:rPr lang="en-US" sz="2400" dirty="0" err="1">
                <a:solidFill>
                  <a:schemeClr val="tx1"/>
                </a:solidFill>
                <a:latin typeface="Comic Sans MS" panose="030F0702030302020204" pitchFamily="66" charset="0"/>
              </a:rPr>
              <a:t>Cetina</a:t>
            </a:r>
            <a:r>
              <a:rPr lang="en-US" sz="2400" dirty="0">
                <a:solidFill>
                  <a:schemeClr val="tx1"/>
                </a:solidFill>
                <a:latin typeface="Comic Sans MS" panose="030F0702030302020204" pitchFamily="66" charset="0"/>
              </a:rPr>
              <a:t> from the mouth of the river</a:t>
            </a:r>
          </a:p>
          <a:p>
            <a:pPr algn="just">
              <a:lnSpc>
                <a:spcPct val="80000"/>
              </a:lnSpc>
              <a:buFont typeface="Wingdings" panose="05000000000000000000" pitchFamily="2" charset="2"/>
              <a:buChar char="Ø"/>
              <a:defRPr/>
            </a:pPr>
            <a:r>
              <a:rPr lang="en-US" sz="2400" dirty="0">
                <a:solidFill>
                  <a:schemeClr val="tx1"/>
                </a:solidFill>
                <a:latin typeface="Comic Sans MS" panose="030F0702030302020204" pitchFamily="66" charset="0"/>
              </a:rPr>
              <a:t>Temperature values ​​are variable and dependent on the season. </a:t>
            </a:r>
          </a:p>
          <a:p>
            <a:pPr algn="just">
              <a:lnSpc>
                <a:spcPct val="80000"/>
              </a:lnSpc>
              <a:buFont typeface="Wingdings" panose="05000000000000000000" pitchFamily="2" charset="2"/>
              <a:buChar char="Ø"/>
              <a:defRPr/>
            </a:pPr>
            <a:r>
              <a:rPr lang="en-US" sz="2400" dirty="0">
                <a:solidFill>
                  <a:schemeClr val="tx1"/>
                </a:solidFill>
                <a:latin typeface="Comic Sans MS" panose="030F0702030302020204" pitchFamily="66" charset="0"/>
              </a:rPr>
              <a:t>The amount of dissolved oxygen is temperature dependent, at lower seawater temperature, the amount of dissolved oxygen is higher and vice versa. </a:t>
            </a:r>
          </a:p>
          <a:p>
            <a:pPr algn="just">
              <a:buFont typeface="Wingdings" panose="05000000000000000000" pitchFamily="2" charset="2"/>
              <a:buChar char="Ø"/>
            </a:pPr>
            <a:r>
              <a:rPr lang="en-US" sz="2400" dirty="0">
                <a:solidFill>
                  <a:schemeClr val="tx1"/>
                </a:solidFill>
                <a:latin typeface="Comic Sans MS" panose="030F0702030302020204" pitchFamily="66" charset="0"/>
              </a:rPr>
              <a:t>Alkalinity values ​​were uniform throughout the study and consistent with sea water values</a:t>
            </a:r>
            <a:r>
              <a:rPr lang="hr-HR" sz="2400" dirty="0">
                <a:solidFill>
                  <a:schemeClr val="tx1"/>
                </a:solidFill>
                <a:latin typeface="Comic Sans MS" panose="030F0702030302020204" pitchFamily="66" charset="0"/>
              </a:rPr>
              <a:t>.</a:t>
            </a:r>
            <a:endParaRPr lang="en-US" sz="2400" dirty="0">
              <a:solidFill>
                <a:schemeClr val="tx1"/>
              </a:solidFill>
              <a:latin typeface="Comic Sans MS" panose="030F0702030302020204" pitchFamily="66" charset="0"/>
            </a:endParaRPr>
          </a:p>
          <a:p>
            <a:pPr eaLnBrk="1" hangingPunct="1">
              <a:lnSpc>
                <a:spcPct val="80000"/>
              </a:lnSpc>
              <a:buFontTx/>
              <a:buNone/>
              <a:defRPr/>
            </a:pPr>
            <a:endParaRPr lang="hr-HR" sz="2400" dirty="0">
              <a:latin typeface="Comic Sans MS" panose="030F0702030302020204"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DC775D-44AA-4F01-B81E-DDA89462654A}"/>
              </a:ext>
            </a:extLst>
          </p:cNvPr>
          <p:cNvSpPr>
            <a:spLocks noGrp="1"/>
          </p:cNvSpPr>
          <p:nvPr>
            <p:ph idx="1"/>
          </p:nvPr>
        </p:nvSpPr>
        <p:spPr>
          <a:xfrm>
            <a:off x="583324" y="549276"/>
            <a:ext cx="10988566" cy="5470525"/>
          </a:xfrm>
        </p:spPr>
        <p:txBody>
          <a:bodyPr/>
          <a:lstStyle/>
          <a:p>
            <a:pPr eaLnBrk="1" hangingPunct="1">
              <a:lnSpc>
                <a:spcPct val="80000"/>
              </a:lnSpc>
              <a:buClr>
                <a:schemeClr val="tx1"/>
              </a:buClr>
              <a:buFont typeface="Wingdings" panose="05000000000000000000" pitchFamily="2" charset="2"/>
              <a:buChar char="Ø"/>
              <a:defRPr/>
            </a:pPr>
            <a:endParaRPr lang="hr-HR" sz="2400" dirty="0">
              <a:solidFill>
                <a:schemeClr val="tx1"/>
              </a:solidFill>
              <a:latin typeface="Comic Sans MS" panose="030F0702030302020204" pitchFamily="66" charset="0"/>
            </a:endParaRPr>
          </a:p>
          <a:p>
            <a:pPr algn="just">
              <a:lnSpc>
                <a:spcPct val="80000"/>
              </a:lnSpc>
              <a:buFont typeface="Wingdings" panose="05000000000000000000" pitchFamily="2" charset="2"/>
              <a:buChar char="Ø"/>
              <a:defRPr/>
            </a:pPr>
            <a:r>
              <a:rPr lang="en-US" sz="2400" dirty="0">
                <a:solidFill>
                  <a:schemeClr val="tx1"/>
                </a:solidFill>
                <a:latin typeface="Comic Sans MS" panose="030F0702030302020204" pitchFamily="66" charset="0"/>
              </a:rPr>
              <a:t>Concentration indicators of fecal pollution are very low, indicating excellent purity of sea bathing water </a:t>
            </a:r>
          </a:p>
          <a:p>
            <a:pPr algn="just">
              <a:lnSpc>
                <a:spcPct val="80000"/>
              </a:lnSpc>
              <a:buFont typeface="Wingdings" panose="05000000000000000000" pitchFamily="2" charset="2"/>
              <a:buChar char="Ø"/>
              <a:defRPr/>
            </a:pPr>
            <a:r>
              <a:rPr lang="en-US" sz="2400" dirty="0">
                <a:solidFill>
                  <a:schemeClr val="tx1"/>
                </a:solidFill>
                <a:latin typeface="Comic Sans MS" panose="030F0702030302020204" pitchFamily="66" charset="0"/>
              </a:rPr>
              <a:t>The concentration of indicators in mussels is very low and its value indicates that the tested shellfish belong to the highest category of sanitary levels and can be used in the diet. </a:t>
            </a:r>
          </a:p>
          <a:p>
            <a:pPr algn="just">
              <a:lnSpc>
                <a:spcPct val="80000"/>
              </a:lnSpc>
              <a:buFont typeface="Wingdings" panose="05000000000000000000" pitchFamily="2" charset="2"/>
              <a:buChar char="Ø"/>
              <a:defRPr/>
            </a:pPr>
            <a:r>
              <a:rPr lang="en-US" sz="2400" dirty="0">
                <a:solidFill>
                  <a:schemeClr val="tx1"/>
                </a:solidFill>
                <a:latin typeface="Comic Sans MS" panose="030F0702030302020204" pitchFamily="66" charset="0"/>
              </a:rPr>
              <a:t>The number of bacteria is multiple in the body of shellfish compared to the sea. </a:t>
            </a:r>
          </a:p>
          <a:p>
            <a:pPr algn="just">
              <a:buFont typeface="Wingdings" panose="05000000000000000000" pitchFamily="2" charset="2"/>
              <a:buChar char="Ø"/>
            </a:pPr>
            <a:r>
              <a:rPr lang="en-US" sz="2400" dirty="0">
                <a:solidFill>
                  <a:schemeClr val="tx1"/>
                </a:solidFill>
                <a:latin typeface="Comic Sans MS" panose="030F0702030302020204" pitchFamily="66" charset="0"/>
              </a:rPr>
              <a:t>Concentrations of microorganisms in shellfish are generally proportional to their concentrations in free sea water, but in this paper due to the small number of samples and the small number of indicators of fecal contamination isolated from the samples, we cannot say with certainty.</a:t>
            </a:r>
          </a:p>
          <a:p>
            <a:pPr eaLnBrk="1" hangingPunct="1">
              <a:lnSpc>
                <a:spcPct val="80000"/>
              </a:lnSpc>
              <a:buClr>
                <a:schemeClr val="tx1"/>
              </a:buClr>
              <a:buFont typeface="Arial" pitchFamily="34" charset="0"/>
              <a:buChar char="•"/>
              <a:defRPr/>
            </a:pPr>
            <a:endParaRPr lang="hr-H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4" name="Rectangle 33">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B7F464D-B23E-49D9-A16A-319477844A6D}"/>
              </a:ext>
            </a:extLst>
          </p:cNvPr>
          <p:cNvSpPr>
            <a:spLocks noGrp="1"/>
          </p:cNvSpPr>
          <p:nvPr>
            <p:ph type="title"/>
          </p:nvPr>
        </p:nvSpPr>
        <p:spPr>
          <a:xfrm>
            <a:off x="7389020" y="1952063"/>
            <a:ext cx="4343399" cy="1149384"/>
          </a:xfrm>
        </p:spPr>
        <p:txBody>
          <a:bodyPr vert="horz" lIns="91440" tIns="45720" rIns="91440" bIns="45720" rtlCol="0" anchor="b">
            <a:normAutofit/>
          </a:bodyPr>
          <a:lstStyle/>
          <a:p>
            <a:r>
              <a:rPr lang="en-US" sz="4800" b="1" dirty="0">
                <a:latin typeface="Comic Sans MS" panose="030F0702030302020204" pitchFamily="66" charset="0"/>
              </a:rPr>
              <a:t>LET’S DO IT!</a:t>
            </a:r>
          </a:p>
        </p:txBody>
      </p:sp>
      <p:sp>
        <p:nvSpPr>
          <p:cNvPr id="36"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zervirano mjesto sadržaja 3">
            <a:extLst>
              <a:ext uri="{FF2B5EF4-FFF2-40B4-BE49-F238E27FC236}">
                <a16:creationId xmlns:a16="http://schemas.microsoft.com/office/drawing/2014/main" id="{D0ECDC4A-A7D2-4461-AC83-E430961FDD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488" b="-1"/>
          <a:stretch/>
        </p:blipFill>
        <p:spPr bwMode="auto">
          <a:xfrm>
            <a:off x="799072" y="807043"/>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9" name="Straight Connector 38">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 name="TekstniOkvir 7">
            <a:extLst>
              <a:ext uri="{FF2B5EF4-FFF2-40B4-BE49-F238E27FC236}">
                <a16:creationId xmlns:a16="http://schemas.microsoft.com/office/drawing/2014/main" id="{116062D4-AAF3-4262-B388-4CD9252355F7}"/>
              </a:ext>
            </a:extLst>
          </p:cNvPr>
          <p:cNvSpPr txBox="1"/>
          <p:nvPr/>
        </p:nvSpPr>
        <p:spPr>
          <a:xfrm>
            <a:off x="362845" y="6076045"/>
            <a:ext cx="10080258" cy="646331"/>
          </a:xfrm>
          <a:prstGeom prst="rect">
            <a:avLst/>
          </a:prstGeom>
          <a:noFill/>
        </p:spPr>
        <p:txBody>
          <a:bodyPr wrap="square" rtlCol="0">
            <a:spAutoFit/>
          </a:bodyPr>
          <a:lstStyle/>
          <a:p>
            <a:pPr algn="ctr"/>
            <a:r>
              <a:rPr lang="hr-HR" b="1" dirty="0" err="1">
                <a:latin typeface="Comic Sans MS" panose="030F0702030302020204" pitchFamily="66" charset="0"/>
              </a:rPr>
              <a:t>Elementary</a:t>
            </a:r>
            <a:r>
              <a:rPr lang="hr-HR" b="1" dirty="0">
                <a:latin typeface="Comic Sans MS" panose="030F0702030302020204" pitchFamily="66" charset="0"/>
              </a:rPr>
              <a:t> </a:t>
            </a:r>
            <a:r>
              <a:rPr lang="hr-HR" b="1" dirty="0" err="1">
                <a:latin typeface="Comic Sans MS" panose="030F0702030302020204" pitchFamily="66" charset="0"/>
              </a:rPr>
              <a:t>School</a:t>
            </a:r>
            <a:r>
              <a:rPr lang="hr-HR" b="1" dirty="0">
                <a:latin typeface="Comic Sans MS" panose="030F0702030302020204" pitchFamily="66" charset="0"/>
              </a:rPr>
              <a:t> Josip Pupačić Omiš, Croatia </a:t>
            </a:r>
          </a:p>
          <a:p>
            <a:pPr algn="ctr"/>
            <a:endParaRPr lang="hr-HR" b="1" dirty="0">
              <a:latin typeface="Comic Sans MS" panose="030F0702030302020204" pitchFamily="66" charset="0"/>
            </a:endParaRPr>
          </a:p>
        </p:txBody>
      </p:sp>
      <p:sp>
        <p:nvSpPr>
          <p:cNvPr id="20" name="TekstniOkvir 19">
            <a:extLst>
              <a:ext uri="{FF2B5EF4-FFF2-40B4-BE49-F238E27FC236}">
                <a16:creationId xmlns:a16="http://schemas.microsoft.com/office/drawing/2014/main" id="{13973352-DBF9-4579-B701-A65C51C761EB}"/>
              </a:ext>
            </a:extLst>
          </p:cNvPr>
          <p:cNvSpPr txBox="1"/>
          <p:nvPr/>
        </p:nvSpPr>
        <p:spPr>
          <a:xfrm>
            <a:off x="7129758" y="3983583"/>
            <a:ext cx="2981857" cy="646331"/>
          </a:xfrm>
          <a:prstGeom prst="rect">
            <a:avLst/>
          </a:prstGeom>
          <a:noFill/>
        </p:spPr>
        <p:txBody>
          <a:bodyPr wrap="square" rtlCol="0">
            <a:spAutoFit/>
          </a:bodyPr>
          <a:lstStyle/>
          <a:p>
            <a:pPr algn="ctr"/>
            <a:r>
              <a:rPr lang="hr-HR" b="1" dirty="0">
                <a:latin typeface="Comic Sans MS" panose="030F0702030302020204" pitchFamily="66" charset="0"/>
              </a:rPr>
              <a:t>Ivica Štrbac, prof.</a:t>
            </a:r>
          </a:p>
          <a:p>
            <a:pPr algn="ctr"/>
            <a:r>
              <a:rPr lang="hr-HR" b="1" dirty="0">
                <a:latin typeface="Comic Sans MS" panose="030F0702030302020204" pitchFamily="66" charset="0"/>
              </a:rPr>
              <a:t>   Tamara Banović, prof.</a:t>
            </a:r>
          </a:p>
        </p:txBody>
      </p:sp>
    </p:spTree>
    <p:extLst>
      <p:ext uri="{BB962C8B-B14F-4D97-AF65-F5344CB8AC3E}">
        <p14:creationId xmlns:p14="http://schemas.microsoft.com/office/powerpoint/2010/main" val="1236148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E24DB-4DB1-4C99-9034-358F88D9A31C}"/>
              </a:ext>
            </a:extLst>
          </p:cNvPr>
          <p:cNvSpPr>
            <a:spLocks noGrp="1"/>
          </p:cNvSpPr>
          <p:nvPr>
            <p:ph idx="1"/>
          </p:nvPr>
        </p:nvSpPr>
        <p:spPr>
          <a:xfrm>
            <a:off x="378371" y="836614"/>
            <a:ext cx="11083159" cy="5329237"/>
          </a:xfrm>
        </p:spPr>
        <p:txBody>
          <a:bodyPr/>
          <a:lstStyle/>
          <a:p>
            <a:pPr algn="just">
              <a:buClr>
                <a:schemeClr val="tx1"/>
              </a:buClr>
            </a:pPr>
            <a:r>
              <a:rPr lang="en-US" sz="2400" dirty="0">
                <a:solidFill>
                  <a:schemeClr val="tx1"/>
                </a:solidFill>
                <a:latin typeface="Comic Sans MS" panose="030F0702030302020204" pitchFamily="66" charset="0"/>
              </a:rPr>
              <a:t>Temperature could be a factor influencing the concentration of indicator bacteria in shellfish tissue, because at higher temperatures a larger number of indicator bacteria is present in the shellfish sample. Before the final conclusion it would be important to examine the influence of other factors influencing sea water filtration and concentration of indicator bacteria in shellfish. </a:t>
            </a:r>
          </a:p>
          <a:p>
            <a:pPr algn="just"/>
            <a:r>
              <a:rPr lang="en-US" sz="2400" dirty="0">
                <a:solidFill>
                  <a:schemeClr val="tx1"/>
                </a:solidFill>
                <a:latin typeface="Comic Sans MS" panose="030F0702030302020204" pitchFamily="66" charset="0"/>
              </a:rPr>
              <a:t>Systematic control of marine and marine pollution is important from an ecological and health point of view. In this context, this research is only a small contribution to the preservation and improvement of the marine environment.</a:t>
            </a:r>
          </a:p>
          <a:p>
            <a:pPr marL="0" indent="0">
              <a:buClr>
                <a:schemeClr val="tx1"/>
              </a:buClr>
              <a:buNone/>
            </a:pPr>
            <a:endParaRPr lang="hr-HR" altLang="en-US" dirty="0"/>
          </a:p>
          <a:p>
            <a:endParaRPr lang="hr-H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os-jpupacic-omis.skole.hr/upload/os-jpupacic-omis/images/static3/1689/Image/IMG-20170426-WA0047.jpg">
            <a:extLst>
              <a:ext uri="{FF2B5EF4-FFF2-40B4-BE49-F238E27FC236}">
                <a16:creationId xmlns:a16="http://schemas.microsoft.com/office/drawing/2014/main" id="{E70EDFD1-CEF6-4B42-BD15-8387662312CB}"/>
              </a:ext>
            </a:extLst>
          </p:cNvPr>
          <p:cNvPicPr/>
          <p:nvPr/>
        </p:nvPicPr>
        <p:blipFill>
          <a:blip r:embed="rId2"/>
          <a:srcRect/>
          <a:stretch>
            <a:fillRect/>
          </a:stretch>
        </p:blipFill>
        <p:spPr bwMode="auto">
          <a:xfrm>
            <a:off x="4260056" y="325466"/>
            <a:ext cx="4248513" cy="311621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5" name="Slika 4" descr="Slika na kojoj se prikazuje na otvorenom, sjedenje&#10;&#10;Opis je automatski generiran">
            <a:extLst>
              <a:ext uri="{FF2B5EF4-FFF2-40B4-BE49-F238E27FC236}">
                <a16:creationId xmlns:a16="http://schemas.microsoft.com/office/drawing/2014/main" id="{C422CDC3-8D4D-4BC9-BDE4-8430BCAC3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056" y="3735092"/>
            <a:ext cx="4385544" cy="2797442"/>
          </a:xfrm>
          <a:prstGeom prst="rect">
            <a:avLst/>
          </a:prstGeom>
          <a:ln w="38100">
            <a:solidFill>
              <a:schemeClr val="tx1"/>
            </a:solidFill>
          </a:ln>
        </p:spPr>
      </p:pic>
      <p:pic>
        <p:nvPicPr>
          <p:cNvPr id="10" name="Slika 9" descr="Slika na kojoj se prikazuje na otvorenom, piknik, sjedenje, stol&#10;&#10;Opis je automatski generiran">
            <a:extLst>
              <a:ext uri="{FF2B5EF4-FFF2-40B4-BE49-F238E27FC236}">
                <a16:creationId xmlns:a16="http://schemas.microsoft.com/office/drawing/2014/main" id="{37BEE23E-45B6-4EFB-95E5-5B1F014EFB6B}"/>
              </a:ext>
            </a:extLst>
          </p:cNvPr>
          <p:cNvPicPr>
            <a:picLocks noChangeAspect="1"/>
          </p:cNvPicPr>
          <p:nvPr/>
        </p:nvPicPr>
        <p:blipFill rotWithShape="1">
          <a:blip r:embed="rId4">
            <a:extLst>
              <a:ext uri="{28A0092B-C50C-407E-A947-70E740481C1C}">
                <a14:useLocalDpi xmlns:a14="http://schemas.microsoft.com/office/drawing/2010/main" val="0"/>
              </a:ext>
            </a:extLst>
          </a:blip>
          <a:srcRect r="4793" b="25202"/>
          <a:stretch/>
        </p:blipFill>
        <p:spPr>
          <a:xfrm>
            <a:off x="8829408" y="325466"/>
            <a:ext cx="3140320" cy="4386019"/>
          </a:xfrm>
          <a:prstGeom prst="rect">
            <a:avLst/>
          </a:prstGeom>
          <a:ln w="38100">
            <a:solidFill>
              <a:schemeClr val="tx1"/>
            </a:solidFill>
          </a:ln>
        </p:spPr>
      </p:pic>
      <p:sp>
        <p:nvSpPr>
          <p:cNvPr id="6" name="TekstniOkvir 5">
            <a:extLst>
              <a:ext uri="{FF2B5EF4-FFF2-40B4-BE49-F238E27FC236}">
                <a16:creationId xmlns:a16="http://schemas.microsoft.com/office/drawing/2014/main" id="{AE23B825-19A2-41A2-879B-C6B4931F26A2}"/>
              </a:ext>
            </a:extLst>
          </p:cNvPr>
          <p:cNvSpPr txBox="1"/>
          <p:nvPr/>
        </p:nvSpPr>
        <p:spPr>
          <a:xfrm>
            <a:off x="8645600" y="5004900"/>
            <a:ext cx="3546400" cy="1938992"/>
          </a:xfrm>
          <a:prstGeom prst="rect">
            <a:avLst/>
          </a:prstGeom>
          <a:noFill/>
        </p:spPr>
        <p:txBody>
          <a:bodyPr wrap="square" rtlCol="0">
            <a:spAutoFit/>
          </a:bodyPr>
          <a:lstStyle/>
          <a:p>
            <a:r>
              <a:rPr lang="hr-HR" sz="4000" b="1" dirty="0">
                <a:latin typeface="Comic Sans MS" panose="030F0702030302020204" pitchFamily="66" charset="0"/>
              </a:rPr>
              <a:t>2014.-2019.</a:t>
            </a:r>
          </a:p>
          <a:p>
            <a:r>
              <a:rPr lang="en-US" sz="4000" b="1" dirty="0">
                <a:latin typeface="Calibri" panose="020F0502020204030204" pitchFamily="34" charset="0"/>
                <a:cs typeface="Calibri" panose="020F0502020204030204" pitchFamily="34" charset="0"/>
              </a:rPr>
              <a:t>The green and blue clean up</a:t>
            </a:r>
            <a:endParaRPr lang="hr-HR" sz="4000" b="1" dirty="0">
              <a:latin typeface="Comic Sans MS" panose="030F0702030302020204" pitchFamily="66" charset="0"/>
            </a:endParaRPr>
          </a:p>
        </p:txBody>
      </p:sp>
      <p:pic>
        <p:nvPicPr>
          <p:cNvPr id="13" name="Picture 7" descr="http://os-jpupacic-omis.skole.hr/upload/os-jpupacic-omis/images/static3/1689/Image/IMG-20170426-WA0044.jpg">
            <a:extLst>
              <a:ext uri="{FF2B5EF4-FFF2-40B4-BE49-F238E27FC236}">
                <a16:creationId xmlns:a16="http://schemas.microsoft.com/office/drawing/2014/main" id="{541E952D-AB51-4E56-9608-99793DF0D3ED}"/>
              </a:ext>
            </a:extLst>
          </p:cNvPr>
          <p:cNvPicPr/>
          <p:nvPr/>
        </p:nvPicPr>
        <p:blipFill>
          <a:blip r:embed="rId5"/>
          <a:srcRect/>
          <a:stretch>
            <a:fillRect/>
          </a:stretch>
        </p:blipFill>
        <p:spPr bwMode="auto">
          <a:xfrm>
            <a:off x="344727" y="127207"/>
            <a:ext cx="3471360" cy="199187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4" name="Slika 13" descr="Slika na kojoj se prikazuje osoba, na otvorenom, grupa, ljudi&#10;&#10;Opis je automatski generiran">
            <a:extLst>
              <a:ext uri="{FF2B5EF4-FFF2-40B4-BE49-F238E27FC236}">
                <a16:creationId xmlns:a16="http://schemas.microsoft.com/office/drawing/2014/main" id="{5B2BD1C0-1F4C-4757-8E11-296A2A6490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850" y="2360502"/>
            <a:ext cx="3541114" cy="1991877"/>
          </a:xfrm>
          <a:prstGeom prst="rect">
            <a:avLst/>
          </a:prstGeom>
          <a:ln w="38100">
            <a:solidFill>
              <a:schemeClr val="tx1"/>
            </a:solidFill>
          </a:ln>
        </p:spPr>
      </p:pic>
      <p:pic>
        <p:nvPicPr>
          <p:cNvPr id="15" name="Slika 14" descr="Slika na kojoj se prikazuje na otvorenom, biljka, osoba, cesta&#10;&#10;Opis je automatski generiran">
            <a:extLst>
              <a:ext uri="{FF2B5EF4-FFF2-40B4-BE49-F238E27FC236}">
                <a16:creationId xmlns:a16="http://schemas.microsoft.com/office/drawing/2014/main" id="{5CCE30BA-7325-4DB5-98F2-A07F80F4F5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723" y="4593797"/>
            <a:ext cx="3629367" cy="2041519"/>
          </a:xfrm>
          <a:prstGeom prst="rect">
            <a:avLst/>
          </a:prstGeom>
          <a:ln w="3810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868" y="258234"/>
            <a:ext cx="4121687" cy="636680"/>
          </a:xfrm>
        </p:spPr>
        <p:txBody>
          <a:bodyPr>
            <a:noAutofit/>
          </a:bodyPr>
          <a:lstStyle/>
          <a:p>
            <a:r>
              <a:rPr lang="hr-HR" sz="2400" dirty="0">
                <a:latin typeface="Comic Sans MS" panose="030F0702030302020204" pitchFamily="66" charset="0"/>
              </a:rPr>
              <a:t>”</a:t>
            </a:r>
            <a:r>
              <a:rPr lang="hr-HR" sz="2400" dirty="0" err="1">
                <a:latin typeface="Comic Sans MS" panose="030F0702030302020204" pitchFamily="66" charset="0"/>
              </a:rPr>
              <a:t>Tree</a:t>
            </a:r>
            <a:r>
              <a:rPr lang="hr-HR" sz="2400" dirty="0">
                <a:latin typeface="Comic Sans MS" panose="030F0702030302020204" pitchFamily="66" charset="0"/>
              </a:rPr>
              <a:t> for </a:t>
            </a:r>
            <a:r>
              <a:rPr lang="hr-HR" sz="2400" dirty="0" err="1">
                <a:latin typeface="Comic Sans MS" panose="030F0702030302020204" pitchFamily="66" charset="0"/>
              </a:rPr>
              <a:t>Tree</a:t>
            </a:r>
            <a:r>
              <a:rPr lang="hr-HR" sz="2400" dirty="0">
                <a:latin typeface="Comic Sans MS" panose="030F0702030302020204" pitchFamily="66" charset="0"/>
              </a:rPr>
              <a:t>”</a:t>
            </a:r>
          </a:p>
        </p:txBody>
      </p:sp>
      <p:sp>
        <p:nvSpPr>
          <p:cNvPr id="3" name="Content Placeholder 2"/>
          <p:cNvSpPr>
            <a:spLocks noGrp="1"/>
          </p:cNvSpPr>
          <p:nvPr>
            <p:ph sz="half" idx="1"/>
          </p:nvPr>
        </p:nvSpPr>
        <p:spPr/>
        <p:txBody>
          <a:bodyPr/>
          <a:lstStyle/>
          <a:p>
            <a:pPr>
              <a:buNone/>
            </a:pPr>
            <a:endParaRPr lang="hr-HR" dirty="0"/>
          </a:p>
          <a:p>
            <a:pPr>
              <a:buNone/>
            </a:pPr>
            <a:endParaRPr lang="hr-HR" dirty="0"/>
          </a:p>
        </p:txBody>
      </p:sp>
      <p:pic>
        <p:nvPicPr>
          <p:cNvPr id="13" name="Picture 12" descr="D:\Users\Korisnik\Desktop\globe slike ja\20150422_100245 - Copy.jpg"/>
          <p:cNvPicPr/>
          <p:nvPr/>
        </p:nvPicPr>
        <p:blipFill>
          <a:blip r:embed="rId2" cstate="print"/>
          <a:srcRect/>
          <a:stretch>
            <a:fillRect/>
          </a:stretch>
        </p:blipFill>
        <p:spPr bwMode="auto">
          <a:xfrm rot="5400000">
            <a:off x="2774055" y="2254665"/>
            <a:ext cx="5425319" cy="300878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7" name="Slika 5">
            <a:extLst>
              <a:ext uri="{FF2B5EF4-FFF2-40B4-BE49-F238E27FC236}">
                <a16:creationId xmlns:a16="http://schemas.microsoft.com/office/drawing/2014/main" id="{3B140744-2950-4005-97EA-9F4AC3A10D28}"/>
              </a:ext>
            </a:extLst>
          </p:cNvPr>
          <p:cNvPicPr>
            <a:picLocks noChangeAspect="1"/>
          </p:cNvPicPr>
          <p:nvPr/>
        </p:nvPicPr>
        <p:blipFill>
          <a:blip r:embed="rId3"/>
          <a:srcRect/>
          <a:stretch>
            <a:fillRect/>
          </a:stretch>
        </p:blipFill>
        <p:spPr bwMode="auto">
          <a:xfrm>
            <a:off x="177655" y="3854701"/>
            <a:ext cx="3650998" cy="261701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8" name="Picture 6" descr="http://os-jpupacic-omis.skole.hr/upload/os-jpupacic-omis/images/static3/1688/Image/IMG-20170426-WA0042.jpg">
            <a:extLst>
              <a:ext uri="{FF2B5EF4-FFF2-40B4-BE49-F238E27FC236}">
                <a16:creationId xmlns:a16="http://schemas.microsoft.com/office/drawing/2014/main" id="{F5272AEF-E669-4455-9918-09BF7551EBB5}"/>
              </a:ext>
            </a:extLst>
          </p:cNvPr>
          <p:cNvPicPr/>
          <p:nvPr/>
        </p:nvPicPr>
        <p:blipFill>
          <a:blip r:embed="rId4"/>
          <a:srcRect/>
          <a:stretch>
            <a:fillRect/>
          </a:stretch>
        </p:blipFill>
        <p:spPr bwMode="auto">
          <a:xfrm>
            <a:off x="174465" y="1070993"/>
            <a:ext cx="3650998" cy="256698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1" name="Slika 3">
            <a:extLst>
              <a:ext uri="{FF2B5EF4-FFF2-40B4-BE49-F238E27FC236}">
                <a16:creationId xmlns:a16="http://schemas.microsoft.com/office/drawing/2014/main" id="{31452C75-95F0-4EC7-8597-87447EDEF394}"/>
              </a:ext>
            </a:extLst>
          </p:cNvPr>
          <p:cNvPicPr>
            <a:picLocks noGrp="1" noChangeAspect="1"/>
          </p:cNvPicPr>
          <p:nvPr>
            <p:ph sz="half" idx="2"/>
          </p:nvPr>
        </p:nvPicPr>
        <p:blipFill>
          <a:blip r:embed="rId5"/>
          <a:srcRect/>
          <a:stretch>
            <a:fillRect/>
          </a:stretch>
        </p:blipFill>
        <p:spPr bwMode="auto">
          <a:xfrm>
            <a:off x="7283118" y="1046395"/>
            <a:ext cx="4650990" cy="261618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9" name="TekstniOkvir 8">
            <a:extLst>
              <a:ext uri="{FF2B5EF4-FFF2-40B4-BE49-F238E27FC236}">
                <a16:creationId xmlns:a16="http://schemas.microsoft.com/office/drawing/2014/main" id="{1BACB3CA-D6A2-4362-8BDA-6A12DE63A06C}"/>
              </a:ext>
            </a:extLst>
          </p:cNvPr>
          <p:cNvSpPr txBox="1"/>
          <p:nvPr/>
        </p:nvSpPr>
        <p:spPr>
          <a:xfrm>
            <a:off x="6424246" y="239996"/>
            <a:ext cx="5767754" cy="461665"/>
          </a:xfrm>
          <a:prstGeom prst="rect">
            <a:avLst/>
          </a:prstGeom>
          <a:noFill/>
        </p:spPr>
        <p:txBody>
          <a:bodyPr wrap="square" rtlCol="0">
            <a:spAutoFit/>
          </a:bodyPr>
          <a:lstStyle/>
          <a:p>
            <a:r>
              <a:rPr lang="hr-HR" sz="2400" dirty="0" err="1">
                <a:latin typeface="Comic Sans MS" panose="030F0702030302020204" pitchFamily="66" charset="0"/>
              </a:rPr>
              <a:t>LET’s</a:t>
            </a:r>
            <a:r>
              <a:rPr lang="hr-HR" sz="2400" dirty="0">
                <a:latin typeface="Comic Sans MS" panose="030F0702030302020204" pitchFamily="66" charset="0"/>
              </a:rPr>
              <a:t> PROTECT THE ENVIRONMENT</a:t>
            </a:r>
            <a:endParaRPr lang="hr-HR" sz="2400" dirty="0"/>
          </a:p>
        </p:txBody>
      </p:sp>
      <p:pic>
        <p:nvPicPr>
          <p:cNvPr id="15" name="Slika 4">
            <a:extLst>
              <a:ext uri="{FF2B5EF4-FFF2-40B4-BE49-F238E27FC236}">
                <a16:creationId xmlns:a16="http://schemas.microsoft.com/office/drawing/2014/main" id="{E41B556D-C909-4826-92F1-DBABC5CADC41}"/>
              </a:ext>
            </a:extLst>
          </p:cNvPr>
          <p:cNvPicPr>
            <a:picLocks noChangeAspect="1"/>
          </p:cNvPicPr>
          <p:nvPr/>
        </p:nvPicPr>
        <p:blipFill>
          <a:blip r:embed="rId6"/>
          <a:srcRect/>
          <a:stretch>
            <a:fillRect/>
          </a:stretch>
        </p:blipFill>
        <p:spPr bwMode="auto">
          <a:xfrm>
            <a:off x="7283118" y="3885677"/>
            <a:ext cx="4598987" cy="25860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ED5752D-6FE2-4691-BAD8-2C2C743C45AD}"/>
              </a:ext>
            </a:extLst>
          </p:cNvPr>
          <p:cNvSpPr>
            <a:spLocks noGrp="1"/>
          </p:cNvSpPr>
          <p:nvPr>
            <p:ph idx="1"/>
          </p:nvPr>
        </p:nvSpPr>
        <p:spPr>
          <a:xfrm>
            <a:off x="684211" y="2960176"/>
            <a:ext cx="9839137" cy="3130658"/>
          </a:xfrm>
        </p:spPr>
        <p:txBody>
          <a:bodyPr>
            <a:normAutofit/>
          </a:bodyPr>
          <a:lstStyle/>
          <a:p>
            <a:pPr>
              <a:buFontTx/>
              <a:buNone/>
              <a:defRPr/>
            </a:pPr>
            <a:r>
              <a:rPr lang="hr-HR" sz="3600" b="1" dirty="0">
                <a:solidFill>
                  <a:schemeClr val="tx1"/>
                </a:solidFill>
                <a:latin typeface="Comic Sans MS" panose="030F0702030302020204" pitchFamily="66" charset="0"/>
              </a:rPr>
              <a:t> ASSESSMENT OF SANITARY PROPERTY OF SEA WATER AND SHELLFISH IN OMIS CITY PORT</a:t>
            </a:r>
          </a:p>
          <a:p>
            <a:pPr>
              <a:buFontTx/>
              <a:buNone/>
              <a:defRPr/>
            </a:pPr>
            <a:endParaRPr lang="hr-HR" dirty="0">
              <a:solidFill>
                <a:schemeClr val="tx1"/>
              </a:solidFill>
            </a:endParaRPr>
          </a:p>
          <a:p>
            <a:pPr>
              <a:buFontTx/>
              <a:buNone/>
              <a:defRPr/>
            </a:pPr>
            <a:r>
              <a:rPr lang="en-US" dirty="0">
                <a:solidFill>
                  <a:schemeClr val="tx1"/>
                </a:solidFill>
                <a:latin typeface="Comic Sans MS" panose="030F0702030302020204" pitchFamily="66" charset="0"/>
              </a:rPr>
              <a:t>Research project of GLOBE group students</a:t>
            </a:r>
            <a:endParaRPr lang="hr-HR" b="1" dirty="0">
              <a:solidFill>
                <a:schemeClr val="tx1"/>
              </a:solidFill>
              <a:latin typeface="Comic Sans MS" panose="030F0702030302020204" pitchFamily="66" charset="0"/>
            </a:endParaRPr>
          </a:p>
          <a:p>
            <a:pPr>
              <a:buFontTx/>
              <a:buNone/>
              <a:defRPr/>
            </a:pPr>
            <a:endParaRPr lang="hr-HR" dirty="0">
              <a:solidFill>
                <a:schemeClr val="tx1"/>
              </a:solidFill>
            </a:endParaRPr>
          </a:p>
        </p:txBody>
      </p:sp>
      <p:sp>
        <p:nvSpPr>
          <p:cNvPr id="2" name="Rectangle 1">
            <a:extLst>
              <a:ext uri="{FF2B5EF4-FFF2-40B4-BE49-F238E27FC236}">
                <a16:creationId xmlns:a16="http://schemas.microsoft.com/office/drawing/2014/main" id="{AD92513C-349B-2243-8A4E-21A045DCB648}"/>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00DDE0-D361-4BF4-A83F-B9B6EE4ADC35}"/>
              </a:ext>
            </a:extLst>
          </p:cNvPr>
          <p:cNvSpPr>
            <a:spLocks noGrp="1"/>
          </p:cNvSpPr>
          <p:nvPr>
            <p:ph type="title"/>
          </p:nvPr>
        </p:nvSpPr>
        <p:spPr>
          <a:xfrm>
            <a:off x="684212" y="4487332"/>
            <a:ext cx="8534400" cy="1507067"/>
          </a:xfrm>
        </p:spPr>
        <p:txBody>
          <a:bodyPr>
            <a:normAutofit/>
          </a:bodyPr>
          <a:lstStyle/>
          <a:p>
            <a:pPr>
              <a:defRPr/>
            </a:pPr>
            <a:r>
              <a:rPr lang="hr-HR" b="1" dirty="0">
                <a:latin typeface="Comic Sans MS" panose="030F0702030302020204" pitchFamily="66" charset="0"/>
              </a:rPr>
              <a:t>RESEARCH QUESTIONS</a:t>
            </a:r>
            <a:endParaRPr lang="hr-HR" dirty="0">
              <a:latin typeface="Comic Sans MS" panose="030F0702030302020204" pitchFamily="66" charset="0"/>
            </a:endParaRPr>
          </a:p>
        </p:txBody>
      </p:sp>
      <p:graphicFrame>
        <p:nvGraphicFramePr>
          <p:cNvPr id="8" name="Content Placeholder 5">
            <a:extLst>
              <a:ext uri="{FF2B5EF4-FFF2-40B4-BE49-F238E27FC236}">
                <a16:creationId xmlns:a16="http://schemas.microsoft.com/office/drawing/2014/main" id="{49EED0F6-EFC2-4ADC-9F0B-A9B6D813398D}"/>
              </a:ext>
            </a:extLst>
          </p:cNvPr>
          <p:cNvGraphicFramePr>
            <a:graphicFrameLocks noGrp="1"/>
          </p:cNvGraphicFramePr>
          <p:nvPr>
            <p:ph idx="1"/>
            <p:extLst>
              <p:ext uri="{D42A27DB-BD31-4B8C-83A1-F6EECF244321}">
                <p14:modId xmlns:p14="http://schemas.microsoft.com/office/powerpoint/2010/main" val="1423845730"/>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349551-7744-4C22-83FB-F93531B1A671}"/>
              </a:ext>
            </a:extLst>
          </p:cNvPr>
          <p:cNvSpPr>
            <a:spLocks noGrp="1"/>
          </p:cNvSpPr>
          <p:nvPr>
            <p:ph type="title"/>
          </p:nvPr>
        </p:nvSpPr>
        <p:spPr>
          <a:xfrm>
            <a:off x="609600" y="146049"/>
            <a:ext cx="10972800" cy="1384300"/>
          </a:xfrm>
        </p:spPr>
        <p:txBody>
          <a:bodyPr/>
          <a:lstStyle/>
          <a:p>
            <a:pPr algn="ctr">
              <a:defRPr/>
            </a:pPr>
            <a:r>
              <a:rPr lang="hr-HR" sz="3200" b="1" dirty="0">
                <a:latin typeface="Comic Sans MS" panose="030F0702030302020204" pitchFamily="66" charset="0"/>
              </a:rPr>
              <a:t>Research </a:t>
            </a:r>
            <a:r>
              <a:rPr lang="hr-HR" sz="3200" b="1" dirty="0" err="1">
                <a:latin typeface="Comic Sans MS" panose="030F0702030302020204" pitchFamily="66" charset="0"/>
              </a:rPr>
              <a:t>methods</a:t>
            </a:r>
            <a:endParaRPr lang="hr-HR" dirty="0">
              <a:latin typeface="Comic Sans MS" panose="030F0702030302020204" pitchFamily="66" charset="0"/>
            </a:endParaRPr>
          </a:p>
        </p:txBody>
      </p:sp>
      <p:sp>
        <p:nvSpPr>
          <p:cNvPr id="13" name="Text Placeholder 12">
            <a:extLst>
              <a:ext uri="{FF2B5EF4-FFF2-40B4-BE49-F238E27FC236}">
                <a16:creationId xmlns:a16="http://schemas.microsoft.com/office/drawing/2014/main" id="{EF110E79-C27A-4BFC-9A42-DD9CE94E81CD}"/>
              </a:ext>
            </a:extLst>
          </p:cNvPr>
          <p:cNvSpPr>
            <a:spLocks noGrp="1"/>
          </p:cNvSpPr>
          <p:nvPr>
            <p:ph type="body" sz="half" idx="1"/>
          </p:nvPr>
        </p:nvSpPr>
        <p:spPr>
          <a:xfrm>
            <a:off x="1503335" y="1530349"/>
            <a:ext cx="9185329" cy="5040932"/>
          </a:xfrm>
        </p:spPr>
        <p:txBody>
          <a:bodyPr>
            <a:normAutofit fontScale="77500" lnSpcReduction="20000"/>
          </a:bodyPr>
          <a:lstStyle/>
          <a:p>
            <a:pPr eaLnBrk="1" hangingPunct="1">
              <a:buClr>
                <a:schemeClr val="tx2"/>
              </a:buClr>
              <a:buFont typeface="Arial" pitchFamily="34" charset="0"/>
              <a:buChar char="•"/>
              <a:defRPr/>
            </a:pPr>
            <a:r>
              <a:rPr lang="hr-HR" sz="2400" dirty="0">
                <a:solidFill>
                  <a:schemeClr val="tx1"/>
                </a:solidFill>
                <a:latin typeface="Comic Sans MS" panose="030F0702030302020204" pitchFamily="66" charset="0"/>
              </a:rPr>
              <a:t>Research </a:t>
            </a:r>
            <a:r>
              <a:rPr lang="hr-HR" sz="2400" dirty="0" err="1">
                <a:solidFill>
                  <a:schemeClr val="tx1"/>
                </a:solidFill>
                <a:latin typeface="Comic Sans MS" panose="030F0702030302020204" pitchFamily="66" charset="0"/>
              </a:rPr>
              <a:t>area</a:t>
            </a:r>
            <a:r>
              <a:rPr lang="hr-HR" sz="2400" dirty="0">
                <a:solidFill>
                  <a:schemeClr val="tx1"/>
                </a:solidFill>
                <a:latin typeface="Comic Sans MS" panose="030F0702030302020204" pitchFamily="66" charset="0"/>
              </a:rPr>
              <a:t>: GLOBE </a:t>
            </a:r>
            <a:r>
              <a:rPr lang="hr-HR" sz="2400" dirty="0" err="1">
                <a:solidFill>
                  <a:schemeClr val="tx1"/>
                </a:solidFill>
                <a:latin typeface="Comic Sans MS" panose="030F0702030302020204" pitchFamily="66" charset="0"/>
              </a:rPr>
              <a:t>station</a:t>
            </a:r>
            <a:r>
              <a:rPr lang="hr-HR" sz="2400" dirty="0">
                <a:solidFill>
                  <a:schemeClr val="tx1"/>
                </a:solidFill>
                <a:latin typeface="Comic Sans MS" panose="030F0702030302020204" pitchFamily="66" charset="0"/>
              </a:rPr>
              <a:t> </a:t>
            </a:r>
            <a:r>
              <a:rPr lang="hr-HR" sz="2400" dirty="0" err="1">
                <a:solidFill>
                  <a:schemeClr val="tx1"/>
                </a:solidFill>
                <a:latin typeface="Comic Sans MS" panose="030F0702030302020204" pitchFamily="66" charset="0"/>
              </a:rPr>
              <a:t>in</a:t>
            </a:r>
            <a:r>
              <a:rPr lang="hr-HR" sz="2400" dirty="0">
                <a:solidFill>
                  <a:schemeClr val="tx1"/>
                </a:solidFill>
                <a:latin typeface="Comic Sans MS" panose="030F0702030302020204" pitchFamily="66" charset="0"/>
              </a:rPr>
              <a:t> </a:t>
            </a:r>
            <a:r>
              <a:rPr lang="hr-HR" sz="2400" dirty="0" err="1">
                <a:solidFill>
                  <a:schemeClr val="tx1"/>
                </a:solidFill>
                <a:latin typeface="Comic Sans MS" panose="030F0702030302020204" pitchFamily="66" charset="0"/>
              </a:rPr>
              <a:t>the</a:t>
            </a:r>
            <a:r>
              <a:rPr lang="hr-HR" sz="2400" dirty="0">
                <a:solidFill>
                  <a:schemeClr val="tx1"/>
                </a:solidFill>
                <a:latin typeface="Comic Sans MS" panose="030F0702030302020204" pitchFamily="66" charset="0"/>
              </a:rPr>
              <a:t> </a:t>
            </a:r>
            <a:r>
              <a:rPr lang="hr-HR" sz="2400" dirty="0" err="1">
                <a:solidFill>
                  <a:schemeClr val="tx1"/>
                </a:solidFill>
                <a:latin typeface="Comic Sans MS" panose="030F0702030302020204" pitchFamily="66" charset="0"/>
              </a:rPr>
              <a:t>city</a:t>
            </a:r>
            <a:r>
              <a:rPr lang="hr-HR" sz="2400" dirty="0">
                <a:solidFill>
                  <a:schemeClr val="tx1"/>
                </a:solidFill>
                <a:latin typeface="Comic Sans MS" panose="030F0702030302020204" pitchFamily="66" charset="0"/>
              </a:rPr>
              <a:t> </a:t>
            </a:r>
            <a:r>
              <a:rPr lang="hr-HR" sz="2400" dirty="0" err="1">
                <a:solidFill>
                  <a:schemeClr val="tx1"/>
                </a:solidFill>
                <a:latin typeface="Comic Sans MS" panose="030F0702030302020204" pitchFamily="66" charset="0"/>
              </a:rPr>
              <a:t>port</a:t>
            </a:r>
            <a:r>
              <a:rPr lang="hr-HR" sz="2400" dirty="0">
                <a:solidFill>
                  <a:schemeClr val="tx1"/>
                </a:solidFill>
                <a:latin typeface="Comic Sans MS" panose="030F0702030302020204" pitchFamily="66" charset="0"/>
              </a:rPr>
              <a:t> </a:t>
            </a:r>
            <a:r>
              <a:rPr lang="hr-HR" sz="2400" dirty="0" err="1">
                <a:solidFill>
                  <a:schemeClr val="tx1"/>
                </a:solidFill>
                <a:latin typeface="Comic Sans MS" panose="030F0702030302020204" pitchFamily="66" charset="0"/>
              </a:rPr>
              <a:t>of</a:t>
            </a:r>
            <a:r>
              <a:rPr lang="hr-HR" sz="2400" dirty="0">
                <a:solidFill>
                  <a:schemeClr val="tx1"/>
                </a:solidFill>
                <a:latin typeface="Comic Sans MS" panose="030F0702030302020204" pitchFamily="66" charset="0"/>
              </a:rPr>
              <a:t> Omiš</a:t>
            </a:r>
          </a:p>
          <a:p>
            <a:pPr eaLnBrk="1" hangingPunct="1">
              <a:buClr>
                <a:schemeClr val="tx2"/>
              </a:buClr>
              <a:buFont typeface="Arial" pitchFamily="34" charset="0"/>
              <a:buChar char="•"/>
              <a:defRPr/>
            </a:pPr>
            <a:endParaRPr lang="hr-HR" dirty="0">
              <a:solidFill>
                <a:srgbClr val="FF0000"/>
              </a:solidFill>
            </a:endParaRPr>
          </a:p>
          <a:p>
            <a:pPr eaLnBrk="1" hangingPunct="1">
              <a:buClr>
                <a:schemeClr val="tx2"/>
              </a:buClr>
              <a:buFont typeface="Arial" pitchFamily="34" charset="0"/>
              <a:buChar char="•"/>
              <a:defRPr/>
            </a:pPr>
            <a:endParaRPr lang="hr-HR" dirty="0">
              <a:solidFill>
                <a:srgbClr val="FF0000"/>
              </a:solidFill>
            </a:endParaRPr>
          </a:p>
          <a:p>
            <a:pPr eaLnBrk="1" hangingPunct="1">
              <a:buClr>
                <a:schemeClr val="tx2"/>
              </a:buClr>
              <a:buFont typeface="Arial" pitchFamily="34" charset="0"/>
              <a:buChar char="•"/>
              <a:defRPr/>
            </a:pPr>
            <a:endParaRPr lang="hr-HR" dirty="0">
              <a:solidFill>
                <a:srgbClr val="FF0000"/>
              </a:solidFill>
            </a:endParaRPr>
          </a:p>
          <a:p>
            <a:pPr eaLnBrk="1" hangingPunct="1">
              <a:buClr>
                <a:schemeClr val="tx2"/>
              </a:buClr>
              <a:buFont typeface="Arial" pitchFamily="34" charset="0"/>
              <a:buChar char="•"/>
              <a:defRPr/>
            </a:pPr>
            <a:endParaRPr lang="hr-HR" dirty="0"/>
          </a:p>
          <a:p>
            <a:pPr eaLnBrk="1" hangingPunct="1">
              <a:buClr>
                <a:schemeClr val="tx2"/>
              </a:buClr>
              <a:buFont typeface="Arial" pitchFamily="34" charset="0"/>
              <a:buChar char="•"/>
              <a:defRPr/>
            </a:pPr>
            <a:endParaRPr lang="hr-HR" dirty="0"/>
          </a:p>
          <a:p>
            <a:pPr eaLnBrk="1" hangingPunct="1">
              <a:buClr>
                <a:schemeClr val="tx2"/>
              </a:buClr>
              <a:buFont typeface="Arial" pitchFamily="34" charset="0"/>
              <a:buChar char="•"/>
              <a:defRPr/>
            </a:pPr>
            <a:endParaRPr lang="hr-HR" dirty="0"/>
          </a:p>
          <a:p>
            <a:pPr eaLnBrk="1" hangingPunct="1">
              <a:buClr>
                <a:schemeClr val="tx2"/>
              </a:buClr>
              <a:buFont typeface="Arial" pitchFamily="34" charset="0"/>
              <a:buChar char="•"/>
              <a:defRPr/>
            </a:pPr>
            <a:endParaRPr lang="hr-HR" dirty="0"/>
          </a:p>
          <a:p>
            <a:pPr eaLnBrk="1" hangingPunct="1">
              <a:buClr>
                <a:schemeClr val="tx2"/>
              </a:buClr>
              <a:buFont typeface="Arial" pitchFamily="34" charset="0"/>
              <a:buChar char="•"/>
              <a:defRPr/>
            </a:pPr>
            <a:endParaRPr lang="hr-HR" dirty="0"/>
          </a:p>
          <a:p>
            <a:pPr eaLnBrk="1" hangingPunct="1">
              <a:buClr>
                <a:schemeClr val="tx2"/>
              </a:buClr>
              <a:buFont typeface="Arial" pitchFamily="34" charset="0"/>
              <a:buChar char="•"/>
              <a:defRPr/>
            </a:pPr>
            <a:endParaRPr lang="hr-HR" dirty="0"/>
          </a:p>
          <a:p>
            <a:pPr eaLnBrk="1" hangingPunct="1">
              <a:buClr>
                <a:schemeClr val="tx2"/>
              </a:buClr>
              <a:buFont typeface="Arial" pitchFamily="34" charset="0"/>
              <a:buChar char="•"/>
              <a:defRPr/>
            </a:pPr>
            <a:endParaRPr lang="hr-HR" dirty="0"/>
          </a:p>
          <a:p>
            <a:pPr eaLnBrk="1" hangingPunct="1">
              <a:buClr>
                <a:schemeClr val="tx2"/>
              </a:buClr>
              <a:buFont typeface="Arial" pitchFamily="34" charset="0"/>
              <a:buChar char="•"/>
              <a:defRPr/>
            </a:pPr>
            <a:endParaRPr lang="hr-HR" dirty="0"/>
          </a:p>
          <a:p>
            <a:pPr eaLnBrk="1" hangingPunct="1">
              <a:buClr>
                <a:schemeClr val="tx2"/>
              </a:buClr>
              <a:buFont typeface="Arial" pitchFamily="34" charset="0"/>
              <a:buChar char="•"/>
              <a:defRPr/>
            </a:pPr>
            <a:endParaRPr lang="hr-HR" dirty="0"/>
          </a:p>
          <a:p>
            <a:pPr eaLnBrk="1" hangingPunct="1">
              <a:buClr>
                <a:schemeClr val="tx2"/>
              </a:buClr>
              <a:buFont typeface="Arial" pitchFamily="34" charset="0"/>
              <a:buChar char="•"/>
              <a:defRPr/>
            </a:pPr>
            <a:endParaRPr lang="hr-HR" dirty="0"/>
          </a:p>
          <a:p>
            <a:pPr eaLnBrk="1" hangingPunct="1">
              <a:buClr>
                <a:schemeClr val="tx2"/>
              </a:buClr>
              <a:buFont typeface="Arial" pitchFamily="34" charset="0"/>
              <a:buChar char="•"/>
              <a:defRPr/>
            </a:pPr>
            <a:r>
              <a:rPr lang="hr-HR" dirty="0">
                <a:solidFill>
                  <a:schemeClr val="tx1"/>
                </a:solidFill>
                <a:latin typeface="Comic Sans MS" panose="030F0702030302020204" pitchFamily="66" charset="0"/>
              </a:rPr>
              <a:t>Research time: </a:t>
            </a:r>
            <a:r>
              <a:rPr lang="hr-HR" dirty="0" err="1">
                <a:solidFill>
                  <a:schemeClr val="tx1"/>
                </a:solidFill>
                <a:latin typeface="Comic Sans MS" panose="030F0702030302020204" pitchFamily="66" charset="0"/>
              </a:rPr>
              <a:t>from</a:t>
            </a:r>
            <a:r>
              <a:rPr lang="hr-HR" dirty="0">
                <a:solidFill>
                  <a:schemeClr val="tx1"/>
                </a:solidFill>
                <a:latin typeface="Comic Sans MS" panose="030F0702030302020204" pitchFamily="66" charset="0"/>
              </a:rPr>
              <a:t> </a:t>
            </a:r>
            <a:r>
              <a:rPr lang="hr-HR" dirty="0" err="1">
                <a:solidFill>
                  <a:schemeClr val="tx1"/>
                </a:solidFill>
                <a:latin typeface="Comic Sans MS" panose="030F0702030302020204" pitchFamily="66" charset="0"/>
              </a:rPr>
              <a:t>March</a:t>
            </a:r>
            <a:r>
              <a:rPr lang="hr-HR" dirty="0">
                <a:solidFill>
                  <a:schemeClr val="tx1"/>
                </a:solidFill>
                <a:latin typeface="Comic Sans MS" panose="030F0702030302020204" pitchFamily="66" charset="0"/>
              </a:rPr>
              <a:t> 2, 2018 to </a:t>
            </a:r>
            <a:r>
              <a:rPr lang="hr-HR" dirty="0" err="1">
                <a:solidFill>
                  <a:schemeClr val="tx1"/>
                </a:solidFill>
                <a:latin typeface="Comic Sans MS" panose="030F0702030302020204" pitchFamily="66" charset="0"/>
              </a:rPr>
              <a:t>March</a:t>
            </a:r>
            <a:r>
              <a:rPr lang="hr-HR" dirty="0">
                <a:solidFill>
                  <a:schemeClr val="tx1"/>
                </a:solidFill>
                <a:latin typeface="Comic Sans MS" panose="030F0702030302020204" pitchFamily="66" charset="0"/>
              </a:rPr>
              <a:t> 1</a:t>
            </a:r>
            <a:r>
              <a:rPr lang="hr-HR">
                <a:solidFill>
                  <a:schemeClr val="tx1"/>
                </a:solidFill>
                <a:latin typeface="Comic Sans MS" panose="030F0702030302020204" pitchFamily="66" charset="0"/>
              </a:rPr>
              <a:t>, 2019</a:t>
            </a:r>
            <a:endParaRPr lang="hr-HR" dirty="0">
              <a:solidFill>
                <a:schemeClr val="tx1"/>
              </a:solidFill>
              <a:latin typeface="Comic Sans MS" panose="030F0702030302020204" pitchFamily="66" charset="0"/>
            </a:endParaRPr>
          </a:p>
          <a:p>
            <a:pPr eaLnBrk="1" hangingPunct="1">
              <a:buClr>
                <a:schemeClr val="tx2"/>
              </a:buClr>
              <a:buFont typeface="Arial" pitchFamily="34" charset="0"/>
              <a:buChar char="•"/>
              <a:defRPr/>
            </a:pPr>
            <a:endParaRPr lang="hr-HR" dirty="0"/>
          </a:p>
        </p:txBody>
      </p:sp>
      <p:pic>
        <p:nvPicPr>
          <p:cNvPr id="9" name="Content Placeholder 8">
            <a:extLst>
              <a:ext uri="{FF2B5EF4-FFF2-40B4-BE49-F238E27FC236}">
                <a16:creationId xmlns:a16="http://schemas.microsoft.com/office/drawing/2014/main" id="{388283E9-0402-4698-9400-772519F180D2}"/>
              </a:ext>
            </a:extLst>
          </p:cNvPr>
          <p:cNvPicPr>
            <a:picLocks noGrp="1"/>
          </p:cNvPicPr>
          <p:nvPr>
            <p:ph sz="half" idx="2"/>
          </p:nvPr>
        </p:nvPicPr>
        <p:blipFill>
          <a:blip r:embed="rId2"/>
          <a:stretch>
            <a:fillRect/>
          </a:stretch>
        </p:blipFill>
        <p:spPr>
          <a:xfrm>
            <a:off x="1736430" y="2133601"/>
            <a:ext cx="4215539" cy="3475515"/>
          </a:xfrm>
          <a:ln w="38100" cap="sq">
            <a:solidFill>
              <a:schemeClr val="bg1">
                <a:lumMod val="75000"/>
              </a:schemeClr>
            </a:solidFill>
          </a:ln>
          <a:effectLst>
            <a:outerShdw blurRad="50800" dist="38100" dir="2700000" algn="tl" rotWithShape="0">
              <a:srgbClr val="000000">
                <a:alpha val="43000"/>
              </a:srgbClr>
            </a:outerShdw>
          </a:effectLst>
        </p:spPr>
      </p:pic>
      <p:pic>
        <p:nvPicPr>
          <p:cNvPr id="5" name="Slika 1">
            <a:extLst>
              <a:ext uri="{FF2B5EF4-FFF2-40B4-BE49-F238E27FC236}">
                <a16:creationId xmlns:a16="http://schemas.microsoft.com/office/drawing/2014/main" id="{2B71210D-0CEC-45CB-9468-C19E3B597512}"/>
              </a:ext>
            </a:extLst>
          </p:cNvPr>
          <p:cNvPicPr>
            <a:picLocks noChangeAspect="1"/>
          </p:cNvPicPr>
          <p:nvPr/>
        </p:nvPicPr>
        <p:blipFill>
          <a:blip r:embed="rId3"/>
          <a:srcRect/>
          <a:stretch>
            <a:fillRect/>
          </a:stretch>
        </p:blipFill>
        <p:spPr bwMode="auto">
          <a:xfrm>
            <a:off x="6383339" y="2133601"/>
            <a:ext cx="4480973" cy="3475515"/>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61577603-9278-014F-A229-ACA618218DEA}"/>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CBFF51CB-D9BD-8A41-870A-7FA12879A7A9}"/>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67A58-6790-4BF3-B412-55788BFE4AF7}"/>
              </a:ext>
            </a:extLst>
          </p:cNvPr>
          <p:cNvSpPr>
            <a:spLocks noGrp="1"/>
          </p:cNvSpPr>
          <p:nvPr>
            <p:ph type="title"/>
          </p:nvPr>
        </p:nvSpPr>
        <p:spPr>
          <a:xfrm>
            <a:off x="1125940" y="259639"/>
            <a:ext cx="9486900" cy="1371600"/>
          </a:xfrm>
        </p:spPr>
        <p:txBody>
          <a:bodyPr/>
          <a:lstStyle/>
          <a:p>
            <a:pPr algn="ctr">
              <a:defRPr/>
            </a:pPr>
            <a:r>
              <a:rPr lang="hr-HR" sz="2800" dirty="0"/>
              <a:t>PHYSICO-CHEMICAL PROPERTIES OF WATER ACCORDING TO GLOBE PROTOCOLS</a:t>
            </a:r>
          </a:p>
        </p:txBody>
      </p:sp>
      <p:sp>
        <p:nvSpPr>
          <p:cNvPr id="14339" name="Content Placeholder 5">
            <a:extLst>
              <a:ext uri="{FF2B5EF4-FFF2-40B4-BE49-F238E27FC236}">
                <a16:creationId xmlns:a16="http://schemas.microsoft.com/office/drawing/2014/main" id="{4FB9C043-ADD3-4C89-B6F6-9F419E6EDA2A}"/>
              </a:ext>
            </a:extLst>
          </p:cNvPr>
          <p:cNvSpPr>
            <a:spLocks noGrp="1"/>
          </p:cNvSpPr>
          <p:nvPr>
            <p:ph idx="1"/>
          </p:nvPr>
        </p:nvSpPr>
        <p:spPr>
          <a:xfrm>
            <a:off x="1842304" y="2189876"/>
            <a:ext cx="8229600" cy="4114800"/>
          </a:xfrm>
        </p:spPr>
        <p:txBody>
          <a:bodyPr>
            <a:normAutofit fontScale="92500" lnSpcReduction="10000"/>
          </a:bodyPr>
          <a:lstStyle/>
          <a:p>
            <a:pPr>
              <a:buClr>
                <a:schemeClr val="tx1"/>
              </a:buClr>
              <a:buFont typeface="Arial" panose="020B0604020202020204" pitchFamily="34" charset="0"/>
              <a:buChar char="•"/>
            </a:pPr>
            <a:r>
              <a:rPr lang="hr-HR" altLang="en-US" sz="2800" dirty="0">
                <a:solidFill>
                  <a:schemeClr val="tx1"/>
                </a:solidFill>
                <a:latin typeface="Comic Sans MS" panose="030F0702030302020204" pitchFamily="66" charset="0"/>
              </a:rPr>
              <a:t>water temperature</a:t>
            </a:r>
          </a:p>
          <a:p>
            <a:pPr>
              <a:buClr>
                <a:schemeClr val="tx1"/>
              </a:buClr>
              <a:buFont typeface="Arial" panose="020B0604020202020204" pitchFamily="34" charset="0"/>
              <a:buChar char="•"/>
            </a:pPr>
            <a:r>
              <a:rPr lang="hr-HR" altLang="en-US" sz="2800" dirty="0">
                <a:solidFill>
                  <a:schemeClr val="tx1"/>
                </a:solidFill>
                <a:latin typeface="Comic Sans MS" panose="030F0702030302020204" pitchFamily="66" charset="0"/>
              </a:rPr>
              <a:t>pH </a:t>
            </a:r>
            <a:r>
              <a:rPr lang="hr-HR" altLang="en-US" sz="2800" dirty="0" err="1">
                <a:solidFill>
                  <a:schemeClr val="tx1"/>
                </a:solidFill>
                <a:latin typeface="Comic Sans MS" panose="030F0702030302020204" pitchFamily="66" charset="0"/>
              </a:rPr>
              <a:t>value</a:t>
            </a:r>
            <a:r>
              <a:rPr lang="hr-HR" altLang="en-US" sz="2800" dirty="0">
                <a:solidFill>
                  <a:schemeClr val="tx1"/>
                </a:solidFill>
                <a:latin typeface="Comic Sans MS" panose="030F0702030302020204" pitchFamily="66" charset="0"/>
              </a:rPr>
              <a:t> </a:t>
            </a:r>
            <a:r>
              <a:rPr lang="hr-HR" altLang="en-US" sz="2800" dirty="0" err="1">
                <a:solidFill>
                  <a:schemeClr val="tx1"/>
                </a:solidFill>
                <a:latin typeface="Comic Sans MS" panose="030F0702030302020204" pitchFamily="66" charset="0"/>
              </a:rPr>
              <a:t>of</a:t>
            </a:r>
            <a:r>
              <a:rPr lang="hr-HR" altLang="en-US" sz="2800" dirty="0">
                <a:solidFill>
                  <a:schemeClr val="tx1"/>
                </a:solidFill>
                <a:latin typeface="Comic Sans MS" panose="030F0702030302020204" pitchFamily="66" charset="0"/>
              </a:rPr>
              <a:t> water </a:t>
            </a:r>
          </a:p>
          <a:p>
            <a:pPr>
              <a:buClr>
                <a:schemeClr val="tx1"/>
              </a:buClr>
              <a:buFont typeface="Arial" panose="020B0604020202020204" pitchFamily="34" charset="0"/>
              <a:buChar char="•"/>
            </a:pPr>
            <a:r>
              <a:rPr lang="hr-HR" altLang="en-US" sz="2800" dirty="0" err="1">
                <a:solidFill>
                  <a:schemeClr val="tx1"/>
                </a:solidFill>
                <a:latin typeface="Comic Sans MS" panose="030F0702030302020204" pitchFamily="66" charset="0"/>
              </a:rPr>
              <a:t>salinity</a:t>
            </a:r>
            <a:endParaRPr lang="hr-HR" altLang="en-US" sz="2800" dirty="0">
              <a:solidFill>
                <a:schemeClr val="tx1"/>
              </a:solidFill>
              <a:latin typeface="Comic Sans MS" panose="030F0702030302020204" pitchFamily="66" charset="0"/>
            </a:endParaRPr>
          </a:p>
          <a:p>
            <a:pPr>
              <a:buClr>
                <a:schemeClr val="tx1"/>
              </a:buClr>
              <a:buFont typeface="Arial" panose="020B0604020202020204" pitchFamily="34" charset="0"/>
              <a:buChar char="•"/>
            </a:pPr>
            <a:r>
              <a:rPr lang="hr-HR" altLang="en-US" sz="2800" dirty="0" err="1">
                <a:solidFill>
                  <a:schemeClr val="tx1"/>
                </a:solidFill>
                <a:latin typeface="Comic Sans MS" panose="030F0702030302020204" pitchFamily="66" charset="0"/>
              </a:rPr>
              <a:t>transparency</a:t>
            </a:r>
            <a:endParaRPr lang="hr-HR" altLang="en-US" sz="2800" dirty="0">
              <a:solidFill>
                <a:schemeClr val="tx1"/>
              </a:solidFill>
              <a:latin typeface="Comic Sans MS" panose="030F0702030302020204" pitchFamily="66" charset="0"/>
            </a:endParaRPr>
          </a:p>
          <a:p>
            <a:pPr>
              <a:buClr>
                <a:schemeClr val="tx1"/>
              </a:buClr>
              <a:buFont typeface="Arial" panose="020B0604020202020204" pitchFamily="34" charset="0"/>
              <a:buChar char="•"/>
            </a:pPr>
            <a:r>
              <a:rPr lang="hr-HR" altLang="en-US" sz="2800" dirty="0" err="1">
                <a:solidFill>
                  <a:schemeClr val="tx1"/>
                </a:solidFill>
                <a:latin typeface="Comic Sans MS" panose="030F0702030302020204" pitchFamily="66" charset="0"/>
              </a:rPr>
              <a:t>alkalinity</a:t>
            </a:r>
            <a:endParaRPr lang="hr-HR" altLang="en-US" sz="2800" dirty="0">
              <a:solidFill>
                <a:schemeClr val="tx1"/>
              </a:solidFill>
              <a:latin typeface="Comic Sans MS" panose="030F0702030302020204" pitchFamily="66" charset="0"/>
            </a:endParaRPr>
          </a:p>
          <a:p>
            <a:pPr>
              <a:buClr>
                <a:schemeClr val="tx1"/>
              </a:buClr>
              <a:buFont typeface="Arial" panose="020B0604020202020204" pitchFamily="34" charset="0"/>
              <a:buChar char="•"/>
            </a:pPr>
            <a:r>
              <a:rPr lang="hr-HR" altLang="en-US" sz="2800" dirty="0" err="1">
                <a:solidFill>
                  <a:schemeClr val="tx1"/>
                </a:solidFill>
                <a:latin typeface="Comic Sans MS" panose="030F0702030302020204" pitchFamily="66" charset="0"/>
              </a:rPr>
              <a:t>dissolved</a:t>
            </a:r>
            <a:r>
              <a:rPr lang="hr-HR" altLang="en-US" sz="2800" dirty="0">
                <a:solidFill>
                  <a:schemeClr val="tx1"/>
                </a:solidFill>
                <a:latin typeface="Comic Sans MS" panose="030F0702030302020204" pitchFamily="66" charset="0"/>
              </a:rPr>
              <a:t> </a:t>
            </a:r>
            <a:r>
              <a:rPr lang="hr-HR" altLang="en-US" sz="2800" dirty="0" err="1">
                <a:solidFill>
                  <a:schemeClr val="tx1"/>
                </a:solidFill>
                <a:latin typeface="Comic Sans MS" panose="030F0702030302020204" pitchFamily="66" charset="0"/>
              </a:rPr>
              <a:t>oxygen</a:t>
            </a:r>
            <a:endParaRPr lang="hr-HR" altLang="en-US" sz="2800" dirty="0">
              <a:solidFill>
                <a:schemeClr val="tx1"/>
              </a:solidFill>
              <a:latin typeface="Comic Sans MS" panose="030F0702030302020204" pitchFamily="66" charset="0"/>
            </a:endParaRPr>
          </a:p>
          <a:p>
            <a:pPr>
              <a:buClr>
                <a:schemeClr val="tx1"/>
              </a:buClr>
              <a:buFont typeface="Arial" panose="020B0604020202020204" pitchFamily="34" charset="0"/>
              <a:buChar char="•"/>
            </a:pPr>
            <a:r>
              <a:rPr lang="hr-HR" altLang="en-US" sz="2800" dirty="0" err="1">
                <a:solidFill>
                  <a:schemeClr val="tx1"/>
                </a:solidFill>
                <a:latin typeface="Comic Sans MS" panose="030F0702030302020204" pitchFamily="66" charset="0"/>
              </a:rPr>
              <a:t>nitrates</a:t>
            </a:r>
            <a:endParaRPr lang="hr-HR" altLang="en-US" sz="2800" dirty="0">
              <a:solidFill>
                <a:schemeClr val="tx1"/>
              </a:solidFill>
              <a:latin typeface="Comic Sans MS" panose="030F0702030302020204" pitchFamily="66" charset="0"/>
            </a:endParaRPr>
          </a:p>
          <a:p>
            <a:pPr>
              <a:buClr>
                <a:schemeClr val="tx1"/>
              </a:buClr>
              <a:buFont typeface="Arial" panose="020B0604020202020204" pitchFamily="34" charset="0"/>
              <a:buChar char="•"/>
            </a:pPr>
            <a:r>
              <a:rPr lang="hr-HR" altLang="en-US" sz="2800" dirty="0" err="1">
                <a:solidFill>
                  <a:schemeClr val="tx1"/>
                </a:solidFill>
                <a:latin typeface="Comic Sans MS" panose="030F0702030302020204" pitchFamily="66" charset="0"/>
              </a:rPr>
              <a:t>nitrites</a:t>
            </a:r>
            <a:endParaRPr lang="hr-HR" altLang="en-US" sz="2800" dirty="0">
              <a:solidFill>
                <a:schemeClr val="tx1"/>
              </a:solidFill>
              <a:latin typeface="Comic Sans MS" panose="030F0702030302020204" pitchFamily="66" charset="0"/>
            </a:endParaRPr>
          </a:p>
          <a:p>
            <a:pPr>
              <a:buClr>
                <a:schemeClr val="tx1"/>
              </a:buClr>
              <a:buFontTx/>
              <a:buNone/>
            </a:pPr>
            <a:endParaRPr lang="hr-HR" altLang="en-US" sz="2800" dirty="0"/>
          </a:p>
          <a:p>
            <a:pPr>
              <a:buClr>
                <a:schemeClr val="tx1"/>
              </a:buClr>
            </a:pPr>
            <a:endParaRPr lang="hr-HR" altLang="en-US" dirty="0"/>
          </a:p>
        </p:txBody>
      </p:sp>
      <p:pic>
        <p:nvPicPr>
          <p:cNvPr id="7" name="Picture 2">
            <a:extLst>
              <a:ext uri="{FF2B5EF4-FFF2-40B4-BE49-F238E27FC236}">
                <a16:creationId xmlns:a16="http://schemas.microsoft.com/office/drawing/2014/main" id="{E50CA0C2-C28E-435D-A608-7377BDA9BCB3}"/>
              </a:ext>
            </a:extLst>
          </p:cNvPr>
          <p:cNvPicPr>
            <a:picLocks noChangeAspect="1" noChangeArrowheads="1"/>
          </p:cNvPicPr>
          <p:nvPr/>
        </p:nvPicPr>
        <p:blipFill>
          <a:blip r:embed="rId2"/>
          <a:stretch>
            <a:fillRect/>
          </a:stretch>
        </p:blipFill>
        <p:spPr bwMode="auto">
          <a:xfrm>
            <a:off x="6383339" y="1773239"/>
            <a:ext cx="3290887" cy="4389437"/>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E2B20FDD-6210-DD4D-81AD-8926E2E3997C}"/>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0FA7-F428-4AE7-93DD-9E0F1EFDB098}"/>
              </a:ext>
            </a:extLst>
          </p:cNvPr>
          <p:cNvSpPr>
            <a:spLocks noGrp="1"/>
          </p:cNvSpPr>
          <p:nvPr>
            <p:ph type="title"/>
          </p:nvPr>
        </p:nvSpPr>
        <p:spPr>
          <a:xfrm>
            <a:off x="791570" y="292100"/>
            <a:ext cx="10563194" cy="1384300"/>
          </a:xfrm>
        </p:spPr>
        <p:txBody>
          <a:bodyPr/>
          <a:lstStyle/>
          <a:p>
            <a:pPr>
              <a:defRPr/>
            </a:pPr>
            <a:r>
              <a:rPr lang="hr-HR" sz="2800" dirty="0" err="1">
                <a:latin typeface="Comic Sans MS" panose="030F0702030302020204" pitchFamily="66" charset="0"/>
              </a:rPr>
              <a:t>MICROBiological</a:t>
            </a:r>
            <a:r>
              <a:rPr lang="hr-HR" sz="2800" dirty="0">
                <a:latin typeface="Comic Sans MS" panose="030F0702030302020204" pitchFamily="66" charset="0"/>
              </a:rPr>
              <a:t> </a:t>
            </a:r>
            <a:r>
              <a:rPr lang="hr-HR" sz="2800" dirty="0" err="1">
                <a:latin typeface="Comic Sans MS" panose="030F0702030302020204" pitchFamily="66" charset="0"/>
              </a:rPr>
              <a:t>analysis</a:t>
            </a:r>
            <a:r>
              <a:rPr lang="hr-HR" sz="2800" dirty="0">
                <a:latin typeface="Comic Sans MS" panose="030F0702030302020204" pitchFamily="66" charset="0"/>
              </a:rPr>
              <a:t> </a:t>
            </a:r>
            <a:r>
              <a:rPr lang="hr-HR" sz="2800" dirty="0" err="1">
                <a:latin typeface="Comic Sans MS" panose="030F0702030302020204" pitchFamily="66" charset="0"/>
              </a:rPr>
              <a:t>of</a:t>
            </a:r>
            <a:r>
              <a:rPr lang="hr-HR" sz="2800" dirty="0">
                <a:latin typeface="Comic Sans MS" panose="030F0702030302020204" pitchFamily="66" charset="0"/>
              </a:rPr>
              <a:t> </a:t>
            </a:r>
            <a:r>
              <a:rPr lang="hr-HR" sz="2800" dirty="0" err="1">
                <a:latin typeface="Comic Sans MS" panose="030F0702030302020204" pitchFamily="66" charset="0"/>
              </a:rPr>
              <a:t>seawater</a:t>
            </a:r>
            <a:r>
              <a:rPr lang="hr-HR" sz="2800" dirty="0">
                <a:latin typeface="Comic Sans MS" panose="030F0702030302020204" pitchFamily="66" charset="0"/>
              </a:rPr>
              <a:t> </a:t>
            </a:r>
            <a:r>
              <a:rPr lang="hr-HR" sz="2800" dirty="0" err="1">
                <a:latin typeface="Comic Sans MS" panose="030F0702030302020204" pitchFamily="66" charset="0"/>
              </a:rPr>
              <a:t>and</a:t>
            </a:r>
            <a:r>
              <a:rPr lang="hr-HR" sz="2800" dirty="0">
                <a:latin typeface="Comic Sans MS" panose="030F0702030302020204" pitchFamily="66" charset="0"/>
              </a:rPr>
              <a:t> </a:t>
            </a:r>
            <a:r>
              <a:rPr lang="hr-HR" sz="2800" dirty="0" err="1">
                <a:latin typeface="Comic Sans MS" panose="030F0702030302020204" pitchFamily="66" charset="0"/>
              </a:rPr>
              <a:t>shellfish</a:t>
            </a:r>
            <a:endParaRPr lang="hr-HR" sz="28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08D560B-FA47-4D1E-871A-A66B75FFBD58}"/>
              </a:ext>
            </a:extLst>
          </p:cNvPr>
          <p:cNvSpPr>
            <a:spLocks noGrp="1"/>
          </p:cNvSpPr>
          <p:nvPr>
            <p:ph idx="1"/>
          </p:nvPr>
        </p:nvSpPr>
        <p:spPr>
          <a:xfrm>
            <a:off x="1353403" y="151619"/>
            <a:ext cx="8229600" cy="3103025"/>
          </a:xfrm>
        </p:spPr>
        <p:txBody>
          <a:bodyPr/>
          <a:lstStyle/>
          <a:p>
            <a:pPr marL="514350" indent="-514350">
              <a:buClr>
                <a:schemeClr val="tx1"/>
              </a:buClr>
              <a:buNone/>
              <a:defRPr/>
            </a:pPr>
            <a:r>
              <a:rPr lang="hr-HR" sz="2800" dirty="0">
                <a:solidFill>
                  <a:schemeClr val="tx1"/>
                </a:solidFill>
              </a:rPr>
              <a:t>1. </a:t>
            </a:r>
            <a:r>
              <a:rPr lang="hr-HR" sz="2800" dirty="0" err="1">
                <a:solidFill>
                  <a:schemeClr val="tx1"/>
                </a:solidFill>
              </a:rPr>
              <a:t>Collection</a:t>
            </a:r>
            <a:r>
              <a:rPr lang="hr-HR" sz="2800" dirty="0">
                <a:solidFill>
                  <a:schemeClr val="tx1"/>
                </a:solidFill>
              </a:rPr>
              <a:t> </a:t>
            </a:r>
            <a:r>
              <a:rPr lang="hr-HR" sz="2800" dirty="0" err="1">
                <a:solidFill>
                  <a:schemeClr val="tx1"/>
                </a:solidFill>
              </a:rPr>
              <a:t>of</a:t>
            </a:r>
            <a:r>
              <a:rPr lang="hr-HR" sz="2800" dirty="0">
                <a:solidFill>
                  <a:schemeClr val="tx1"/>
                </a:solidFill>
              </a:rPr>
              <a:t> </a:t>
            </a:r>
            <a:r>
              <a:rPr lang="hr-HR" sz="2800" dirty="0" err="1">
                <a:solidFill>
                  <a:schemeClr val="tx1"/>
                </a:solidFill>
              </a:rPr>
              <a:t>samples</a:t>
            </a:r>
            <a:endParaRPr lang="hr-HR" sz="2800" dirty="0">
              <a:solidFill>
                <a:schemeClr val="tx1"/>
              </a:solidFill>
            </a:endParaRPr>
          </a:p>
        </p:txBody>
      </p:sp>
      <p:pic>
        <p:nvPicPr>
          <p:cNvPr id="4" name="Picture 7" descr="IMG_4071">
            <a:extLst>
              <a:ext uri="{FF2B5EF4-FFF2-40B4-BE49-F238E27FC236}">
                <a16:creationId xmlns:a16="http://schemas.microsoft.com/office/drawing/2014/main" id="{153C9F4E-FADF-44C3-BA78-247A6D5B3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05" y="2236990"/>
            <a:ext cx="5187741" cy="389015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9" descr="IMG_4076">
            <a:extLst>
              <a:ext uri="{FF2B5EF4-FFF2-40B4-BE49-F238E27FC236}">
                <a16:creationId xmlns:a16="http://schemas.microsoft.com/office/drawing/2014/main" id="{0774DD09-D29B-4F6E-A51D-06DC8B45D185}"/>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969601" y="2236989"/>
            <a:ext cx="5385163" cy="389015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6835F5A4-6861-3A43-8AC5-F404ABEB1EC9}"/>
              </a:ext>
            </a:extLst>
          </p:cNvPr>
          <p:cNvSpPr>
            <a:spLocks noChangeArrowheads="1"/>
          </p:cNvSpPr>
          <p:nvPr/>
        </p:nvSpPr>
        <p:spPr bwMode="auto">
          <a:xfrm>
            <a:off x="0" y="13156"/>
            <a:ext cx="65"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theme/theme1.xml><?xml version="1.0" encoding="utf-8"?>
<a:theme xmlns:a="http://schemas.openxmlformats.org/drawingml/2006/main" name="Isječak">
  <a:themeElements>
    <a:clrScheme name="Isječa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Isječa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sječa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997</Words>
  <Application>Microsoft Office PowerPoint</Application>
  <PresentationFormat>Široki zaslon</PresentationFormat>
  <Paragraphs>245</Paragraphs>
  <Slides>20</Slides>
  <Notes>1</Notes>
  <HiddenSlides>0</HiddenSlides>
  <MMClips>0</MMClips>
  <ScaleCrop>false</ScaleCrop>
  <HeadingPairs>
    <vt:vector size="8" baseType="variant">
      <vt:variant>
        <vt:lpstr>Korišteni fontovi</vt:lpstr>
      </vt:variant>
      <vt:variant>
        <vt:i4>7</vt:i4>
      </vt:variant>
      <vt:variant>
        <vt:lpstr>Tema</vt:lpstr>
      </vt:variant>
      <vt:variant>
        <vt:i4>1</vt:i4>
      </vt:variant>
      <vt:variant>
        <vt:lpstr>Uloženi OLE poslužitelji</vt:lpstr>
      </vt:variant>
      <vt:variant>
        <vt:i4>1</vt:i4>
      </vt:variant>
      <vt:variant>
        <vt:lpstr>Naslovi slajdova</vt:lpstr>
      </vt:variant>
      <vt:variant>
        <vt:i4>20</vt:i4>
      </vt:variant>
    </vt:vector>
  </HeadingPairs>
  <TitlesOfParts>
    <vt:vector size="29" baseType="lpstr">
      <vt:lpstr>Arial</vt:lpstr>
      <vt:lpstr>Calibri</vt:lpstr>
      <vt:lpstr>Century Gothic</vt:lpstr>
      <vt:lpstr>Comic Sans MS</vt:lpstr>
      <vt:lpstr>Tahoma</vt:lpstr>
      <vt:lpstr>Wingdings</vt:lpstr>
      <vt:lpstr>Wingdings 3</vt:lpstr>
      <vt:lpstr>Isječak</vt:lpstr>
      <vt:lpstr>Chart</vt:lpstr>
      <vt:lpstr>PowerPoint prezentacija</vt:lpstr>
      <vt:lpstr>LET’S DO IT!</vt:lpstr>
      <vt:lpstr>PowerPoint prezentacija</vt:lpstr>
      <vt:lpstr>”Tree for Tree”</vt:lpstr>
      <vt:lpstr>PowerPoint prezentacija</vt:lpstr>
      <vt:lpstr>RESEARCH QUESTIONS</vt:lpstr>
      <vt:lpstr>Research methods</vt:lpstr>
      <vt:lpstr>PHYSICO-CHEMICAL PROPERTIES OF WATER ACCORDING TO GLOBE PROTOCOLS</vt:lpstr>
      <vt:lpstr>MICROBiological analysis of seawater and shellfish</vt:lpstr>
      <vt:lpstr>PowerPoint prezentacija</vt:lpstr>
      <vt:lpstr>PowerPoint prezentacija</vt:lpstr>
      <vt:lpstr>RESULTS OF THE ANALYSIS OF PHYSICOCHEMICAL PROPERTIES OF WATER ACCORDING TO GLOBE PROTOCOLS   </vt:lpstr>
      <vt:lpstr>Average monthly values of alkalinity and pH value</vt:lpstr>
      <vt:lpstr>Results of microbiological analysis of sea water on indicators of fecal pollution</vt:lpstr>
      <vt:lpstr>Results of microbiological analysis of mussels on indicators of fecal contamination</vt:lpstr>
      <vt:lpstr>The ratio of the number of e-coli colonies isolated in sea water and in mussels</vt:lpstr>
      <vt:lpstr>INFLUENCE OF TEMPERATURE ON E.COLI ACCUMULATION IN MUSSELS</vt:lpstr>
      <vt:lpstr> Conclusions</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Tamara</dc:creator>
  <cp:lastModifiedBy>Tamara</cp:lastModifiedBy>
  <cp:revision>9</cp:revision>
  <dcterms:created xsi:type="dcterms:W3CDTF">2020-10-10T16:20:35Z</dcterms:created>
  <dcterms:modified xsi:type="dcterms:W3CDTF">2020-10-20T07:22:15Z</dcterms:modified>
</cp:coreProperties>
</file>