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5" r:id="rId4"/>
    <p:sldId id="276" r:id="rId5"/>
    <p:sldId id="277" r:id="rId6"/>
    <p:sldId id="279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63" r:id="rId15"/>
  </p:sldIdLst>
  <p:sldSz cx="9144000" cy="6858000" type="screen4x3"/>
  <p:notesSz cx="6858000" cy="9144000"/>
  <p:embeddedFontLst>
    <p:embeddedFont>
      <p:font typeface="Twinkl" charset="0"/>
      <p:regular r:id="rId18"/>
      <p:bold r:id="rId19"/>
    </p:embeddedFont>
    <p:embeddedFont>
      <p:font typeface="MS PGothic" pitchFamily="34" charset="-128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B9BE"/>
    <a:srgbClr val="8ACBC0"/>
    <a:srgbClr val="25B7BC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408" y="63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aferinternet.org.uk/safer-internet-day/safer-internet-day-2020/i-am-educator/film-what-does-my-avatar-say-about-m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dirty="0"/>
              <a:t>Împreună pentru un Internet mai bun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49086" y="1443841"/>
            <a:ext cx="2445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dirty="0"/>
              <a:t>Tema acestui an ne cere să colaborăm pentru a face din Internet un spațiu în care să fim liberi să fim noi înșine </a:t>
            </a:r>
            <a:r>
              <a:rPr lang="en-GB" dirty="0"/>
              <a:t>we are free to be ourselves. </a:t>
            </a:r>
            <a:r>
              <a:rPr lang="ro-RO" dirty="0"/>
              <a:t>Sunt </a:t>
            </a:r>
            <a:r>
              <a:rPr lang="en-GB" dirty="0"/>
              <a:t>#</a:t>
            </a:r>
            <a:r>
              <a:rPr lang="ro-RO" dirty="0" err="1"/>
              <a:t>libersăfiueu</a:t>
            </a:r>
            <a:r>
              <a:rPr lang="en-GB" dirty="0"/>
              <a:t>!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ro-RO" dirty="0"/>
              <a:t>Când suntem în mediul on-line, ar trebui să ne asigurăm că fiecare este liber să fie: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3710919" y="1443841"/>
            <a:ext cx="1850140" cy="674685"/>
            <a:chOff x="3707686" y="2630910"/>
            <a:chExt cx="1850140" cy="6746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1850140" cy="6705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707687" y="2630910"/>
              <a:ext cx="16818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/>
                <a:t>amabil</a:t>
              </a:r>
              <a:endParaRPr lang="en-GB" alt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3710917" y="4051043"/>
            <a:ext cx="1850140" cy="670561"/>
            <a:chOff x="6222823" y="3305595"/>
            <a:chExt cx="1850140" cy="6705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2823" y="3305595"/>
              <a:ext cx="1850140" cy="67056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222824" y="3332049"/>
              <a:ext cx="15981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o-RO" altLang="en-US" sz="3200" b="1" dirty="0"/>
                <a:t>fericit</a:t>
              </a:r>
              <a:endParaRPr lang="en-GB" altLang="en-US" sz="32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52260" y="3406936"/>
            <a:ext cx="2636090" cy="670561"/>
            <a:chOff x="6007471" y="3450783"/>
            <a:chExt cx="2636090" cy="67056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7471" y="3450783"/>
              <a:ext cx="2636090" cy="67056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83003" y="3469854"/>
              <a:ext cx="13548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/>
                <a:t>d</a:t>
              </a:r>
              <a:r>
                <a:rPr lang="en-GB" altLang="en-US" sz="3200" b="1" dirty="0" err="1"/>
                <a:t>ifer</a:t>
              </a:r>
              <a:r>
                <a:rPr lang="ro-RO" altLang="en-US" sz="3200" b="1" dirty="0"/>
                <a:t>i</a:t>
              </a:r>
              <a:r>
                <a:rPr lang="en-GB" altLang="en-US" sz="3200" b="1" dirty="0"/>
                <a:t>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52260" y="4712556"/>
            <a:ext cx="2636090" cy="670561"/>
            <a:chOff x="6341328" y="4448573"/>
            <a:chExt cx="2636090" cy="6705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328" y="4448573"/>
              <a:ext cx="2636090" cy="670561"/>
            </a:xfrm>
            <a:prstGeom prst="rect">
              <a:avLst/>
            </a:prstGeom>
          </p:spPr>
        </p:pic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6447475" y="4474252"/>
              <a:ext cx="172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>
                  <a:solidFill>
                    <a:schemeClr val="tx1"/>
                  </a:solidFill>
                </a:rPr>
                <a:t>el însuși</a:t>
              </a: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2260" y="2126037"/>
            <a:ext cx="1850140" cy="670561"/>
            <a:chOff x="6193069" y="1982582"/>
            <a:chExt cx="1850140" cy="6705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3069" y="1982582"/>
              <a:ext cx="1850140" cy="670561"/>
            </a:xfrm>
            <a:prstGeom prst="rect">
              <a:avLst/>
            </a:prstGeom>
          </p:spPr>
        </p:pic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6302130" y="1985620"/>
              <a:ext cx="11801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>
                  <a:solidFill>
                    <a:schemeClr val="tx1"/>
                  </a:solidFill>
                </a:rPr>
                <a:t>o</a:t>
              </a:r>
              <a:r>
                <a:rPr lang="en-GB" altLang="en-US" sz="3200" b="1" dirty="0">
                  <a:solidFill>
                    <a:schemeClr val="tx1"/>
                  </a:solidFill>
                </a:rPr>
                <a:t>nest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2983864" y="5334065"/>
            <a:ext cx="2615111" cy="670561"/>
            <a:chOff x="1345832" y="4783703"/>
            <a:chExt cx="2615111" cy="67056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5832" y="4783703"/>
              <a:ext cx="2615111" cy="670561"/>
            </a:xfrm>
            <a:prstGeom prst="rect">
              <a:avLst/>
            </a:prstGeom>
          </p:spPr>
        </p:pic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1434183" y="4807845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>
                  <a:solidFill>
                    <a:schemeClr val="tx1"/>
                  </a:solidFill>
                </a:rPr>
                <a:t>r</a:t>
              </a:r>
              <a:r>
                <a:rPr lang="en-GB" altLang="en-US" sz="3200" b="1" dirty="0" err="1">
                  <a:solidFill>
                    <a:schemeClr val="tx1"/>
                  </a:solidFill>
                </a:rPr>
                <a:t>espect</a:t>
              </a:r>
              <a:r>
                <a:rPr lang="ro-RO" altLang="en-US" sz="3200" b="1" dirty="0" err="1">
                  <a:solidFill>
                    <a:schemeClr val="tx1"/>
                  </a:solidFill>
                </a:rPr>
                <a:t>uos</a:t>
              </a: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3486272" y="2795914"/>
            <a:ext cx="2115685" cy="751982"/>
            <a:chOff x="1342853" y="3315022"/>
            <a:chExt cx="2115685" cy="75198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3751" y="3315022"/>
              <a:ext cx="2074787" cy="751982"/>
            </a:xfrm>
            <a:prstGeom prst="rect">
              <a:avLst/>
            </a:prstGeom>
          </p:spPr>
        </p:pic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1342853" y="3413212"/>
              <a:ext cx="19319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>
                  <a:solidFill>
                    <a:schemeClr val="tx1"/>
                  </a:solidFill>
                </a:rPr>
                <a:t>de ajutor</a:t>
              </a: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35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Cum ne putem păstra siguranța</a:t>
            </a:r>
            <a:r>
              <a:rPr lang="en-GB" alt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650" y="1278075"/>
            <a:ext cx="7632700" cy="921002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dirty="0"/>
              <a:t>Câteodată, am putea viziona sau citi ceva ce ne face să ne simțim triști, preocupați sau confuzi. </a:t>
            </a:r>
          </a:p>
          <a:p>
            <a:pPr>
              <a:defRPr/>
            </a:pPr>
            <a:r>
              <a:rPr lang="ro-RO" dirty="0"/>
              <a:t>În aceste cazuri putem face o serie de lucruri</a:t>
            </a:r>
            <a:r>
              <a:rPr lang="en-GB" dirty="0"/>
              <a:t>. </a:t>
            </a:r>
            <a:r>
              <a:rPr lang="ro-RO" dirty="0"/>
              <a:t>Putem</a:t>
            </a:r>
            <a:r>
              <a:rPr lang="en-GB" dirty="0"/>
              <a:t>…</a:t>
            </a:r>
          </a:p>
          <a:p>
            <a:pPr marL="285750" indent="-285750">
              <a:buFontTx/>
              <a:buChar char="-"/>
              <a:defRPr/>
            </a:pPr>
            <a:endParaRPr lang="en-GB" dirty="0"/>
          </a:p>
          <a:p>
            <a:pPr marL="285750" indent="-285750">
              <a:buFontTx/>
              <a:buChar char="-"/>
              <a:defRPr/>
            </a:pPr>
            <a:endParaRPr lang="en-GB" dirty="0"/>
          </a:p>
          <a:p>
            <a:pPr marL="285750" indent="-285750">
              <a:buFontTx/>
              <a:buChar char="-"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36274" y="2493498"/>
            <a:ext cx="2527963" cy="1808105"/>
            <a:chOff x="5936274" y="2493498"/>
            <a:chExt cx="2527963" cy="180810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5936274" y="3966082"/>
              <a:ext cx="2527963" cy="335521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o-RO" sz="2400" b="1" dirty="0"/>
                <a:t>salva dovezile</a:t>
              </a:r>
              <a:endParaRPr lang="en-GB" sz="24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27488" y="2493498"/>
              <a:ext cx="1345537" cy="14003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569699" y="4354507"/>
            <a:ext cx="1329950" cy="1872151"/>
            <a:chOff x="2569699" y="4354507"/>
            <a:chExt cx="1329950" cy="1872151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811282" y="5817816"/>
              <a:ext cx="953424" cy="40884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800" b="1" dirty="0"/>
                <a:t>bloc</a:t>
              </a:r>
              <a:r>
                <a:rPr lang="ro-RO" sz="2800" b="1" dirty="0"/>
                <a:t>a</a:t>
              </a: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9699" y="4354507"/>
              <a:ext cx="1329950" cy="13299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9127" y="2414546"/>
            <a:ext cx="2740025" cy="1782248"/>
            <a:chOff x="489127" y="2414546"/>
            <a:chExt cx="2740025" cy="178224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89127" y="3845956"/>
              <a:ext cx="2740025" cy="3508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o-RO" sz="2800" b="1" dirty="0"/>
                <a:t>vorbi cu un adult</a:t>
              </a:r>
              <a:endParaRPr lang="en-GB" sz="2800" b="1" dirty="0"/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algn="ctr" eaLnBrk="1" hangingPunct="1">
                <a:defRPr/>
              </a:pPr>
              <a:endParaRPr lang="en-GB" sz="28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467" y="2414546"/>
              <a:ext cx="1913815" cy="13538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38870" y="2493498"/>
            <a:ext cx="1570545" cy="1829566"/>
            <a:chOff x="3738870" y="2493498"/>
            <a:chExt cx="1570545" cy="1829566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3738870" y="3884078"/>
              <a:ext cx="1570545" cy="438986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b="1" dirty="0"/>
                <a:t>r</a:t>
              </a:r>
              <a:r>
                <a:rPr lang="ro-RO" sz="2800" b="1" dirty="0"/>
                <a:t>a</a:t>
              </a:r>
              <a:r>
                <a:rPr lang="en-GB" sz="2800" b="1" dirty="0"/>
                <a:t>port</a:t>
              </a:r>
              <a:r>
                <a:rPr lang="ro-RO" sz="2800" b="1" dirty="0"/>
                <a:t>a</a:t>
              </a: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34585" y="2493498"/>
              <a:ext cx="1474830" cy="138178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51463" y="4532320"/>
            <a:ext cx="2569621" cy="1835839"/>
            <a:chOff x="4651463" y="4532320"/>
            <a:chExt cx="2569621" cy="1835839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543541" y="5801927"/>
              <a:ext cx="1064293" cy="56623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o-RO" sz="2800" b="1" dirty="0"/>
                <a:t>ajuta</a:t>
              </a: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463" y="4532320"/>
              <a:ext cx="2569621" cy="118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2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5650" y="2379147"/>
            <a:ext cx="7632700" cy="776487"/>
            <a:chOff x="755650" y="2379147"/>
            <a:chExt cx="7632700" cy="776487"/>
          </a:xfrm>
        </p:grpSpPr>
        <p:sp>
          <p:nvSpPr>
            <p:cNvPr id="62" name="Rectangle 61"/>
            <p:cNvSpPr/>
            <p:nvPr/>
          </p:nvSpPr>
          <p:spPr>
            <a:xfrm>
              <a:off x="755650" y="2379147"/>
              <a:ext cx="4011412" cy="772107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7482" y="2383527"/>
              <a:ext cx="4570868" cy="772107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r>
                <a:rPr lang="ro-RO" dirty="0">
                  <a:solidFill>
                    <a:schemeClr val="tx1"/>
                  </a:solidFill>
                </a:rPr>
                <a:t>Îți pui o nouă fotografie de profil dar primești comentarii răutăcioase?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5650" y="3361937"/>
            <a:ext cx="7632700" cy="1049901"/>
            <a:chOff x="755650" y="3361937"/>
            <a:chExt cx="7632700" cy="1049901"/>
          </a:xfrm>
        </p:grpSpPr>
        <p:sp>
          <p:nvSpPr>
            <p:cNvPr id="65" name="Rectangle 64"/>
            <p:cNvSpPr/>
            <p:nvPr/>
          </p:nvSpPr>
          <p:spPr>
            <a:xfrm>
              <a:off x="755650" y="3362732"/>
              <a:ext cx="4341797" cy="1049106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46553" y="3361937"/>
              <a:ext cx="4341797" cy="1049106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r>
                <a:rPr lang="ro-RO" dirty="0">
                  <a:solidFill>
                    <a:schemeClr val="tx1"/>
                  </a:solidFill>
                </a:rPr>
                <a:t>Cineva on-line comentează că tu </a:t>
              </a:r>
              <a:br>
                <a:rPr lang="ro-RO" dirty="0">
                  <a:solidFill>
                    <a:schemeClr val="tx1"/>
                  </a:solidFill>
                </a:rPr>
              </a:br>
              <a:r>
                <a:rPr lang="ro-RO" dirty="0">
                  <a:solidFill>
                    <a:schemeClr val="tx1"/>
                  </a:solidFill>
                </a:rPr>
                <a:t>nu poți face un anumit lucru</a:t>
              </a:r>
              <a:br>
                <a:rPr lang="ro-RO" dirty="0">
                  <a:solidFill>
                    <a:schemeClr val="tx1"/>
                  </a:solidFill>
                </a:rPr>
              </a:br>
              <a:r>
                <a:rPr lang="ro-RO" dirty="0">
                  <a:solidFill>
                    <a:schemeClr val="tx1"/>
                  </a:solidFill>
                </a:rPr>
                <a:t> deoarece „ești fată”/ „ești băiat”?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978"/>
          <a:stretch/>
        </p:blipFill>
        <p:spPr>
          <a:xfrm>
            <a:off x="-656315" y="2239582"/>
            <a:ext cx="5423377" cy="3873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 ai face dacă</a:t>
            </a:r>
            <a:r>
              <a:rPr lang="en-GB" altLang="en-US" dirty="0"/>
              <a:t>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11520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ro-RO" dirty="0">
                <a:solidFill>
                  <a:schemeClr val="tx1"/>
                </a:solidFill>
              </a:rPr>
              <a:t>Ești într-un </a:t>
            </a:r>
            <a:r>
              <a:rPr lang="en-GB" dirty="0" err="1">
                <a:solidFill>
                  <a:schemeClr val="tx1"/>
                </a:solidFill>
              </a:rPr>
              <a:t>grup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de conversație și cineva este nepoliticos și îl elimină pe prietenul tău din grup?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 rot="505099">
            <a:off x="2457165" y="3239747"/>
            <a:ext cx="173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Susie </a:t>
            </a:r>
            <a:r>
              <a:rPr lang="ro-RO" altLang="en-US" dirty="0">
                <a:latin typeface="Twinkl" pitchFamily="2" charset="0"/>
                <a:ea typeface="MS PGothic" panose="020B0600070205080204" pitchFamily="34" charset="-128"/>
              </a:rPr>
              <a:t>este eliminată</a:t>
            </a:r>
            <a:endParaRPr lang="en-GB" altLang="en-US" dirty="0">
              <a:latin typeface="Twinkl" pitchFamily="2" charset="0"/>
              <a:ea typeface="MS PGothic" panose="020B0600070205080204" pitchFamily="34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02761" y="3210861"/>
            <a:ext cx="1734661" cy="732586"/>
            <a:chOff x="-1435654" y="3824197"/>
            <a:chExt cx="1734661" cy="73258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97123" y="3824197"/>
              <a:ext cx="1168373" cy="732586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 rot="505099">
              <a:off x="-1435654" y="3975616"/>
              <a:ext cx="17346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o-RO" altLang="en-US" sz="1400" dirty="0">
                  <a:latin typeface="Twinkl" pitchFamily="2" charset="0"/>
                  <a:ea typeface="MS PGothic" panose="020B0600070205080204" pitchFamily="34" charset="-128"/>
                </a:rPr>
                <a:t>Ești urât!</a:t>
              </a:r>
              <a:endParaRPr lang="en-GB" altLang="en-US" sz="1400" dirty="0">
                <a:latin typeface="Twinkl" pitchFamily="2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39327" y="3198724"/>
            <a:ext cx="1734661" cy="803272"/>
            <a:chOff x="-1296888" y="2300011"/>
            <a:chExt cx="1734661" cy="80327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92706" flipH="1">
              <a:off x="-1000897" y="2300011"/>
              <a:ext cx="1142680" cy="80327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 rot="505099">
              <a:off x="-1296888" y="2399377"/>
              <a:ext cx="1734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o-RO" altLang="en-US" sz="1400" dirty="0">
                  <a:latin typeface="Twinkl" pitchFamily="2" charset="0"/>
                  <a:ea typeface="MS PGothic" panose="020B0600070205080204" pitchFamily="34" charset="-128"/>
                </a:rPr>
                <a:t>Fetele nu pot</a:t>
              </a:r>
            </a:p>
            <a:p>
              <a:pPr algn="ctr">
                <a:defRPr/>
              </a:pPr>
              <a:r>
                <a:rPr lang="ro-RO" altLang="en-US" sz="1400" dirty="0">
                  <a:latin typeface="Twinkl" pitchFamily="2" charset="0"/>
                  <a:ea typeface="MS PGothic" panose="020B0600070205080204" pitchFamily="34" charset="-128"/>
                </a:rPr>
                <a:t> face asta!</a:t>
              </a:r>
              <a:endParaRPr lang="en-GB" altLang="en-US" sz="1400" dirty="0">
                <a:latin typeface="Twinkl" pitchFamily="2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82614" y="3989678"/>
            <a:ext cx="1734661" cy="736956"/>
            <a:chOff x="-1012730" y="4790226"/>
            <a:chExt cx="1734661" cy="73695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80660" y="4790226"/>
              <a:ext cx="1097846" cy="736956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 rot="505099">
              <a:off x="-1012730" y="4854402"/>
              <a:ext cx="1734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o-RO" altLang="en-US" sz="1400" dirty="0">
                  <a:latin typeface="Twinkl" pitchFamily="2" charset="0"/>
                  <a:ea typeface="MS PGothic" panose="020B0600070205080204" pitchFamily="34" charset="-128"/>
                </a:rPr>
                <a:t>Băieții nu pot</a:t>
              </a:r>
            </a:p>
            <a:p>
              <a:pPr algn="ctr">
                <a:defRPr/>
              </a:pPr>
              <a:r>
                <a:rPr lang="ro-RO" altLang="en-US" sz="1400" dirty="0">
                  <a:latin typeface="Twinkl" pitchFamily="2" charset="0"/>
                  <a:ea typeface="MS PGothic" panose="020B0600070205080204" pitchFamily="34" charset="-128"/>
                </a:rPr>
                <a:t> face asta!</a:t>
              </a:r>
              <a:endParaRPr lang="en-GB" altLang="en-US" sz="1400" dirty="0">
                <a:latin typeface="Twinkl" pitchFamily="2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0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570162"/>
            <a:ext cx="8220075" cy="994306"/>
          </a:xfrm>
        </p:spPr>
        <p:txBody>
          <a:bodyPr/>
          <a:lstStyle/>
          <a:p>
            <a:pPr algn="ctr"/>
            <a:r>
              <a:rPr lang="ro-RO" altLang="en-US" sz="3200" dirty="0"/>
              <a:t>Împreună pentru un Internet mai bun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755650" y="1396611"/>
            <a:ext cx="7676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dirty="0"/>
              <a:t>Ține minte, cu toții trebuie să colaborăm pentru un Internet mai bun și mai sigur!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04345" y="2113552"/>
            <a:ext cx="2527963" cy="1808105"/>
            <a:chOff x="5936274" y="2493498"/>
            <a:chExt cx="2527963" cy="180810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5936274" y="3966082"/>
              <a:ext cx="2527963" cy="335521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o-RO" sz="2400" b="1" dirty="0" err="1"/>
                <a:t>Salveză</a:t>
              </a:r>
              <a:r>
                <a:rPr lang="ro-RO" sz="2400" b="1" dirty="0"/>
                <a:t> dovezile!</a:t>
              </a:r>
              <a:endParaRPr lang="en-GB" sz="24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27488" y="2493498"/>
              <a:ext cx="1345537" cy="140031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275179" y="4193733"/>
            <a:ext cx="1813475" cy="1899092"/>
            <a:chOff x="2327936" y="4354507"/>
            <a:chExt cx="1813475" cy="1899092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2327936" y="5844757"/>
              <a:ext cx="1813475" cy="40884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o-RO" sz="2800" b="1" dirty="0"/>
                <a:t>Blochează!</a:t>
              </a: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9699" y="4354507"/>
              <a:ext cx="1329950" cy="13299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57198" y="2034600"/>
            <a:ext cx="2740025" cy="1782248"/>
            <a:chOff x="489127" y="2414546"/>
            <a:chExt cx="2740025" cy="1782248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489127" y="3845956"/>
              <a:ext cx="2740025" cy="3508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o-RO" sz="2800" b="1" dirty="0"/>
                <a:t>Spune-i unui adult!</a:t>
              </a:r>
              <a:endParaRPr lang="en-GB" sz="2800" b="1" dirty="0"/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algn="ctr" eaLnBrk="1" hangingPunct="1">
                <a:defRPr/>
              </a:pPr>
              <a:endParaRPr lang="en-GB" sz="28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467" y="2414546"/>
              <a:ext cx="1913815" cy="13538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06941" y="2113552"/>
            <a:ext cx="1570545" cy="1829566"/>
            <a:chOff x="3738870" y="2493498"/>
            <a:chExt cx="1570545" cy="1829566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 bwMode="auto">
            <a:xfrm>
              <a:off x="3738870" y="3884078"/>
              <a:ext cx="1570545" cy="438986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o-RO" sz="2000" b="1" dirty="0"/>
                <a:t>Raportează!</a:t>
              </a:r>
              <a:endParaRPr lang="en-GB" sz="20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34585" y="2493498"/>
              <a:ext cx="1474830" cy="138178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598706" y="4371546"/>
            <a:ext cx="2569621" cy="1799974"/>
            <a:chOff x="4651463" y="4532320"/>
            <a:chExt cx="2569621" cy="1799974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5564369" y="5766062"/>
              <a:ext cx="1104847" cy="56623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o-RO" sz="2800" b="1" dirty="0"/>
                <a:t>Ajută!</a:t>
              </a: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463" y="4532320"/>
              <a:ext cx="2569621" cy="118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358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 dirty="0"/>
              <a:t>Să ne verificăm vocabularul</a:t>
            </a:r>
            <a:r>
              <a:rPr lang="en-GB" altLang="en-US" sz="3600" dirty="0"/>
              <a:t>!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78" y="133470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dirty="0"/>
              <a:t>Hai să verificăm cât de bine cunoaștem aceste cuvinte</a:t>
            </a:r>
            <a:r>
              <a:rPr lang="en-GB" altLang="en-US" dirty="0"/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2257364" y="1874673"/>
            <a:ext cx="1850140" cy="674685"/>
            <a:chOff x="3707686" y="2630910"/>
            <a:chExt cx="1850140" cy="6746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1850140" cy="6705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707686" y="2630910"/>
              <a:ext cx="16818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internet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2257364" y="3745391"/>
            <a:ext cx="1850140" cy="670561"/>
            <a:chOff x="6222823" y="3305595"/>
            <a:chExt cx="1850140" cy="6705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2823" y="3305595"/>
              <a:ext cx="1850140" cy="6705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84322" y="3332049"/>
              <a:ext cx="1436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3200" b="1" dirty="0"/>
                <a:t>avatar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61286" y="3256681"/>
            <a:ext cx="1850140" cy="670561"/>
            <a:chOff x="1383751" y="1987878"/>
            <a:chExt cx="1850140" cy="6705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3751" y="1987878"/>
              <a:ext cx="1850140" cy="67056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26788" y="2021336"/>
              <a:ext cx="14830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/>
                <a:t>o</a:t>
              </a:r>
              <a:r>
                <a:rPr lang="en-GB" altLang="en-US" sz="3200" b="1" dirty="0"/>
                <a:t>n</a:t>
              </a:r>
              <a:r>
                <a:rPr lang="ro-RO" altLang="en-US" sz="3200" b="1" dirty="0"/>
                <a:t>-</a:t>
              </a:r>
              <a:r>
                <a:rPr lang="en-GB" altLang="en-US" sz="3200" b="1" dirty="0"/>
                <a:t>line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61286" y="4244141"/>
            <a:ext cx="1850140" cy="670561"/>
            <a:chOff x="3707686" y="3956814"/>
            <a:chExt cx="1850140" cy="67056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7686" y="3956814"/>
              <a:ext cx="1850140" cy="670561"/>
            </a:xfrm>
            <a:prstGeom prst="rect">
              <a:avLst/>
            </a:prstGeom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4114163" y="3957828"/>
              <a:ext cx="87471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61286" y="5231600"/>
            <a:ext cx="1850140" cy="677452"/>
            <a:chOff x="6222823" y="4865011"/>
            <a:chExt cx="1850140" cy="6774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2823" y="4871902"/>
              <a:ext cx="1850140" cy="670561"/>
            </a:xfrm>
            <a:prstGeom prst="rect">
              <a:avLst/>
            </a:prstGeom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6334238" y="4865011"/>
              <a:ext cx="12105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 err="1">
                  <a:solidFill>
                    <a:schemeClr val="tx1"/>
                  </a:solidFill>
                </a:rPr>
                <a:t>profil</a:t>
              </a: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61286" y="2269221"/>
            <a:ext cx="1850140" cy="670561"/>
            <a:chOff x="6193069" y="1982582"/>
            <a:chExt cx="1850140" cy="6705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3069" y="1982582"/>
              <a:ext cx="1850140" cy="670561"/>
            </a:xfrm>
            <a:prstGeom prst="rect">
              <a:avLst/>
            </a:prstGeom>
          </p:spPr>
        </p:pic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384322" y="1985620"/>
              <a:ext cx="14013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>
                  <a:solidFill>
                    <a:schemeClr val="tx1"/>
                  </a:solidFill>
                </a:rPr>
                <a:t>e-</a:t>
              </a:r>
              <a:r>
                <a:rPr lang="en-GB" altLang="en-US" sz="3200" b="1" dirty="0">
                  <a:solidFill>
                    <a:schemeClr val="tx1"/>
                  </a:solidFill>
                </a:rPr>
                <a:t>mail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2257361" y="4671935"/>
            <a:ext cx="1850142" cy="679726"/>
            <a:chOff x="1383752" y="4862737"/>
            <a:chExt cx="1850142" cy="67972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3752" y="4871902"/>
              <a:ext cx="1850142" cy="670561"/>
            </a:xfrm>
            <a:prstGeom prst="rect">
              <a:avLst/>
            </a:prstGeom>
          </p:spPr>
        </p:pic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669985" y="4862737"/>
              <a:ext cx="12602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o-RO" altLang="en-US" sz="3200" b="1" dirty="0">
                  <a:solidFill>
                    <a:schemeClr val="tx1"/>
                  </a:solidFill>
                </a:rPr>
                <a:t>mesaj</a:t>
              </a: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755952" y="2812095"/>
            <a:ext cx="2351551" cy="624280"/>
            <a:chOff x="1383752" y="3315023"/>
            <a:chExt cx="2351551" cy="6242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3752" y="3315023"/>
              <a:ext cx="2351551" cy="616906"/>
            </a:xfrm>
            <a:prstGeom prst="rect">
              <a:avLst/>
            </a:prstGeom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432896" y="3354528"/>
              <a:ext cx="20201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 err="1">
                  <a:solidFill>
                    <a:schemeClr val="tx1"/>
                  </a:solidFill>
                </a:rPr>
                <a:t>identit</a:t>
              </a:r>
              <a:r>
                <a:rPr lang="ro-RO" altLang="en-US" sz="3200" b="1" dirty="0" err="1">
                  <a:solidFill>
                    <a:schemeClr val="tx1"/>
                  </a:solidFill>
                </a:rPr>
                <a:t>ate</a:t>
              </a: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dirty="0">
                <a:ea typeface="MS PGothic" panose="020B0600070205080204" pitchFamily="34" charset="-128"/>
              </a:rPr>
              <a:t>Ce este Ziua Siguranței pe Internet</a:t>
            </a:r>
            <a:r>
              <a:rPr lang="en-US" altLang="en-US" dirty="0">
                <a:ea typeface="MS PGothic" panose="020B0600070205080204" pitchFamily="34" charset="-128"/>
              </a:rPr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611701"/>
            <a:ext cx="7632700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Ziua Siguranței pe Internet este sărbătorită în peste o sută de țări din întreaga lume în </a:t>
            </a:r>
            <a:r>
              <a:rPr lang="ro-RO" altLang="en-US" dirty="0" smtClean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cea de-a doua zi de marți a lunii februarie.</a:t>
            </a:r>
            <a:endParaRPr lang="ro-RO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en-US" dirty="0" smtClean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În fiecare an, această zi are o anumită </a:t>
            </a:r>
            <a:r>
              <a:rPr lang="ro-RO" altLang="en-US" smtClean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temă – folosește Internetul pentru a descoperi tema din acest an. </a:t>
            </a: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375" y="3076305"/>
            <a:ext cx="4195400" cy="28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6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 dirty="0"/>
              <a:t>Pentru ce folosim Internetul</a:t>
            </a:r>
            <a:r>
              <a:rPr lang="en-US" altLang="en-US" sz="3600" dirty="0"/>
              <a:t>?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755650" y="1611701"/>
            <a:ext cx="7632700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Internetul este un spațiu extraordinar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Ne îmbogățește viața cu divertisment, ne permite să comunicăm și ne ajută să descoperim și să învățăm lucruri noi.  </a:t>
            </a: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3816350" cy="26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6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>
                <a:ea typeface="MS PGothic" panose="020B0600070205080204" pitchFamily="34" charset="-128"/>
              </a:rPr>
              <a:t>Cine poate folosi </a:t>
            </a:r>
            <a:r>
              <a:rPr lang="en-GB" altLang="en-US" dirty="0">
                <a:ea typeface="MS PGothic" panose="020B0600070205080204" pitchFamily="34" charset="-128"/>
              </a:rPr>
              <a:t>Internet</a:t>
            </a:r>
            <a:r>
              <a:rPr lang="ro-RO" altLang="en-US" dirty="0" err="1">
                <a:ea typeface="MS PGothic" panose="020B0600070205080204" pitchFamily="34" charset="-128"/>
              </a:rPr>
              <a:t>ul</a:t>
            </a:r>
            <a:r>
              <a:rPr lang="en-GB" altLang="en-US" dirty="0">
                <a:ea typeface="MS PGothic" panose="020B0600070205080204" pitchFamily="34" charset="-128"/>
              </a:rPr>
              <a:t>?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3241" y="1248173"/>
            <a:ext cx="4290983" cy="381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Ai putea să dai exemple de persoane care folosesc Internetul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Multe persoane din întreaga lume folosesc Internetul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La sfârșitul anului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2019, </a:t>
            </a: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patru miliarde și jumătate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(4,500,000,000) </a:t>
            </a: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de oameni foloseau Internetul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. </a:t>
            </a: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Cu alte cuvinte, aproape 6 din 10 persoane din întreaga lume folosesc Internetul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767" y="1386672"/>
            <a:ext cx="3187662" cy="47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>
                <a:ea typeface="MS PGothic" panose="020B0600070205080204" pitchFamily="34" charset="-128"/>
              </a:rPr>
              <a:t>Cum accesăm </a:t>
            </a:r>
            <a:r>
              <a:rPr lang="en-GB" altLang="en-US" dirty="0">
                <a:ea typeface="MS PGothic" panose="020B0600070205080204" pitchFamily="34" charset="-128"/>
              </a:rPr>
              <a:t>Internet</a:t>
            </a:r>
            <a:r>
              <a:rPr lang="ro-RO" altLang="en-US" dirty="0" err="1">
                <a:ea typeface="MS PGothic" panose="020B0600070205080204" pitchFamily="34" charset="-128"/>
              </a:rPr>
              <a:t>ul</a:t>
            </a:r>
            <a:r>
              <a:rPr lang="en-GB" altLang="en-US" dirty="0">
                <a:ea typeface="MS PGothic" panose="020B0600070205080204" pitchFamily="34" charset="-128"/>
              </a:rPr>
              <a:t>?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7074" y="1384820"/>
            <a:ext cx="7340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dirty="0">
                <a:latin typeface="Twinkl" pitchFamily="2" charset="0"/>
                <a:ea typeface="MS PGothic" panose="020B0600070205080204" pitchFamily="34" charset="-128"/>
              </a:rPr>
              <a:t>Pentru a ne conecta la Internet, putem folosi o varietate de dispozitive</a:t>
            </a: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dirty="0">
                <a:latin typeface="Twinkl" pitchFamily="2" charset="0"/>
                <a:ea typeface="MS PGothic" panose="020B0600070205080204" pitchFamily="34" charset="-128"/>
              </a:rPr>
              <a:t>Câte exemple poți da</a:t>
            </a: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dirty="0">
                <a:latin typeface="Twinkl" pitchFamily="2" charset="0"/>
                <a:ea typeface="MS PGothic" panose="020B0600070205080204" pitchFamily="34" charset="-128"/>
              </a:rPr>
              <a:t>Le-ai amintit pe toate acestea</a:t>
            </a: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838" y="3212527"/>
            <a:ext cx="829036" cy="129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696" y="3114594"/>
            <a:ext cx="2149592" cy="1491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228" y="4682788"/>
            <a:ext cx="970813" cy="1353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554" y="4525860"/>
            <a:ext cx="1133392" cy="159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561" y="4805092"/>
            <a:ext cx="2026214" cy="1231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137" y="3114594"/>
            <a:ext cx="1630521" cy="108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217" y="4887962"/>
            <a:ext cx="1717479" cy="1065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897" y="2857243"/>
            <a:ext cx="1436965" cy="15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0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pPr algn="ctr"/>
            <a:r>
              <a:rPr lang="ro-RO" altLang="en-US" dirty="0"/>
              <a:t>Cum te-ai simți dacă Internetul ar fi deconectat</a:t>
            </a:r>
            <a:r>
              <a:rPr lang="en-GB" altLang="en-US" dirty="0"/>
              <a:t>?</a:t>
            </a:r>
            <a:endParaRPr lang="en-GB" dirty="0"/>
          </a:p>
        </p:txBody>
      </p:sp>
      <p:pic>
        <p:nvPicPr>
          <p:cNvPr id="9" name="Imagine 8">
            <a:extLst>
              <a:ext uri="{FF2B5EF4-FFF2-40B4-BE49-F238E27FC236}">
                <a16:creationId xmlns="" xmlns:a16="http://schemas.microsoft.com/office/drawing/2014/main" id="{46321374-F970-44BB-9534-B605CEE0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21" y="1954575"/>
            <a:ext cx="3938357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09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>
                <a:ea typeface="MS PGothic" panose="020B0600070205080204" pitchFamily="34" charset="-128"/>
              </a:rPr>
              <a:t>Care este identitatea ta on-line</a:t>
            </a:r>
            <a:r>
              <a:rPr lang="en-US" altLang="en-US" dirty="0">
                <a:ea typeface="MS PGothic" panose="020B0600070205080204" pitchFamily="34" charset="-128"/>
              </a:rPr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68214" y="1343357"/>
            <a:ext cx="7720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altLang="en-US" dirty="0">
                <a:latin typeface="Twinkl" pitchFamily="2" charset="0"/>
                <a:ea typeface="MS PGothic" panose="020B0600070205080204" pitchFamily="34" charset="-128"/>
              </a:rPr>
              <a:t>Când activăm în mediul on-line, cu toții avem o identitate</a:t>
            </a: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altLang="ja-JP" dirty="0">
                <a:latin typeface="Twinkl" pitchFamily="2" charset="0"/>
                <a:ea typeface="MS PGothic" panose="020B0600070205080204" pitchFamily="34" charset="-128"/>
              </a:rPr>
              <a:t>Aceasta cuprinde informații despre noi, despre ceea ce ne place, ceea ce distribuim și felul în care comunicăm cu ceilalți.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altLang="ja-JP" dirty="0">
                <a:latin typeface="Twinkl" pitchFamily="2" charset="0"/>
                <a:ea typeface="MS PGothic" panose="020B0600070205080204" pitchFamily="34" charset="-128"/>
              </a:rPr>
              <a:t>În unele aplicații</a:t>
            </a: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, </a:t>
            </a:r>
            <a:r>
              <a:rPr lang="ro-RO" altLang="ja-JP" dirty="0">
                <a:latin typeface="Twinkl" pitchFamily="2" charset="0"/>
                <a:ea typeface="MS PGothic" panose="020B0600070205080204" pitchFamily="34" charset="-128"/>
              </a:rPr>
              <a:t>putem să ne creăm un avatar sau un profil vizibil pentru lumea on-line</a:t>
            </a: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altLang="ja-JP" dirty="0">
                <a:latin typeface="Twinkl" pitchFamily="2" charset="0"/>
                <a:ea typeface="MS PGothic" panose="020B0600070205080204" pitchFamily="34" charset="-128"/>
              </a:rPr>
              <a:t>Vizualizează acest clip (în engleză) de pe platforma „</a:t>
            </a: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Safer Internet</a:t>
            </a:r>
            <a:r>
              <a:rPr lang="ro-RO" altLang="ja-JP" dirty="0">
                <a:latin typeface="Twinkl" pitchFamily="2" charset="0"/>
                <a:ea typeface="MS PGothic" panose="020B0600070205080204" pitchFamily="34" charset="-128"/>
              </a:rPr>
              <a:t>”</a:t>
            </a: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: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976" y="3547156"/>
            <a:ext cx="5340047" cy="20427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6095203" y="4732185"/>
            <a:ext cx="2293640" cy="670561"/>
            <a:chOff x="591472" y="5667794"/>
            <a:chExt cx="2293640" cy="670561"/>
          </a:xfrm>
        </p:grpSpPr>
        <p:pic>
          <p:nvPicPr>
            <p:cNvPr id="7" name="Picture 6">
              <a:hlinkClick r:id="rId2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1472" y="5667794"/>
              <a:ext cx="2293640" cy="670561"/>
            </a:xfrm>
            <a:prstGeom prst="rect">
              <a:avLst/>
            </a:prstGeom>
          </p:spPr>
        </p:pic>
        <p:sp>
          <p:nvSpPr>
            <p:cNvPr id="8" name="Rectangle 7">
              <a:hlinkClick r:id="rId2"/>
            </p:cNvPr>
            <p:cNvSpPr/>
            <p:nvPr/>
          </p:nvSpPr>
          <p:spPr>
            <a:xfrm>
              <a:off x="591472" y="5693030"/>
              <a:ext cx="21025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Click </a:t>
              </a:r>
              <a:r>
                <a:rPr lang="ro-RO" altLang="en-US" sz="3200" b="1" dirty="0"/>
                <a:t>aici</a:t>
              </a:r>
              <a:endParaRPr lang="en-GB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581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>
                <a:ea typeface="MS PGothic" panose="020B0600070205080204" pitchFamily="34" charset="-128"/>
              </a:rPr>
              <a:t>Acesta/Aceasta sunt eu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650" y="1473201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Ce îți place să faci în mediul on-line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12194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Cui îi place aceleași lucruri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/</a:t>
            </a:r>
            <a:r>
              <a:rPr lang="ro-RO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lucruri diferite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770689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Este normal să ne placă lucruri diferite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3419433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b="1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Ce am putea face pentru a avea un Internet mai bun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144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380</TotalTime>
  <Words>547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Twinkl</vt:lpstr>
      <vt:lpstr>Sassoon Infant Rg</vt:lpstr>
      <vt:lpstr>MS PGothic</vt:lpstr>
      <vt:lpstr>Calibri</vt:lpstr>
      <vt:lpstr>Office Theme</vt:lpstr>
      <vt:lpstr>Slide 1</vt:lpstr>
      <vt:lpstr>Să ne verificăm vocabularul!</vt:lpstr>
      <vt:lpstr>Ce este Ziua Siguranței pe Internet?</vt:lpstr>
      <vt:lpstr>Pentru ce folosim Internetul?</vt:lpstr>
      <vt:lpstr>Cine poate folosi Internetul? </vt:lpstr>
      <vt:lpstr>Cum accesăm Internetul? </vt:lpstr>
      <vt:lpstr>Cum te-ai simți dacă Internetul ar fi deconectat?</vt:lpstr>
      <vt:lpstr>Care este identitatea ta on-line?</vt:lpstr>
      <vt:lpstr>Acesta/Aceasta sunt eu</vt:lpstr>
      <vt:lpstr>Împreună pentru un Internet mai bun</vt:lpstr>
      <vt:lpstr>Cum ne putem păstra siguranța?</vt:lpstr>
      <vt:lpstr>Ce ai face dacă…</vt:lpstr>
      <vt:lpstr>Împreună pentru un Internet mai bun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tatiana</cp:lastModifiedBy>
  <cp:revision>41</cp:revision>
  <dcterms:created xsi:type="dcterms:W3CDTF">2019-12-18T10:40:02Z</dcterms:created>
  <dcterms:modified xsi:type="dcterms:W3CDTF">2021-02-09T16:50:24Z</dcterms:modified>
</cp:coreProperties>
</file>