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d6b8be9fed_0_5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d6b8be9fed_0_5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d6b8be9fed_0_5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d6b8be9fed_0_5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d6b8be9fed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d6b8be9fed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d6b8be9fed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d6b8be9fed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d6b8be9fed_0_4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d6b8be9fed_0_4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d6b8be9fed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d6b8be9fed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d6b8be9fed_0_4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d6b8be9fed_0_4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d6b8be9fed_0_5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d6b8be9fed_0_5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d6b8be9fed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d6b8be9fed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d6b8be9fe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d6b8be9fe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d6b8be9fed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d6b8be9fed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d6b8be9fed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d6b8be9fed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d6b8be9fed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d6b8be9fe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d6b8be9fed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d6b8be9fed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d6b8be9fed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d6b8be9fed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d6b8be9fed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d6b8be9fed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2500">
        <p14:gallery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jpg"/><Relationship Id="rId4" Type="http://schemas.openxmlformats.org/officeDocument/2006/relationships/image" Target="../media/image2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jpg"/><Relationship Id="rId4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Relationship Id="rId4" Type="http://schemas.openxmlformats.org/officeDocument/2006/relationships/image" Target="../media/image24.jpg"/><Relationship Id="rId5" Type="http://schemas.openxmlformats.org/officeDocument/2006/relationships/image" Target="../media/image2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Relationship Id="rId4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1" type="subTitle"/>
          </p:nvPr>
        </p:nvSpPr>
        <p:spPr>
          <a:xfrm>
            <a:off x="4863300" y="1393950"/>
            <a:ext cx="4137300" cy="792600"/>
          </a:xfrm>
          <a:prstGeom prst="rect">
            <a:avLst/>
          </a:prstGeom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solidFill>
                  <a:schemeClr val="dk1"/>
                </a:solidFill>
              </a:rPr>
              <a:t>World </a:t>
            </a:r>
            <a:endParaRPr sz="43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solidFill>
                  <a:schemeClr val="dk1"/>
                </a:solidFill>
              </a:rPr>
              <a:t>Children's Day</a:t>
            </a:r>
            <a:endParaRPr sz="4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20       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                  </a:t>
            </a:r>
            <a:r>
              <a:rPr lang="en" sz="2400">
                <a:solidFill>
                  <a:schemeClr val="dk1"/>
                </a:solidFill>
              </a:rPr>
              <a:t>     Noiembrie,2020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7375" y="0"/>
            <a:ext cx="2896625" cy="93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5055825" cy="43564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373025" y="4508800"/>
            <a:ext cx="8547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Cristea Ileana, Școala Gimnazială Grigore Silași Beclean, Clasa a IV-a , 20 Noiembrie,2020</a:t>
            </a:r>
            <a:endParaRPr sz="1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1"/>
                </a:solidFill>
              </a:rPr>
              <a:t>Children have the right to education/</a:t>
            </a:r>
            <a:r>
              <a:rPr lang="en" sz="3000">
                <a:solidFill>
                  <a:srgbClr val="C27BA0"/>
                </a:solidFill>
              </a:rPr>
              <a:t>Copiii au dreptul la educație</a:t>
            </a:r>
            <a:endParaRPr sz="3000">
              <a:solidFill>
                <a:srgbClr val="C27BA0"/>
              </a:solidFill>
            </a:endParaRPr>
          </a:p>
        </p:txBody>
      </p:sp>
      <p:pic>
        <p:nvPicPr>
          <p:cNvPr id="122" name="Google Shape;12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6025" y="1317150"/>
            <a:ext cx="5083750" cy="355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Carla P.</a:t>
            </a:r>
            <a:endParaRPr/>
          </a:p>
        </p:txBody>
      </p:sp>
      <p:pic>
        <p:nvPicPr>
          <p:cNvPr id="128" name="Google Shape;12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3626" y="739600"/>
            <a:ext cx="6132877" cy="409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1155CC"/>
                </a:solidFill>
              </a:rPr>
              <a:t>Children have the right to health and medical care</a:t>
            </a:r>
            <a:r>
              <a:rPr lang="en" sz="3000"/>
              <a:t>/</a:t>
            </a:r>
            <a:r>
              <a:rPr lang="en" sz="3000">
                <a:solidFill>
                  <a:srgbClr val="A64D79"/>
                </a:solidFill>
              </a:rPr>
              <a:t>Copiii au dreptul la sănătate și îngrijire medicală</a:t>
            </a:r>
            <a:endParaRPr sz="3000">
              <a:solidFill>
                <a:srgbClr val="A64D79"/>
              </a:solidFill>
            </a:endParaRPr>
          </a:p>
        </p:txBody>
      </p:sp>
      <p:pic>
        <p:nvPicPr>
          <p:cNvPr id="134" name="Google Shape;13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3425" y="1616496"/>
            <a:ext cx="4419600" cy="33515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Carla C.</a:t>
            </a:r>
            <a:endParaRPr/>
          </a:p>
        </p:txBody>
      </p:sp>
      <p:pic>
        <p:nvPicPr>
          <p:cNvPr id="140" name="Google Shape;14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5978117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en" sz="3000">
                <a:solidFill>
                  <a:srgbClr val="4A86E8"/>
                </a:solidFill>
              </a:rPr>
              <a:t>Children with disabilities have the same rights as all children</a:t>
            </a:r>
            <a:r>
              <a:rPr lang="en" sz="3000"/>
              <a:t>/</a:t>
            </a:r>
            <a:r>
              <a:rPr lang="en" sz="3000">
                <a:solidFill>
                  <a:srgbClr val="C27BA0"/>
                </a:solidFill>
              </a:rPr>
              <a:t>Copiii cu dizabilități au aceleasi drepturi ca toți copiii</a:t>
            </a:r>
            <a:endParaRPr/>
          </a:p>
        </p:txBody>
      </p:sp>
      <p:pic>
        <p:nvPicPr>
          <p:cNvPr id="146" name="Google Shape;14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3325" y="1985100"/>
            <a:ext cx="3597350" cy="276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/>
          <p:nvPr>
            <p:ph type="title"/>
          </p:nvPr>
        </p:nvSpPr>
        <p:spPr>
          <a:xfrm>
            <a:off x="311700" y="283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Ionut M.</a:t>
            </a:r>
            <a:endParaRPr sz="3000"/>
          </a:p>
        </p:txBody>
      </p:sp>
      <p:pic>
        <p:nvPicPr>
          <p:cNvPr id="152" name="Google Shape;15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6650" y="1417125"/>
            <a:ext cx="4915651" cy="3381899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7"/>
          <p:cNvSpPr txBox="1"/>
          <p:nvPr/>
        </p:nvSpPr>
        <p:spPr>
          <a:xfrm>
            <a:off x="4082900" y="2907700"/>
            <a:ext cx="7344000" cy="8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1"/>
                </a:solidFill>
              </a:rPr>
              <a:t>Children have the right to rest and vacation</a:t>
            </a:r>
            <a:r>
              <a:rPr lang="en" sz="3000"/>
              <a:t>/</a:t>
            </a:r>
            <a:r>
              <a:rPr lang="en" sz="3000">
                <a:solidFill>
                  <a:srgbClr val="C27BA0"/>
                </a:solidFill>
              </a:rPr>
              <a:t>Copiii au dreptul la odihna si vacanta</a:t>
            </a:r>
            <a:endParaRPr sz="3000">
              <a:solidFill>
                <a:srgbClr val="C27BA0"/>
              </a:solidFill>
            </a:endParaRPr>
          </a:p>
        </p:txBody>
      </p:sp>
      <p:pic>
        <p:nvPicPr>
          <p:cNvPr id="159" name="Google Shape;15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693625"/>
            <a:ext cx="3171500" cy="3449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5450" y="1693625"/>
            <a:ext cx="4816860" cy="3297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113" y="844350"/>
            <a:ext cx="8105775" cy="300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0">
                <a:solidFill>
                  <a:srgbClr val="1155CC"/>
                </a:solidFill>
              </a:rPr>
              <a:t>Children have the right to a family/</a:t>
            </a:r>
            <a:endParaRPr sz="15000">
              <a:solidFill>
                <a:srgbClr val="1155C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15000">
                <a:solidFill>
                  <a:srgbClr val="A64D79"/>
                </a:solidFill>
              </a:rPr>
              <a:t>Copiii au dreptul la familie</a:t>
            </a:r>
            <a:endParaRPr sz="15000">
              <a:solidFill>
                <a:srgbClr val="A64D7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797696" cy="252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44594"/>
              <a:buFont typeface="Arial"/>
              <a:buNone/>
            </a:pPr>
            <a:r>
              <a:rPr lang="en" sz="2466">
                <a:solidFill>
                  <a:schemeClr val="dk2"/>
                </a:solidFill>
              </a:rPr>
              <a:t>Alessia, Denis M.</a:t>
            </a:r>
            <a:endParaRPr sz="3466"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80525"/>
            <a:ext cx="4260301" cy="3194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0825" y="1216350"/>
            <a:ext cx="3993073" cy="308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1509"/>
              <a:buFont typeface="Arial"/>
              <a:buNone/>
            </a:pPr>
            <a:r>
              <a:rPr lang="en" sz="2650">
                <a:solidFill>
                  <a:schemeClr val="dk2"/>
                </a:solidFill>
              </a:rPr>
              <a:t>Mircea, Mădălina</a:t>
            </a:r>
            <a:endParaRPr sz="265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925" y="1293150"/>
            <a:ext cx="4323927" cy="3607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7875" y="1523803"/>
            <a:ext cx="3821674" cy="291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681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2"/>
                </a:solidFill>
              </a:rPr>
              <a:t>Nicola, Alex M, Miruna</a:t>
            </a:r>
            <a:endParaRPr sz="2400"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1936725"/>
            <a:ext cx="3263225" cy="266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94150" y="1519975"/>
            <a:ext cx="3078449" cy="3497798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/>
          <p:nvPr/>
        </p:nvSpPr>
        <p:spPr>
          <a:xfrm>
            <a:off x="6434425" y="2208250"/>
            <a:ext cx="7346700" cy="8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03525" y="1801250"/>
            <a:ext cx="2422126" cy="3229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3390950" y="237425"/>
            <a:ext cx="5753100" cy="49062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1155CC"/>
                </a:solidFill>
              </a:rPr>
              <a:t>Children have the right to protection against any form of violence, abuse or neglect</a:t>
            </a:r>
            <a:r>
              <a:rPr lang="en" sz="3600"/>
              <a:t> / </a:t>
            </a:r>
            <a:r>
              <a:rPr lang="en" sz="3600">
                <a:solidFill>
                  <a:srgbClr val="A64D79"/>
                </a:solidFill>
              </a:rPr>
              <a:t>Copiii au dreptul la protectie impotriva oricaror forme de violenta, abuz sau neglijenta</a:t>
            </a:r>
            <a:endParaRPr sz="3600">
              <a:solidFill>
                <a:srgbClr val="A64D79"/>
              </a:solidFill>
            </a:endParaRPr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050" y="1061000"/>
            <a:ext cx="2473836" cy="279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Cosmina, Cristian</a:t>
            </a:r>
            <a:endParaRPr/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31550"/>
            <a:ext cx="5013724" cy="3559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4225" y="316725"/>
            <a:ext cx="4299774" cy="305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/>
        </p:nvSpPr>
        <p:spPr>
          <a:xfrm>
            <a:off x="161850" y="139900"/>
            <a:ext cx="8982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1"/>
                </a:solidFill>
              </a:rPr>
              <a:t>Children have the right to a fulfilled and decent life</a:t>
            </a:r>
            <a:r>
              <a:rPr lang="en" sz="3000"/>
              <a:t>/ </a:t>
            </a:r>
            <a:r>
              <a:rPr lang="en" sz="3000">
                <a:solidFill>
                  <a:srgbClr val="A64D79"/>
                </a:solidFill>
              </a:rPr>
              <a:t>Copiii au dreptul la o viata implinita si decenta</a:t>
            </a:r>
            <a:endParaRPr sz="3000">
              <a:solidFill>
                <a:srgbClr val="A64D79"/>
              </a:solidFill>
            </a:endParaRPr>
          </a:p>
        </p:txBody>
      </p:sp>
      <p:sp>
        <p:nvSpPr>
          <p:cNvPr id="108" name="Google Shape;108;p20"/>
          <p:cNvSpPr txBox="1"/>
          <p:nvPr/>
        </p:nvSpPr>
        <p:spPr>
          <a:xfrm>
            <a:off x="5328425" y="2423325"/>
            <a:ext cx="7344000" cy="8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5500" y="1500727"/>
            <a:ext cx="6635701" cy="291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Alex f.</a:t>
            </a:r>
            <a:endParaRPr/>
          </a:p>
        </p:txBody>
      </p:sp>
      <p:sp>
        <p:nvSpPr>
          <p:cNvPr id="115" name="Google Shape;115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6" name="Google Shape;1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510" y="0"/>
            <a:ext cx="8346977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