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70" r:id="rId8"/>
    <p:sldId id="269" r:id="rId9"/>
    <p:sldId id="271" r:id="rId10"/>
    <p:sldId id="267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r-HR"/>
              <a:t>Kliknite da biste uredili stil podnaslova matrice</a:t>
            </a:r>
            <a:endParaRPr kumimoji="0" lang="en-US"/>
          </a:p>
        </p:txBody>
      </p:sp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avni poveznik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avni poveznik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ezervirano mjesto sadržaja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avokutnik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avokutnik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8" name="Ravni poveznik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zervirano mjesto sadržaja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2" name="Rezervirano mjesto sadržaja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ni poveznik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avokutnik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r-HR"/>
          </a:p>
        </p:txBody>
      </p:sp>
      <p:sp>
        <p:nvSpPr>
          <p:cNvPr id="15" name="Ravni poveznik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Rezervirano mjesto sadržaja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6" name="Rezervirano mjesto sadržaja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3" name="Naslov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avokutnik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avokutnik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avokutnik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avokutnik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avokutnik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avni poveznik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zervirano mjesto sadržaja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r-HR"/>
              <a:t>Kliknite da biste uredili stilove teksta matrice</a:t>
            </a:r>
          </a:p>
          <a:p>
            <a:pPr lvl="1" eaLnBrk="1" latinLnBrk="0" hangingPunct="1"/>
            <a:r>
              <a:rPr lang="hr-HR"/>
              <a:t>Druga razina</a:t>
            </a:r>
          </a:p>
          <a:p>
            <a:pPr lvl="2" eaLnBrk="1" latinLnBrk="0" hangingPunct="1"/>
            <a:r>
              <a:rPr lang="hr-HR"/>
              <a:t>Treća razina</a:t>
            </a:r>
          </a:p>
          <a:p>
            <a:pPr lvl="3" eaLnBrk="1" latinLnBrk="0" hangingPunct="1"/>
            <a:r>
              <a:rPr lang="hr-HR"/>
              <a:t>Četvrta razina</a:t>
            </a:r>
          </a:p>
          <a:p>
            <a:pPr lvl="4" eaLnBrk="1" latinLnBrk="0" hangingPunct="1"/>
            <a:r>
              <a:rPr lang="hr-HR"/>
              <a:t>Peta razina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1" name="Pravokutnik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avni poveznik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avokutnik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avokutnik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r-HR"/>
              <a:t>Pritisnite ikonu za dodavanje slike</a:t>
            </a:r>
            <a:endParaRPr kumimoji="0" lang="en-US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r-HR"/>
              <a:t>Kliknite da biste uredili stilove teksta matrice</a:t>
            </a:r>
          </a:p>
        </p:txBody>
      </p:sp>
      <p:sp>
        <p:nvSpPr>
          <p:cNvPr id="22" name="Pravokutnik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avokutni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avokutnik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avokutni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avokutni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avokutnik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820DCA8C-4F77-4DC8-8C3A-52284B1C2917}" type="datetimeFigureOut">
              <a:rPr lang="hr-HR" smtClean="0"/>
              <a:pPr/>
              <a:t>4.10.2020.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8" name="Pravokutnik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avni poveznik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7B6B068-2E11-4A12-A735-DDA190858F41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r-HR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r-HR"/>
              <a:t>Kliknite da biste uredili stilove teksta matrice</a:t>
            </a:r>
          </a:p>
          <a:p>
            <a:pPr lvl="1" eaLnBrk="1" latinLnBrk="0" hangingPunct="1"/>
            <a:r>
              <a:rPr kumimoji="0" lang="hr-HR"/>
              <a:t>Druga razina</a:t>
            </a:r>
          </a:p>
          <a:p>
            <a:pPr lvl="2" eaLnBrk="1" latinLnBrk="0" hangingPunct="1"/>
            <a:r>
              <a:rPr kumimoji="0" lang="hr-HR"/>
              <a:t>Treća razina</a:t>
            </a:r>
          </a:p>
          <a:p>
            <a:pPr lvl="3" eaLnBrk="1" latinLnBrk="0" hangingPunct="1"/>
            <a:r>
              <a:rPr kumimoji="0" lang="hr-HR"/>
              <a:t>Četvrta razina</a:t>
            </a:r>
          </a:p>
          <a:p>
            <a:pPr lvl="4" eaLnBrk="1" latinLnBrk="0" hangingPunct="1"/>
            <a:r>
              <a:rPr kumimoji="0" lang="hr-HR"/>
              <a:t>Peta razina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27584" y="980728"/>
            <a:ext cx="7772400" cy="1176536"/>
          </a:xfrm>
        </p:spPr>
        <p:txBody>
          <a:bodyPr>
            <a:noAutofit/>
          </a:bodyPr>
          <a:lstStyle/>
          <a:p>
            <a:r>
              <a:rPr lang="hr-HR" sz="2800" b="1" dirty="0"/>
              <a:t>“</a:t>
            </a: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KRALJICE  JELENE” PRIMARY  SCHOOL </a:t>
            </a:r>
            <a:br>
              <a:rPr lang="hr-HR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SOLIN - CROATIA</a:t>
            </a:r>
            <a:endParaRPr lang="hr-HR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Slika 3" descr="kraljica_jelena_200807.jpg"/>
          <p:cNvPicPr>
            <a:picLocks noChangeAspect="1"/>
          </p:cNvPicPr>
          <p:nvPr/>
        </p:nvPicPr>
        <p:blipFill>
          <a:blip r:embed="rId2" cstate="print"/>
          <a:srcRect t="6667" b="6656"/>
          <a:stretch>
            <a:fillRect/>
          </a:stretch>
        </p:blipFill>
        <p:spPr>
          <a:xfrm>
            <a:off x="3347864" y="3212976"/>
            <a:ext cx="2605704" cy="28080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Slika 4" descr="Zastava Republike Hrvats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2400" y="404664"/>
            <a:ext cx="498858" cy="2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4" name="Rezervirano mjesto sadržaja 3" descr="P3140033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391345" y="1484784"/>
            <a:ext cx="6361309" cy="4770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10" name="Slika 9" descr="solin.jpg"/>
          <p:cNvPicPr>
            <a:picLocks noChangeAspect="1"/>
          </p:cNvPicPr>
          <p:nvPr/>
        </p:nvPicPr>
        <p:blipFill>
          <a:blip r:embed="rId2" cstate="print"/>
          <a:srcRect l="25378"/>
          <a:stretch>
            <a:fillRect/>
          </a:stretch>
        </p:blipFill>
        <p:spPr>
          <a:xfrm>
            <a:off x="326709" y="2552130"/>
            <a:ext cx="3384377" cy="288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Rezervirano mjesto sadržaja 3" descr="P4130252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 r="13901"/>
          <a:stretch>
            <a:fillRect/>
          </a:stretch>
        </p:blipFill>
        <p:spPr>
          <a:xfrm>
            <a:off x="5940152" y="1700808"/>
            <a:ext cx="295232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P4130233.JPG"/>
          <p:cNvPicPr>
            <a:picLocks noChangeAspect="1"/>
          </p:cNvPicPr>
          <p:nvPr/>
        </p:nvPicPr>
        <p:blipFill>
          <a:blip r:embed="rId4" cstate="email"/>
          <a:srcRect l="6742" b="19991"/>
          <a:stretch>
            <a:fillRect/>
          </a:stretch>
        </p:blipFill>
        <p:spPr>
          <a:xfrm>
            <a:off x="2699792" y="4149080"/>
            <a:ext cx="3133453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kstniOkvir 12"/>
          <p:cNvSpPr txBox="1"/>
          <p:nvPr/>
        </p:nvSpPr>
        <p:spPr>
          <a:xfrm>
            <a:off x="395536" y="1628800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i="1" dirty="0">
                <a:solidFill>
                  <a:schemeClr val="accent6">
                    <a:lumMod val="50000"/>
                  </a:schemeClr>
                </a:solidFill>
              </a:rPr>
              <a:t>“</a:t>
            </a:r>
            <a:r>
              <a:rPr lang="hr-HR" i="1" dirty="0"/>
              <a:t>Kraljice Jelene” </a:t>
            </a:r>
            <a:r>
              <a:rPr lang="hr-HR" i="1" dirty="0" err="1"/>
              <a:t>primary</a:t>
            </a:r>
            <a:r>
              <a:rPr lang="hr-HR" i="1" dirty="0"/>
              <a:t>  </a:t>
            </a:r>
            <a:r>
              <a:rPr lang="hr-HR" i="1" dirty="0" err="1"/>
              <a:t>school</a:t>
            </a:r>
            <a:r>
              <a:rPr lang="hr-HR" i="1" dirty="0"/>
              <a:t> is </a:t>
            </a:r>
            <a:r>
              <a:rPr lang="hr-HR" i="1" dirty="0" err="1"/>
              <a:t>situated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a </a:t>
            </a:r>
            <a:r>
              <a:rPr lang="hr-HR" i="1" dirty="0" err="1"/>
              <a:t>small</a:t>
            </a:r>
            <a:r>
              <a:rPr lang="hr-HR" i="1" dirty="0"/>
              <a:t> town Solin, </a:t>
            </a:r>
            <a:r>
              <a:rPr lang="hr-HR" i="1" dirty="0" err="1"/>
              <a:t>located</a:t>
            </a:r>
            <a:r>
              <a:rPr lang="hr-HR" i="1" dirty="0"/>
              <a:t> </a:t>
            </a:r>
            <a:r>
              <a:rPr lang="hr-HR" i="1" dirty="0" err="1"/>
              <a:t>near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second</a:t>
            </a:r>
            <a:r>
              <a:rPr lang="hr-HR" i="1" dirty="0"/>
              <a:t> </a:t>
            </a:r>
            <a:r>
              <a:rPr lang="hr-HR" i="1" dirty="0" err="1"/>
              <a:t>largest</a:t>
            </a:r>
            <a:r>
              <a:rPr lang="hr-HR" i="1" dirty="0"/>
              <a:t> </a:t>
            </a:r>
            <a:r>
              <a:rPr lang="hr-HR" i="1" dirty="0" err="1"/>
              <a:t>Croatian</a:t>
            </a:r>
            <a:r>
              <a:rPr lang="hr-HR" i="1" dirty="0"/>
              <a:t> city - Split.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7" name="Rezervirano mjesto sadržaja 3" descr="P620030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r="25583" b="19028"/>
          <a:stretch>
            <a:fillRect/>
          </a:stretch>
        </p:blipFill>
        <p:spPr>
          <a:xfrm>
            <a:off x="3043742" y="1484784"/>
            <a:ext cx="5760640" cy="4700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kstniOkvir 7"/>
          <p:cNvSpPr txBox="1"/>
          <p:nvPr/>
        </p:nvSpPr>
        <p:spPr>
          <a:xfrm>
            <a:off x="179512" y="1484784"/>
            <a:ext cx="22322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i="1" dirty="0"/>
              <a:t>Solin is a town </a:t>
            </a:r>
            <a:r>
              <a:rPr lang="hr-HR" i="1" dirty="0" err="1"/>
              <a:t>with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youngest</a:t>
            </a:r>
            <a:r>
              <a:rPr lang="hr-HR" i="1" dirty="0"/>
              <a:t> </a:t>
            </a:r>
            <a:r>
              <a:rPr lang="hr-HR" i="1" dirty="0" err="1"/>
              <a:t>population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Croatia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number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its</a:t>
            </a:r>
            <a:r>
              <a:rPr lang="hr-HR" i="1" dirty="0"/>
              <a:t> </a:t>
            </a:r>
            <a:r>
              <a:rPr lang="hr-HR" i="1" dirty="0" err="1"/>
              <a:t>citizens</a:t>
            </a:r>
            <a:r>
              <a:rPr lang="hr-HR" i="1" dirty="0"/>
              <a:t> is </a:t>
            </a:r>
            <a:r>
              <a:rPr lang="hr-HR" i="1" dirty="0" err="1"/>
              <a:t>growing</a:t>
            </a:r>
            <a:r>
              <a:rPr lang="hr-HR" i="1" dirty="0"/>
              <a:t> </a:t>
            </a:r>
            <a:r>
              <a:rPr lang="hr-HR" i="1" dirty="0" err="1"/>
              <a:t>because</a:t>
            </a:r>
            <a:r>
              <a:rPr lang="hr-HR" i="1" dirty="0"/>
              <a:t> it </a:t>
            </a:r>
            <a:r>
              <a:rPr lang="hr-HR" i="1" dirty="0" err="1"/>
              <a:t>provides</a:t>
            </a:r>
            <a:r>
              <a:rPr lang="hr-HR" i="1" dirty="0"/>
              <a:t> great </a:t>
            </a:r>
            <a:r>
              <a:rPr lang="hr-HR" i="1" dirty="0" err="1"/>
              <a:t>social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cultural</a:t>
            </a:r>
            <a:r>
              <a:rPr lang="hr-HR" i="1" dirty="0"/>
              <a:t> </a:t>
            </a:r>
            <a:r>
              <a:rPr lang="hr-HR" i="1" dirty="0" err="1"/>
              <a:t>environment</a:t>
            </a:r>
            <a:r>
              <a:rPr lang="hr-HR" i="1" dirty="0"/>
              <a:t> for </a:t>
            </a:r>
            <a:r>
              <a:rPr lang="hr-HR" i="1" dirty="0" err="1"/>
              <a:t>young</a:t>
            </a:r>
            <a:r>
              <a:rPr lang="hr-HR" i="1" dirty="0"/>
              <a:t> </a:t>
            </a:r>
            <a:r>
              <a:rPr lang="hr-HR" i="1" dirty="0" err="1"/>
              <a:t>families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their</a:t>
            </a:r>
            <a:r>
              <a:rPr lang="hr-HR" i="1" dirty="0"/>
              <a:t> </a:t>
            </a:r>
            <a:r>
              <a:rPr lang="hr-HR" i="1" dirty="0" err="1"/>
              <a:t>children</a:t>
            </a:r>
            <a:r>
              <a:rPr lang="hr-HR" i="1" dirty="0"/>
              <a:t>. It is </a:t>
            </a:r>
            <a:r>
              <a:rPr lang="hr-HR" i="1" dirty="0" err="1"/>
              <a:t>child</a:t>
            </a:r>
            <a:r>
              <a:rPr lang="hr-HR" i="1" dirty="0"/>
              <a:t> </a:t>
            </a:r>
            <a:r>
              <a:rPr lang="hr-HR" i="1" dirty="0" err="1"/>
              <a:t>friendly</a:t>
            </a:r>
            <a:r>
              <a:rPr lang="hr-HR" i="1" dirty="0"/>
              <a:t> town.</a:t>
            </a:r>
          </a:p>
        </p:txBody>
      </p:sp>
      <p:pic>
        <p:nvPicPr>
          <p:cNvPr id="6" name="Slika 5" descr="grad-solin-prijatelj-dje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7927" y="5301546"/>
            <a:ext cx="1809468" cy="13571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34400" cy="758952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6" name="Slika 5" descr="P1070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1484784"/>
            <a:ext cx="3672048" cy="489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kstniOkvir 6"/>
          <p:cNvSpPr txBox="1"/>
          <p:nvPr/>
        </p:nvSpPr>
        <p:spPr>
          <a:xfrm>
            <a:off x="352364" y="2636912"/>
            <a:ext cx="46085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i="1" dirty="0"/>
              <a:t>It is </a:t>
            </a:r>
            <a:r>
              <a:rPr lang="hr-HR" i="1" dirty="0" err="1"/>
              <a:t>also</a:t>
            </a:r>
            <a:r>
              <a:rPr lang="hr-HR" i="1" dirty="0"/>
              <a:t> a town </a:t>
            </a:r>
            <a:r>
              <a:rPr lang="hr-HR" i="1" dirty="0" err="1"/>
              <a:t>with</a:t>
            </a:r>
            <a:r>
              <a:rPr lang="hr-HR" i="1" dirty="0"/>
              <a:t> </a:t>
            </a:r>
            <a:r>
              <a:rPr lang="hr-HR" i="1" dirty="0" err="1"/>
              <a:t>rich</a:t>
            </a:r>
            <a:r>
              <a:rPr lang="hr-HR" i="1" dirty="0"/>
              <a:t> </a:t>
            </a:r>
            <a:r>
              <a:rPr lang="hr-HR" i="1" dirty="0" err="1"/>
              <a:t>cultural</a:t>
            </a:r>
            <a:r>
              <a:rPr lang="hr-HR" i="1" dirty="0"/>
              <a:t>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historical</a:t>
            </a:r>
            <a:r>
              <a:rPr lang="hr-HR" i="1" dirty="0"/>
              <a:t> </a:t>
            </a:r>
            <a:r>
              <a:rPr lang="hr-HR" i="1" dirty="0" err="1"/>
              <a:t>heritage</a:t>
            </a:r>
            <a:r>
              <a:rPr lang="hr-HR" i="1" dirty="0"/>
              <a:t>. </a:t>
            </a:r>
            <a:r>
              <a:rPr lang="hr-HR" i="1" dirty="0" err="1"/>
              <a:t>Ancient</a:t>
            </a:r>
            <a:r>
              <a:rPr lang="hr-HR" i="1" dirty="0"/>
              <a:t> Salona is a </a:t>
            </a:r>
            <a:r>
              <a:rPr lang="hr-HR" i="1" dirty="0" err="1"/>
              <a:t>significant</a:t>
            </a:r>
            <a:r>
              <a:rPr lang="hr-HR" i="1" dirty="0"/>
              <a:t> </a:t>
            </a:r>
            <a:r>
              <a:rPr lang="hr-HR" i="1" dirty="0" err="1"/>
              <a:t>archeological</a:t>
            </a:r>
            <a:r>
              <a:rPr lang="hr-HR" i="1" dirty="0"/>
              <a:t> site </a:t>
            </a:r>
            <a:r>
              <a:rPr lang="hr-HR" i="1" dirty="0" err="1"/>
              <a:t>over</a:t>
            </a:r>
            <a:r>
              <a:rPr lang="hr-HR" i="1" dirty="0"/>
              <a:t> 2000 </a:t>
            </a:r>
            <a:r>
              <a:rPr lang="hr-HR" i="1" dirty="0" err="1"/>
              <a:t>years</a:t>
            </a:r>
            <a:r>
              <a:rPr lang="hr-HR" i="1" dirty="0"/>
              <a:t> old </a:t>
            </a:r>
            <a:r>
              <a:rPr lang="hr-HR" i="1" dirty="0" err="1"/>
              <a:t>and</a:t>
            </a:r>
            <a:r>
              <a:rPr lang="hr-HR" i="1" dirty="0"/>
              <a:t> it is </a:t>
            </a:r>
            <a:r>
              <a:rPr lang="hr-HR" i="1" dirty="0" err="1"/>
              <a:t>closely</a:t>
            </a:r>
            <a:r>
              <a:rPr lang="hr-HR" i="1" dirty="0"/>
              <a:t> </a:t>
            </a:r>
            <a:r>
              <a:rPr lang="hr-HR" i="1" dirty="0" err="1"/>
              <a:t>related</a:t>
            </a:r>
            <a:r>
              <a:rPr lang="hr-HR" i="1" dirty="0"/>
              <a:t> to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history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city </a:t>
            </a:r>
            <a:r>
              <a:rPr lang="hr-HR" i="1" dirty="0" err="1"/>
              <a:t>of</a:t>
            </a:r>
            <a:r>
              <a:rPr lang="hr-HR" i="1" dirty="0"/>
              <a:t> Split </a:t>
            </a:r>
            <a:r>
              <a:rPr lang="hr-HR" i="1" dirty="0" err="1"/>
              <a:t>and</a:t>
            </a:r>
            <a:r>
              <a:rPr lang="hr-HR" i="1" dirty="0"/>
              <a:t> </a:t>
            </a:r>
            <a:r>
              <a:rPr lang="hr-HR" i="1" dirty="0" err="1"/>
              <a:t>its</a:t>
            </a:r>
            <a:r>
              <a:rPr lang="hr-HR" i="1" dirty="0"/>
              <a:t> </a:t>
            </a:r>
            <a:r>
              <a:rPr lang="hr-HR" i="1" dirty="0" err="1"/>
              <a:t>founder</a:t>
            </a:r>
            <a:r>
              <a:rPr lang="hr-HR" i="1" dirty="0"/>
              <a:t>,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emperor</a:t>
            </a:r>
            <a:r>
              <a:rPr lang="hr-HR" i="1" dirty="0"/>
              <a:t> </a:t>
            </a:r>
            <a:r>
              <a:rPr lang="hr-HR" i="1" dirty="0" err="1"/>
              <a:t>Diocletian</a:t>
            </a:r>
            <a:r>
              <a:rPr lang="hr-HR" i="1" dirty="0"/>
              <a:t>.</a:t>
            </a:r>
          </a:p>
          <a:p>
            <a:pPr>
              <a:buFont typeface="Wingdings" pitchFamily="2" charset="2"/>
              <a:buChar char="Ø"/>
            </a:pPr>
            <a:endParaRPr lang="hr-H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6" name="Slika 5" descr="centralna sko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376772"/>
            <a:ext cx="6384176" cy="4788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kstniOkvir 8"/>
          <p:cNvSpPr txBox="1"/>
          <p:nvPr/>
        </p:nvSpPr>
        <p:spPr>
          <a:xfrm>
            <a:off x="251520" y="1340768"/>
            <a:ext cx="172819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Font typeface="Wingdings" pitchFamily="2" charset="2"/>
              <a:buChar char="Ø"/>
            </a:pPr>
            <a:r>
              <a:rPr lang="hr-HR" i="1" dirty="0" err="1"/>
              <a:t>Our</a:t>
            </a:r>
            <a:r>
              <a:rPr lang="hr-HR" i="1" dirty="0"/>
              <a:t> </a:t>
            </a:r>
            <a:r>
              <a:rPr lang="hr-HR" i="1" dirty="0" err="1"/>
              <a:t>school</a:t>
            </a:r>
            <a:r>
              <a:rPr lang="hr-HR" i="1" dirty="0"/>
              <a:t> </a:t>
            </a:r>
            <a:r>
              <a:rPr lang="hr-HR" i="1" dirty="0" err="1"/>
              <a:t>has</a:t>
            </a:r>
            <a:r>
              <a:rPr lang="hr-HR" i="1" dirty="0"/>
              <a:t> </a:t>
            </a:r>
            <a:r>
              <a:rPr lang="hr-HR" i="1" dirty="0" err="1"/>
              <a:t>been</a:t>
            </a:r>
            <a:r>
              <a:rPr lang="hr-HR" i="1" dirty="0"/>
              <a:t> </a:t>
            </a:r>
            <a:r>
              <a:rPr lang="hr-HR" i="1" dirty="0" err="1"/>
              <a:t>named</a:t>
            </a:r>
            <a:r>
              <a:rPr lang="hr-HR" i="1" dirty="0"/>
              <a:t> </a:t>
            </a:r>
            <a:r>
              <a:rPr lang="hr-HR" i="1" dirty="0" err="1"/>
              <a:t>after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Croatian</a:t>
            </a:r>
            <a:r>
              <a:rPr lang="hr-HR" i="1" dirty="0"/>
              <a:t> queen Jelena, king's Mihajlo Krešimir II </a:t>
            </a:r>
            <a:r>
              <a:rPr lang="hr-HR" i="1" dirty="0" err="1"/>
              <a:t>wife</a:t>
            </a:r>
            <a:r>
              <a:rPr lang="hr-HR" i="1" dirty="0"/>
              <a:t>,  who </a:t>
            </a:r>
            <a:r>
              <a:rPr lang="hr-HR" i="1" dirty="0" err="1"/>
              <a:t>lived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10th </a:t>
            </a:r>
            <a:r>
              <a:rPr lang="hr-HR" i="1" dirty="0" err="1"/>
              <a:t>century</a:t>
            </a:r>
            <a:r>
              <a:rPr lang="hr-HR" i="1" dirty="0"/>
              <a:t>. </a:t>
            </a:r>
            <a:r>
              <a:rPr lang="hr-HR" i="1" dirty="0" err="1"/>
              <a:t>She</a:t>
            </a:r>
            <a:r>
              <a:rPr lang="hr-HR" i="1" dirty="0"/>
              <a:t> is </a:t>
            </a:r>
            <a:r>
              <a:rPr lang="hr-HR" i="1" dirty="0" err="1"/>
              <a:t>known</a:t>
            </a:r>
            <a:r>
              <a:rPr lang="hr-HR" i="1" dirty="0"/>
              <a:t> </a:t>
            </a:r>
            <a:r>
              <a:rPr lang="hr-HR" i="1" dirty="0" err="1"/>
              <a:t>under</a:t>
            </a:r>
            <a:r>
              <a:rPr lang="hr-HR" i="1" dirty="0"/>
              <a:t> </a:t>
            </a:r>
            <a:r>
              <a:rPr lang="hr-HR" i="1" dirty="0" err="1"/>
              <a:t>the</a:t>
            </a:r>
            <a:r>
              <a:rPr lang="hr-HR" i="1" dirty="0"/>
              <a:t> </a:t>
            </a:r>
            <a:r>
              <a:rPr lang="hr-HR" i="1" dirty="0" err="1"/>
              <a:t>name</a:t>
            </a:r>
            <a:r>
              <a:rPr lang="hr-HR" i="1" dirty="0"/>
              <a:t>  </a:t>
            </a:r>
            <a:r>
              <a:rPr lang="hr-HR" i="1" dirty="0" err="1"/>
              <a:t>of</a:t>
            </a:r>
            <a:r>
              <a:rPr lang="hr-HR" i="1" dirty="0"/>
              <a:t>  Jelena </a:t>
            </a:r>
            <a:r>
              <a:rPr lang="hr-HR" i="1" dirty="0" err="1"/>
              <a:t>Famous</a:t>
            </a:r>
            <a:r>
              <a:rPr lang="hr-HR" i="1" dirty="0"/>
              <a:t> </a:t>
            </a:r>
            <a:r>
              <a:rPr lang="hr-HR" i="1" dirty="0" err="1"/>
              <a:t>because</a:t>
            </a:r>
            <a:r>
              <a:rPr lang="hr-HR" i="1" dirty="0"/>
              <a:t> </a:t>
            </a:r>
            <a:r>
              <a:rPr lang="hr-HR" i="1" dirty="0" err="1"/>
              <a:t>she</a:t>
            </a:r>
            <a:r>
              <a:rPr lang="hr-HR" i="1" dirty="0"/>
              <a:t> </a:t>
            </a:r>
            <a:r>
              <a:rPr lang="hr-HR" i="1" dirty="0" err="1"/>
              <a:t>was</a:t>
            </a:r>
            <a:r>
              <a:rPr lang="hr-HR" i="1" dirty="0"/>
              <a:t> </a:t>
            </a:r>
            <a:r>
              <a:rPr lang="hr-HR" i="1" dirty="0" err="1"/>
              <a:t>very</a:t>
            </a:r>
            <a:r>
              <a:rPr lang="hr-HR" i="1" dirty="0"/>
              <a:t> popular </a:t>
            </a:r>
            <a:r>
              <a:rPr lang="hr-HR" i="1" dirty="0" err="1"/>
              <a:t>in</a:t>
            </a:r>
            <a:r>
              <a:rPr lang="hr-HR" i="1" dirty="0"/>
              <a:t> Croatia.</a:t>
            </a:r>
          </a:p>
          <a:p>
            <a:endParaRPr lang="hr-HR" dirty="0"/>
          </a:p>
        </p:txBody>
      </p:sp>
      <p:pic>
        <p:nvPicPr>
          <p:cNvPr id="10" name="Slika 9" descr="Kraljica_Jelena_200807.jpg"/>
          <p:cNvPicPr>
            <a:picLocks noChangeAspect="1"/>
          </p:cNvPicPr>
          <p:nvPr/>
        </p:nvPicPr>
        <p:blipFill>
          <a:blip r:embed="rId3" cstate="print"/>
          <a:srcRect t="4000" b="15991"/>
          <a:stretch>
            <a:fillRect/>
          </a:stretch>
        </p:blipFill>
        <p:spPr>
          <a:xfrm>
            <a:off x="7524328" y="116632"/>
            <a:ext cx="1448692" cy="1440160"/>
          </a:xfrm>
          <a:prstGeom prst="rect">
            <a:avLst/>
          </a:prstGeom>
          <a:ln w="9525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sp>
        <p:nvSpPr>
          <p:cNvPr id="6" name="Pravokutnik 5"/>
          <p:cNvSpPr/>
          <p:nvPr/>
        </p:nvSpPr>
        <p:spPr>
          <a:xfrm>
            <a:off x="296051" y="2276872"/>
            <a:ext cx="32403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hr-HR" sz="1600" i="1" dirty="0" err="1"/>
              <a:t>This</a:t>
            </a:r>
            <a:r>
              <a:rPr lang="hr-HR" sz="1600" i="1" dirty="0"/>
              <a:t> </a:t>
            </a:r>
            <a:r>
              <a:rPr lang="hr-HR" sz="1600" i="1" dirty="0" err="1"/>
              <a:t>year</a:t>
            </a:r>
            <a:r>
              <a:rPr lang="hr-HR" sz="1600" i="1" dirty="0"/>
              <a:t> </a:t>
            </a:r>
            <a:r>
              <a:rPr lang="hr-HR" sz="1600" i="1" dirty="0" err="1"/>
              <a:t>we</a:t>
            </a:r>
            <a:r>
              <a:rPr lang="hr-HR" sz="1600" i="1" dirty="0"/>
              <a:t> </a:t>
            </a:r>
            <a:r>
              <a:rPr lang="hr-HR" sz="1600" i="1" dirty="0" err="1"/>
              <a:t>celebrated</a:t>
            </a:r>
            <a:r>
              <a:rPr lang="hr-HR" sz="1600" i="1" dirty="0"/>
              <a:t> </a:t>
            </a:r>
            <a:r>
              <a:rPr lang="hr-HR" sz="1600" i="1" dirty="0" err="1"/>
              <a:t>the</a:t>
            </a:r>
            <a:r>
              <a:rPr lang="hr-HR" sz="1600" i="1" dirty="0"/>
              <a:t> 11th </a:t>
            </a:r>
            <a:r>
              <a:rPr lang="hr-HR" sz="1600" i="1" dirty="0" err="1"/>
              <a:t>birthday</a:t>
            </a:r>
            <a:r>
              <a:rPr lang="hr-HR" sz="1600" i="1" dirty="0"/>
              <a:t>.</a:t>
            </a:r>
          </a:p>
          <a:p>
            <a:r>
              <a:rPr lang="hr-HR" sz="1600" i="1" dirty="0" err="1"/>
              <a:t>Our</a:t>
            </a:r>
            <a:r>
              <a:rPr lang="hr-HR" sz="1600" i="1" dirty="0"/>
              <a:t> </a:t>
            </a:r>
            <a:r>
              <a:rPr lang="hr-HR" sz="1600" i="1" dirty="0" err="1"/>
              <a:t>school</a:t>
            </a:r>
            <a:r>
              <a:rPr lang="hr-HR" sz="1600" i="1" dirty="0"/>
              <a:t> is </a:t>
            </a:r>
            <a:r>
              <a:rPr lang="hr-HR" sz="1600" i="1" dirty="0" err="1"/>
              <a:t>of</a:t>
            </a:r>
            <a:r>
              <a:rPr lang="hr-HR" sz="1600" i="1" dirty="0"/>
              <a:t> </a:t>
            </a:r>
            <a:r>
              <a:rPr lang="hr-HR" sz="1600" i="1" dirty="0" err="1"/>
              <a:t>recent</a:t>
            </a:r>
            <a:r>
              <a:rPr lang="hr-HR" sz="1600" i="1" dirty="0"/>
              <a:t> </a:t>
            </a:r>
            <a:r>
              <a:rPr lang="hr-HR" sz="1600" i="1" dirty="0" err="1"/>
              <a:t>construction</a:t>
            </a:r>
            <a:r>
              <a:rPr lang="hr-HR" sz="1600" i="1" dirty="0"/>
              <a:t> </a:t>
            </a:r>
            <a:r>
              <a:rPr lang="hr-HR" sz="1600" i="1" dirty="0" err="1"/>
              <a:t>and</a:t>
            </a:r>
            <a:r>
              <a:rPr lang="hr-HR" sz="1600" i="1" dirty="0"/>
              <a:t> </a:t>
            </a:r>
            <a:r>
              <a:rPr lang="hr-HR" sz="1600" i="1" dirty="0" err="1"/>
              <a:t>its</a:t>
            </a:r>
            <a:r>
              <a:rPr lang="hr-HR" sz="1600" i="1" dirty="0"/>
              <a:t> </a:t>
            </a:r>
            <a:r>
              <a:rPr lang="hr-HR" sz="1600" i="1" dirty="0" err="1"/>
              <a:t>attended</a:t>
            </a:r>
            <a:r>
              <a:rPr lang="hr-HR" sz="1600" i="1" dirty="0"/>
              <a:t> </a:t>
            </a:r>
            <a:r>
              <a:rPr lang="hr-HR" sz="1600" i="1" dirty="0" err="1"/>
              <a:t>by</a:t>
            </a:r>
            <a:r>
              <a:rPr lang="hr-HR" sz="1600" i="1" dirty="0"/>
              <a:t> 1 001 </a:t>
            </a:r>
            <a:r>
              <a:rPr lang="hr-HR" sz="1600" i="1" dirty="0" err="1"/>
              <a:t>students</a:t>
            </a:r>
            <a:r>
              <a:rPr lang="hr-HR" sz="1600" i="1" dirty="0"/>
              <a:t>. </a:t>
            </a:r>
            <a:r>
              <a:rPr lang="hr-HR" sz="1600" i="1" dirty="0" err="1"/>
              <a:t>We</a:t>
            </a:r>
            <a:r>
              <a:rPr lang="hr-HR" sz="1600" i="1" dirty="0"/>
              <a:t> </a:t>
            </a:r>
            <a:r>
              <a:rPr lang="hr-HR" sz="1600" i="1" dirty="0" err="1"/>
              <a:t>also</a:t>
            </a:r>
            <a:r>
              <a:rPr lang="hr-HR" sz="1600" i="1" dirty="0"/>
              <a:t> </a:t>
            </a:r>
            <a:r>
              <a:rPr lang="hr-HR" sz="1600" i="1" dirty="0" err="1"/>
              <a:t>have</a:t>
            </a:r>
            <a:r>
              <a:rPr lang="hr-HR" sz="1600" i="1" dirty="0"/>
              <a:t> </a:t>
            </a:r>
            <a:r>
              <a:rPr lang="hr-HR" sz="1600" i="1" dirty="0" err="1"/>
              <a:t>two</a:t>
            </a:r>
            <a:r>
              <a:rPr lang="hr-HR" sz="1600" i="1" dirty="0"/>
              <a:t> </a:t>
            </a:r>
            <a:r>
              <a:rPr lang="hr-HR" sz="1600" i="1" dirty="0" err="1"/>
              <a:t>small</a:t>
            </a:r>
            <a:r>
              <a:rPr lang="hr-HR" sz="1600" i="1" dirty="0"/>
              <a:t> </a:t>
            </a:r>
            <a:r>
              <a:rPr lang="hr-HR" sz="1600" i="1" dirty="0" err="1"/>
              <a:t>schools</a:t>
            </a:r>
            <a:r>
              <a:rPr lang="hr-HR" sz="1600" i="1" dirty="0"/>
              <a:t> </a:t>
            </a:r>
            <a:r>
              <a:rPr lang="hr-HR" sz="1600" i="1" dirty="0" err="1"/>
              <a:t>in</a:t>
            </a:r>
            <a:r>
              <a:rPr lang="hr-HR" sz="1600" i="1" dirty="0"/>
              <a:t> </a:t>
            </a:r>
            <a:r>
              <a:rPr lang="hr-HR" sz="1600" b="1" i="1" dirty="0"/>
              <a:t>Mravince</a:t>
            </a:r>
            <a:r>
              <a:rPr lang="hr-HR" sz="1600" i="1" dirty="0"/>
              <a:t> </a:t>
            </a:r>
            <a:r>
              <a:rPr lang="hr-HR" sz="1600" i="1" dirty="0" err="1"/>
              <a:t>and</a:t>
            </a:r>
            <a:r>
              <a:rPr lang="hr-HR" sz="1600" i="1" dirty="0"/>
              <a:t> </a:t>
            </a:r>
            <a:r>
              <a:rPr lang="hr-HR" sz="1600" b="1" i="1" dirty="0"/>
              <a:t>Kučine</a:t>
            </a:r>
            <a:r>
              <a:rPr lang="hr-HR" sz="1600" i="1" dirty="0"/>
              <a:t>. </a:t>
            </a:r>
            <a:r>
              <a:rPr lang="hr-HR" sz="1600" i="1" dirty="0" err="1"/>
              <a:t>Students</a:t>
            </a:r>
            <a:r>
              <a:rPr lang="hr-HR" sz="1600" i="1" dirty="0"/>
              <a:t> </a:t>
            </a:r>
            <a:r>
              <a:rPr lang="hr-HR" sz="1600" i="1" dirty="0" err="1"/>
              <a:t>attend</a:t>
            </a:r>
            <a:r>
              <a:rPr lang="hr-HR" sz="1600" i="1" dirty="0"/>
              <a:t> </a:t>
            </a:r>
            <a:r>
              <a:rPr lang="hr-HR" sz="1600" i="1" dirty="0" err="1"/>
              <a:t>these</a:t>
            </a:r>
            <a:r>
              <a:rPr lang="hr-HR" sz="1600" i="1" dirty="0"/>
              <a:t> </a:t>
            </a:r>
            <a:r>
              <a:rPr lang="hr-HR" sz="1600" i="1" dirty="0" err="1"/>
              <a:t>schools</a:t>
            </a:r>
            <a:r>
              <a:rPr lang="hr-HR" sz="1600" i="1" dirty="0"/>
              <a:t> for 4 </a:t>
            </a:r>
            <a:r>
              <a:rPr lang="hr-HR" sz="1600" i="1" dirty="0" err="1"/>
              <a:t>years</a:t>
            </a:r>
            <a:r>
              <a:rPr lang="hr-HR" sz="1600" i="1" dirty="0"/>
              <a:t>  </a:t>
            </a:r>
            <a:r>
              <a:rPr lang="hr-HR" sz="1600" i="1" dirty="0" err="1"/>
              <a:t>after</a:t>
            </a:r>
            <a:r>
              <a:rPr lang="hr-HR" sz="1600" i="1" dirty="0"/>
              <a:t> </a:t>
            </a:r>
            <a:r>
              <a:rPr lang="hr-HR" sz="1600" i="1" dirty="0" err="1"/>
              <a:t>which</a:t>
            </a:r>
            <a:r>
              <a:rPr lang="hr-HR" sz="1600" i="1" dirty="0"/>
              <a:t> </a:t>
            </a:r>
            <a:r>
              <a:rPr lang="hr-HR" sz="1600" i="1" dirty="0" err="1"/>
              <a:t>they</a:t>
            </a:r>
            <a:r>
              <a:rPr lang="hr-HR" sz="1600" i="1" dirty="0"/>
              <a:t> </a:t>
            </a:r>
            <a:r>
              <a:rPr lang="hr-HR" sz="1600" i="1" dirty="0" err="1"/>
              <a:t>go</a:t>
            </a:r>
            <a:r>
              <a:rPr lang="hr-HR" sz="1600" i="1" dirty="0"/>
              <a:t> to </a:t>
            </a:r>
            <a:r>
              <a:rPr lang="hr-HR" sz="1600" i="1" dirty="0" err="1"/>
              <a:t>the</a:t>
            </a:r>
            <a:r>
              <a:rPr lang="hr-HR" sz="1600" i="1" dirty="0"/>
              <a:t> central </a:t>
            </a:r>
            <a:r>
              <a:rPr lang="hr-HR" sz="1600" i="1" dirty="0" err="1"/>
              <a:t>school</a:t>
            </a:r>
            <a:r>
              <a:rPr lang="hr-HR" sz="1600" i="1" dirty="0"/>
              <a:t>, </a:t>
            </a:r>
            <a:r>
              <a:rPr lang="hr-HR" sz="1600" i="1" dirty="0" err="1"/>
              <a:t>reaching</a:t>
            </a:r>
            <a:r>
              <a:rPr lang="hr-HR" sz="1600" i="1" dirty="0"/>
              <a:t> it </a:t>
            </a:r>
            <a:r>
              <a:rPr lang="hr-HR" sz="1600" i="1" dirty="0" err="1"/>
              <a:t>by</a:t>
            </a:r>
            <a:r>
              <a:rPr lang="hr-HR" sz="1600" i="1" dirty="0"/>
              <a:t> </a:t>
            </a:r>
            <a:r>
              <a:rPr lang="hr-HR" sz="1600" i="1" dirty="0" err="1"/>
              <a:t>school</a:t>
            </a:r>
            <a:r>
              <a:rPr lang="hr-HR" sz="1600" i="1" dirty="0"/>
              <a:t> bus.</a:t>
            </a:r>
            <a:endParaRPr lang="hr-HR" i="1" dirty="0"/>
          </a:p>
          <a:p>
            <a:endParaRPr lang="hr-HR" dirty="0"/>
          </a:p>
        </p:txBody>
      </p:sp>
      <p:pic>
        <p:nvPicPr>
          <p:cNvPr id="7" name="Slika 6" descr="Dan skole - ravnateljica.JPG"/>
          <p:cNvPicPr>
            <a:picLocks noChangeAspect="1"/>
          </p:cNvPicPr>
          <p:nvPr/>
        </p:nvPicPr>
        <p:blipFill>
          <a:blip r:embed="rId2" cstate="print"/>
          <a:srcRect l="17502"/>
          <a:stretch>
            <a:fillRect/>
          </a:stretch>
        </p:blipFill>
        <p:spPr>
          <a:xfrm>
            <a:off x="3491880" y="1484784"/>
            <a:ext cx="5389229" cy="4899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pic>
        <p:nvPicPr>
          <p:cNvPr id="5" name="Slika 4" descr="P320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1700808"/>
            <a:ext cx="4800000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kstniOkvir 5"/>
          <p:cNvSpPr txBox="1"/>
          <p:nvPr/>
        </p:nvSpPr>
        <p:spPr>
          <a:xfrm>
            <a:off x="5868144" y="5445224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KUČINE -</a:t>
            </a:r>
          </a:p>
          <a:p>
            <a:pPr algn="ctr"/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SCHOOL 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1043608" y="5517232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MRAVINCE -</a:t>
            </a:r>
          </a:p>
          <a:p>
            <a:pPr algn="ctr"/>
            <a:r>
              <a:rPr lang="hr-HR" sz="2000" b="1" i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SCHOOL </a:t>
            </a:r>
          </a:p>
        </p:txBody>
      </p:sp>
      <p:pic>
        <p:nvPicPr>
          <p:cNvPr id="8" name="Slika 7" descr="PŠ Mravince.jpg"/>
          <p:cNvPicPr>
            <a:picLocks noChangeAspect="1"/>
          </p:cNvPicPr>
          <p:nvPr/>
        </p:nvPicPr>
        <p:blipFill>
          <a:blip r:embed="rId3" cstate="print"/>
          <a:srcRect t="12796" r="11615"/>
          <a:stretch>
            <a:fillRect/>
          </a:stretch>
        </p:blipFill>
        <p:spPr>
          <a:xfrm>
            <a:off x="179512" y="2204864"/>
            <a:ext cx="4073997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sp>
        <p:nvSpPr>
          <p:cNvPr id="4" name="Pravokutnik 3"/>
          <p:cNvSpPr/>
          <p:nvPr/>
        </p:nvSpPr>
        <p:spPr>
          <a:xfrm>
            <a:off x="251520" y="148478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 err="1"/>
              <a:t>We</a:t>
            </a:r>
            <a:r>
              <a:rPr lang="hr-HR" i="1" dirty="0"/>
              <a:t> are </a:t>
            </a:r>
            <a:r>
              <a:rPr lang="hr-HR" i="1" dirty="0" err="1"/>
              <a:t>proud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our</a:t>
            </a:r>
            <a:r>
              <a:rPr lang="hr-HR" i="1" dirty="0"/>
              <a:t> </a:t>
            </a:r>
            <a:r>
              <a:rPr lang="hr-HR" i="1" dirty="0" err="1"/>
              <a:t>projects</a:t>
            </a:r>
            <a:r>
              <a:rPr lang="hr-HR" i="1" dirty="0"/>
              <a:t> </a:t>
            </a:r>
            <a:r>
              <a:rPr lang="hr-HR" i="1" dirty="0" err="1"/>
              <a:t>in</a:t>
            </a:r>
            <a:r>
              <a:rPr lang="hr-HR" i="1" dirty="0"/>
              <a:t> </a:t>
            </a:r>
            <a:r>
              <a:rPr lang="hr-HR" i="1" dirty="0" err="1"/>
              <a:t>which</a:t>
            </a:r>
            <a:r>
              <a:rPr lang="hr-HR" i="1" dirty="0"/>
              <a:t> </a:t>
            </a:r>
            <a:r>
              <a:rPr lang="hr-HR" i="1" dirty="0" err="1"/>
              <a:t>our</a:t>
            </a:r>
            <a:r>
              <a:rPr lang="hr-HR" i="1" dirty="0"/>
              <a:t> </a:t>
            </a:r>
            <a:r>
              <a:rPr lang="hr-HR" i="1" dirty="0" err="1"/>
              <a:t>school</a:t>
            </a:r>
            <a:r>
              <a:rPr lang="hr-HR" i="1" dirty="0"/>
              <a:t> </a:t>
            </a:r>
            <a:r>
              <a:rPr lang="hr-HR" i="1" dirty="0" err="1"/>
              <a:t>has</a:t>
            </a:r>
            <a:r>
              <a:rPr lang="hr-HR" i="1" dirty="0"/>
              <a:t> </a:t>
            </a:r>
            <a:r>
              <a:rPr lang="hr-HR" i="1" dirty="0" err="1"/>
              <a:t>been</a:t>
            </a:r>
            <a:r>
              <a:rPr lang="hr-HR" i="1" dirty="0"/>
              <a:t> </a:t>
            </a:r>
            <a:r>
              <a:rPr lang="hr-HR" i="1" dirty="0" err="1"/>
              <a:t>participating</a:t>
            </a:r>
            <a:r>
              <a:rPr lang="hr-HR" i="1" dirty="0"/>
              <a:t> for </a:t>
            </a:r>
            <a:r>
              <a:rPr lang="hr-HR" i="1" dirty="0" err="1"/>
              <a:t>several</a:t>
            </a:r>
            <a:r>
              <a:rPr lang="hr-HR" i="1" dirty="0"/>
              <a:t> </a:t>
            </a:r>
            <a:r>
              <a:rPr lang="hr-HR" i="1" dirty="0" err="1"/>
              <a:t>years</a:t>
            </a:r>
            <a:r>
              <a:rPr lang="hr-HR" i="1" dirty="0"/>
              <a:t>. </a:t>
            </a:r>
          </a:p>
        </p:txBody>
      </p:sp>
      <p:pic>
        <p:nvPicPr>
          <p:cNvPr id="6" name="Slika 5" descr="etwinlogo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492896"/>
            <a:ext cx="2379740" cy="1800000"/>
          </a:xfrm>
          <a:prstGeom prst="rect">
            <a:avLst/>
          </a:prstGeom>
        </p:spPr>
      </p:pic>
      <p:pic>
        <p:nvPicPr>
          <p:cNvPr id="7" name="Slika 6" descr="eco-schools-web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2492896"/>
            <a:ext cx="1725883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Slika 7" descr="mi jedemo odgovo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1051" y="4473216"/>
            <a:ext cx="3676893" cy="1707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Slika 8" descr="UNICE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2080" y="2492896"/>
            <a:ext cx="2707317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kstniOkvir 9"/>
          <p:cNvSpPr txBox="1"/>
          <p:nvPr/>
        </p:nvSpPr>
        <p:spPr>
          <a:xfrm>
            <a:off x="5796136" y="3933056"/>
            <a:ext cx="8640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00" dirty="0">
                <a:solidFill>
                  <a:schemeClr val="accent1">
                    <a:lumMod val="75000"/>
                  </a:schemeClr>
                </a:solidFill>
              </a:rPr>
              <a:t>UNICEF</a:t>
            </a:r>
          </a:p>
        </p:txBody>
      </p:sp>
      <p:pic>
        <p:nvPicPr>
          <p:cNvPr id="12" name="Slika 11" descr="Slika na kojoj se prikazuje crtež, hrana&#10;&#10;Opis je automatski generiran">
            <a:extLst>
              <a:ext uri="{FF2B5EF4-FFF2-40B4-BE49-F238E27FC236}">
                <a16:creationId xmlns:a16="http://schemas.microsoft.com/office/drawing/2014/main" id="{5AF4DAE7-011C-4C60-B953-BFDC1A6AD1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822762"/>
            <a:ext cx="4514850" cy="1028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OSNOVNA ŠKOLA KRALJICE JELENE</a:t>
            </a:r>
            <a:br>
              <a:rPr lang="hr-HR" sz="2000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hr-HR" sz="2000" b="1" dirty="0">
                <a:solidFill>
                  <a:schemeClr val="accent1">
                    <a:lumMod val="75000"/>
                  </a:schemeClr>
                </a:solidFill>
              </a:rPr>
              <a:t>SOLIN - CROATIA</a:t>
            </a:r>
            <a:endParaRPr lang="hr-HR" sz="2000" dirty="0"/>
          </a:p>
        </p:txBody>
      </p:sp>
      <p:sp>
        <p:nvSpPr>
          <p:cNvPr id="4" name="Pravokutnik 3"/>
          <p:cNvSpPr/>
          <p:nvPr/>
        </p:nvSpPr>
        <p:spPr>
          <a:xfrm>
            <a:off x="179512" y="1700808"/>
            <a:ext cx="7970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i="1" dirty="0" err="1"/>
              <a:t>We</a:t>
            </a:r>
            <a:r>
              <a:rPr lang="hr-HR" i="1" dirty="0"/>
              <a:t> are </a:t>
            </a:r>
            <a:r>
              <a:rPr lang="hr-HR" i="1" dirty="0" err="1"/>
              <a:t>especially</a:t>
            </a:r>
            <a:r>
              <a:rPr lang="hr-HR" i="1" dirty="0"/>
              <a:t> </a:t>
            </a:r>
            <a:r>
              <a:rPr lang="hr-HR" i="1" dirty="0" err="1"/>
              <a:t>proud</a:t>
            </a:r>
            <a:r>
              <a:rPr lang="hr-HR" i="1" dirty="0"/>
              <a:t> </a:t>
            </a:r>
            <a:r>
              <a:rPr lang="hr-HR" i="1" dirty="0" err="1"/>
              <a:t>of</a:t>
            </a:r>
            <a:r>
              <a:rPr lang="hr-HR" i="1" dirty="0"/>
              <a:t> </a:t>
            </a:r>
            <a:r>
              <a:rPr lang="hr-HR" i="1" dirty="0" err="1"/>
              <a:t>our</a:t>
            </a:r>
            <a:r>
              <a:rPr lang="hr-HR" i="1" dirty="0"/>
              <a:t> </a:t>
            </a:r>
            <a:r>
              <a:rPr lang="hr-HR" i="1" dirty="0" err="1"/>
              <a:t>humanitarion</a:t>
            </a:r>
            <a:r>
              <a:rPr lang="hr-HR" i="1" dirty="0"/>
              <a:t> work </a:t>
            </a:r>
            <a:r>
              <a:rPr lang="hr-HR" i="1" dirty="0" err="1"/>
              <a:t>with</a:t>
            </a:r>
            <a:r>
              <a:rPr lang="hr-HR" i="1" dirty="0"/>
              <a:t> </a:t>
            </a:r>
            <a:r>
              <a:rPr lang="hr-HR" i="1" dirty="0" err="1"/>
              <a:t>these</a:t>
            </a:r>
            <a:r>
              <a:rPr lang="hr-HR" i="1" dirty="0"/>
              <a:t> </a:t>
            </a:r>
            <a:r>
              <a:rPr lang="hr-HR" i="1" dirty="0" err="1"/>
              <a:t>associations</a:t>
            </a:r>
            <a:r>
              <a:rPr lang="hr-HR" i="1" dirty="0"/>
              <a:t>:</a:t>
            </a:r>
            <a:br>
              <a:rPr lang="it-IT" i="1" dirty="0">
                <a:solidFill>
                  <a:schemeClr val="accent4">
                    <a:lumMod val="50000"/>
                  </a:schemeClr>
                </a:solidFill>
              </a:rPr>
            </a:br>
            <a:endParaRPr lang="hr-HR" i="1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hr-HR" dirty="0"/>
          </a:p>
        </p:txBody>
      </p:sp>
      <p:pic>
        <p:nvPicPr>
          <p:cNvPr id="5" name="Slika 4" descr="Caritas_Internationalis_lo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2780928"/>
            <a:ext cx="2191056" cy="28578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Slika 5" descr="crveni kri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2924944"/>
            <a:ext cx="2536913" cy="252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ađanski">
  <a:themeElements>
    <a:clrScheme name="Solsticij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rađan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Građan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0</TotalTime>
  <Words>320</Words>
  <Application>Microsoft Office PowerPoint</Application>
  <PresentationFormat>Prikaz na zaslonu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4" baseType="lpstr">
      <vt:lpstr>Georgia</vt:lpstr>
      <vt:lpstr>Wingdings</vt:lpstr>
      <vt:lpstr>Wingdings 2</vt:lpstr>
      <vt:lpstr>Građanski</vt:lpstr>
      <vt:lpstr>“KRALJICE  JELENE” PRIMARY  SCHOOL 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  <vt:lpstr>OSNOVNA ŠKOLA KRALJICE JELENE SOLIN - CROATIA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OSNOVNA ŠKOLA KRALJICE JELENE SOLIN - CROATIA</dc:title>
  <dc:creator>Kelava1</dc:creator>
  <cp:lastModifiedBy>NIVES BOGDAN</cp:lastModifiedBy>
  <cp:revision>50</cp:revision>
  <dcterms:created xsi:type="dcterms:W3CDTF">2017-10-15T19:44:17Z</dcterms:created>
  <dcterms:modified xsi:type="dcterms:W3CDTF">2020-10-03T23:25:52Z</dcterms:modified>
</cp:coreProperties>
</file>