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83" r:id="rId3"/>
    <p:sldId id="258" r:id="rId4"/>
    <p:sldId id="259" r:id="rId5"/>
    <p:sldId id="267" r:id="rId6"/>
    <p:sldId id="261" r:id="rId7"/>
    <p:sldId id="265" r:id="rId8"/>
    <p:sldId id="260" r:id="rId9"/>
    <p:sldId id="266" r:id="rId10"/>
    <p:sldId id="264" r:id="rId11"/>
    <p:sldId id="273" r:id="rId12"/>
    <p:sldId id="276" r:id="rId13"/>
    <p:sldId id="275" r:id="rId14"/>
    <p:sldId id="274" r:id="rId15"/>
    <p:sldId id="280" r:id="rId16"/>
    <p:sldId id="281" r:id="rId17"/>
    <p:sldId id="282" r:id="rId18"/>
    <p:sldId id="284" r:id="rId19"/>
    <p:sldId id="285" r:id="rId20"/>
    <p:sldId id="272" r:id="rId21"/>
    <p:sldId id="270" r:id="rId22"/>
    <p:sldId id="271" r:id="rId23"/>
    <p:sldId id="277" r:id="rId24"/>
    <p:sldId id="269" r:id="rId25"/>
    <p:sldId id="268" r:id="rId26"/>
    <p:sldId id="279" r:id="rId27"/>
    <p:sldId id="27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nja Kasac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70" d="100"/>
          <a:sy n="70" d="100"/>
        </p:scale>
        <p:origin x="139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10-03T20:19:01.690" idx="1">
    <p:pos x="6000" y="0"/>
    <p:text>Informatika za 5. i 6. razred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7FFC2-083C-40A5-A499-53221B15773C}" type="datetimeFigureOut">
              <a:rPr lang="hr-HR" smtClean="0"/>
              <a:pPr/>
              <a:t>4.3.2019.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195BA-E9B2-42A7-B7E6-3EC26D18418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3919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1454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4635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904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7746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7742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9094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38d54724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38d54724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5471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1965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467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3066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jpe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2;p13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04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r-B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school Tin Ujević </a:t>
            </a:r>
            <a:br>
              <a:rPr lang="hr-B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B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Osijek, Croatia</a:t>
            </a:r>
            <a:endParaRPr lang="hr-H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 školekopija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96200" y="2819400"/>
            <a:ext cx="1143000" cy="1146275"/>
          </a:xfrm>
          <a:prstGeom prst="rect">
            <a:avLst/>
          </a:prstGeom>
        </p:spPr>
      </p:pic>
      <p:pic>
        <p:nvPicPr>
          <p:cNvPr id="5" name="Picture 4" descr="erasmusplus_logo_220x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2328672"/>
          </a:xfrm>
        </p:spPr>
        <p:txBody>
          <a:bodyPr>
            <a:normAutofit/>
          </a:bodyPr>
          <a:lstStyle/>
          <a:p>
            <a:r>
              <a:rPr lang="en-US" dirty="0" smtClean="0"/>
              <a:t>we strive to provide education that will prepare </a:t>
            </a:r>
            <a:r>
              <a:rPr lang="hr-HR" dirty="0" smtClean="0"/>
              <a:t>our students to become skilled, tolerant and open-minded European citizens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>
            <a:normAutofit/>
          </a:bodyPr>
          <a:lstStyle/>
          <a:p>
            <a:r>
              <a:rPr lang="hr-HR" dirty="0" smtClean="0"/>
              <a:t>Our teaching goals and methods</a:t>
            </a:r>
            <a:endParaRPr lang="hr-HR" dirty="0"/>
          </a:p>
        </p:txBody>
      </p:sp>
      <p:pic>
        <p:nvPicPr>
          <p:cNvPr id="3075" name="Picture 3" descr="G:\projekt Moj Osijek\memeco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077527"/>
            <a:ext cx="5334000" cy="37804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 školekopija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0" y="5711725"/>
            <a:ext cx="1143000" cy="1146275"/>
          </a:xfrm>
          <a:prstGeom prst="rect">
            <a:avLst/>
          </a:prstGeom>
        </p:spPr>
      </p:pic>
      <p:pic>
        <p:nvPicPr>
          <p:cNvPr id="6" name="Picture 5" descr="erasmusplus_logo_220x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0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1949" y="1885949"/>
            <a:ext cx="6858000" cy="30861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4724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/>
              <a:t>School and field trips, excursions...</a:t>
            </a:r>
            <a:endParaRPr lang="hr-HR" dirty="0"/>
          </a:p>
        </p:txBody>
      </p:sp>
      <p:pic>
        <p:nvPicPr>
          <p:cNvPr id="11" name="Google Shape;405;p61"/>
          <p:cNvPicPr preferRelativeResize="0">
            <a:picLocks/>
          </p:cNvPicPr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0" y="1295400"/>
            <a:ext cx="5867400" cy="48768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83020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 školekopija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5711725"/>
            <a:ext cx="1143000" cy="1146275"/>
          </a:xfrm>
          <a:prstGeom prst="rect">
            <a:avLst/>
          </a:prstGeom>
        </p:spPr>
      </p:pic>
      <p:pic>
        <p:nvPicPr>
          <p:cNvPr id="6" name="Picture 5" descr="erasmusplus_logo_220x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1612" y="1395615"/>
            <a:ext cx="6581376" cy="4343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Visits to museums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5040405" cy="4032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 školekopija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152400"/>
            <a:ext cx="1143000" cy="1146275"/>
          </a:xfrm>
          <a:prstGeom prst="rect">
            <a:avLst/>
          </a:prstGeom>
        </p:spPr>
      </p:pic>
      <p:pic>
        <p:nvPicPr>
          <p:cNvPr id="7" name="Picture 6" descr="erasmusplus_logo_220x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0" y="5638800"/>
            <a:ext cx="1219200" cy="1219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Attending The Festival of Science</a:t>
            </a:r>
            <a:endParaRPr lang="hr-HR" dirty="0"/>
          </a:p>
        </p:txBody>
      </p:sp>
      <p:pic>
        <p:nvPicPr>
          <p:cNvPr id="4" name="Google Shape;499;p78"/>
          <p:cNvPicPr preferRelativeResize="0">
            <a:picLocks noGrp="1"/>
          </p:cNvPicPr>
          <p:nvPr>
            <p:ph idx="1"/>
          </p:nvPr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415554" y="1295400"/>
            <a:ext cx="5728446" cy="4221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410200" y="5715000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>
                <a:solidFill>
                  <a:schemeClr val="tx2"/>
                </a:solidFill>
              </a:rPr>
              <a:t>hosting various guest lecturers</a:t>
            </a:r>
            <a:endParaRPr lang="hr-HR" sz="2400" b="1" dirty="0">
              <a:solidFill>
                <a:schemeClr val="tx2"/>
              </a:solidFill>
            </a:endParaRPr>
          </a:p>
        </p:txBody>
      </p:sp>
      <p:pic>
        <p:nvPicPr>
          <p:cNvPr id="8" name="Rezervirano mjesto sadržaj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7226" y="2257426"/>
            <a:ext cx="5257800" cy="3943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 školekopija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152400"/>
            <a:ext cx="1143000" cy="1146275"/>
          </a:xfrm>
          <a:prstGeom prst="rect">
            <a:avLst/>
          </a:prstGeom>
        </p:spPr>
      </p:pic>
      <p:pic>
        <p:nvPicPr>
          <p:cNvPr id="6" name="Picture 5" descr="erasmusplus_logo_220x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1400" y="5638800"/>
            <a:ext cx="1219200" cy="1219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r-HR" dirty="0" smtClean="0"/>
              <a:t>Research and project work</a:t>
            </a:r>
            <a:endParaRPr lang="hr-HR" dirty="0"/>
          </a:p>
        </p:txBody>
      </p:sp>
      <p:pic>
        <p:nvPicPr>
          <p:cNvPr id="4" name="Google Shape;329;p47"/>
          <p:cNvPicPr preferRelativeResize="0">
            <a:picLocks noGrp="1"/>
          </p:cNvPicPr>
          <p:nvPr>
            <p:ph idx="1"/>
          </p:nvPr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286000" y="1600200"/>
            <a:ext cx="6858000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545"/>
            <a:ext cx="3276600" cy="5957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rasmusplus_logo_220x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  <p:pic>
        <p:nvPicPr>
          <p:cNvPr id="4" name="Picture 3" descr="logo školekopija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0"/>
            <a:ext cx="1143000" cy="114627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3 KA2 Erasmus+ projects</a:t>
            </a:r>
            <a:br>
              <a:rPr lang="hr-HR" dirty="0" smtClean="0"/>
            </a:br>
            <a:r>
              <a:rPr lang="hr-HR" dirty="0" smtClean="0"/>
              <a:t>“DON’T BE AFRAID OF MATH”</a:t>
            </a:r>
            <a:endParaRPr lang="hr-HR" dirty="0"/>
          </a:p>
        </p:txBody>
      </p:sp>
      <p:pic>
        <p:nvPicPr>
          <p:cNvPr id="16387" name="Picture 3" descr="https://twinspace.etwinning.net/files/collabspace/4/74/274/74274/images/b4cc95b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143000"/>
            <a:ext cx="7750008" cy="5496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G:\erasmus+\don't be afraid of maths\erasmus+ logo\300px-Flag_of_Croatia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3733800"/>
            <a:ext cx="27432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Content Placeholder 6" descr="erasmusplus_logo_220x2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5657850"/>
            <a:ext cx="1200150" cy="1200150"/>
          </a:xfrm>
          <a:prstGeom prst="rect">
            <a:avLst/>
          </a:prstGeom>
        </p:spPr>
      </p:pic>
      <p:pic>
        <p:nvPicPr>
          <p:cNvPr id="6" name="Picture 5" descr="logo školekopija 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2400" y="685800"/>
            <a:ext cx="1143000" cy="11462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/>
              <a:t>“DIMENSIONS OF EUROPEAN CULTURAL HERITAGE” 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15361" name="Picture 1" descr="G:\erasmus+\don't be afraid of maths\erasmus+ logo\francus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2750" y="3733800"/>
            <a:ext cx="2381250" cy="1590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2" name="Picture 2" descr="G:\erasmus+\don't be afraid of maths\erasmus+ logo\poljska zastav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2209800"/>
            <a:ext cx="2714625" cy="168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5" name="Picture 5" descr="G:\erasmus+\don't be afraid of maths\erasmus+ logo\250px-Flag_of_Spain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1295400"/>
            <a:ext cx="2381250" cy="1590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3" name="Picture 3" descr="G:\erasmus+\don't be afraid of maths\erasmus+ logo\rumunjsk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733800"/>
            <a:ext cx="2381250" cy="1581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4" name="Picture 4" descr="G:\erasmus+\don't be afraid of maths\erasmus+ logo\250px-Flag_of_Greece.sv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0" y="2438400"/>
            <a:ext cx="2381250" cy="1590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rasmusplus_logo_220x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  <p:pic>
        <p:nvPicPr>
          <p:cNvPr id="4" name="Picture 3" descr="logo školekopija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838200"/>
            <a:ext cx="1143000" cy="11462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/>
              <a:t>“CASTLES ON THE DANUBE – OUR LINKING HERITAGE”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1433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247" y="2057400"/>
            <a:ext cx="8819753" cy="352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 školekopija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990600"/>
            <a:ext cx="1143000" cy="114627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The noble Eltz family built it in the 18th century </a:t>
            </a:r>
          </a:p>
          <a:p>
            <a:r>
              <a:rPr lang="hr-HR" dirty="0" smtClean="0"/>
              <a:t>it was severely damaged during the Homeland War and today it is completely restored</a:t>
            </a:r>
          </a:p>
          <a:p>
            <a:r>
              <a:rPr lang="hr-HR" dirty="0" smtClean="0"/>
              <a:t>The Eltz family gave the castle to the town of Vukovar</a:t>
            </a:r>
          </a:p>
          <a:p>
            <a:endParaRPr lang="hr-HR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THE ELTZ CASTLE - VUKOVAR</a:t>
            </a:r>
            <a:endParaRPr lang="hr-HR" dirty="0"/>
          </a:p>
        </p:txBody>
      </p:sp>
      <p:pic>
        <p:nvPicPr>
          <p:cNvPr id="5" name="Picture 2" descr="G:\erasmus+\castles on the danube\coll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  <p:pic>
        <p:nvPicPr>
          <p:cNvPr id="6" name="Picture 5" descr="erasmusplus_logo_220x2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Picture 2" descr="G:\erasmus+\castles on the danube\coll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5270"/>
            <a:ext cx="9144000" cy="660273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kovni rezultat za karta hrvats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697355"/>
            <a:ext cx="4800600" cy="516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our school is situated in the part of Osijek called Jug II (South II).</a:t>
            </a:r>
          </a:p>
          <a:p>
            <a:r>
              <a:rPr lang="hr-HR" dirty="0" smtClean="0"/>
              <a:t>Osijek is the largest city in eastern Croatia and it lies on the river Drava</a:t>
            </a:r>
            <a:endParaRPr lang="hr-HR" dirty="0"/>
          </a:p>
        </p:txBody>
      </p:sp>
      <p:pic>
        <p:nvPicPr>
          <p:cNvPr id="1030" name="Picture 6" descr="Slikovni rezultat za osijek znamenitost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3869"/>
            <a:ext cx="7772400" cy="5184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erasmusplus_logo_220x2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22860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 školekopija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990600"/>
            <a:ext cx="1143000" cy="1146275"/>
          </a:xfrm>
          <a:prstGeom prst="rect">
            <a:avLst/>
          </a:prstGeom>
        </p:spPr>
      </p:pic>
      <p:pic>
        <p:nvPicPr>
          <p:cNvPr id="8" name="Picture 7" descr="erasmusplus_logo_220x2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  <p:pic>
        <p:nvPicPr>
          <p:cNvPr id="7" name="Google Shape;185;p22"/>
          <p:cNvPicPr preferRelativeResize="0">
            <a:picLocks/>
          </p:cNvPicPr>
          <p:nvPr/>
        </p:nvPicPr>
        <p:blipFill rotWithShape="1">
          <a:blip r:embed="rId5" cstate="print">
            <a:alphaModFix/>
          </a:blip>
          <a:srcRect l="4330" r="4329"/>
          <a:stretch/>
        </p:blipFill>
        <p:spPr>
          <a:xfrm>
            <a:off x="228600" y="228600"/>
            <a:ext cx="4107881" cy="3376301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3921"/>
              </a:srgbClr>
            </a:outerShdw>
          </a:effectLst>
        </p:spPr>
      </p:pic>
      <p:pic>
        <p:nvPicPr>
          <p:cNvPr id="6" name="Google Shape;291;p40"/>
          <p:cNvPicPr preferRelativeResize="0">
            <a:picLocks/>
          </p:cNvPicPr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3095329" y="2321497"/>
            <a:ext cx="6048671" cy="453650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4" name="Google Shape;244;p38"/>
          <p:cNvSpPr/>
          <p:nvPr/>
        </p:nvSpPr>
        <p:spPr>
          <a:xfrm>
            <a:off x="4876800" y="457200"/>
            <a:ext cx="4017962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Days of bread...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245" name="Google Shape;245;p38"/>
          <p:cNvSpPr/>
          <p:nvPr/>
        </p:nvSpPr>
        <p:spPr>
          <a:xfrm>
            <a:off x="0" y="5029200"/>
            <a:ext cx="3640137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Folk dances...</a:t>
            </a:r>
            <a:endParaRPr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build="allAtOnce"/>
      <p:bldP spid="245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školekopija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152400"/>
            <a:ext cx="1143000" cy="1146275"/>
          </a:xfrm>
          <a:prstGeom prst="rect">
            <a:avLst/>
          </a:prstGeom>
        </p:spPr>
      </p:pic>
      <p:pic>
        <p:nvPicPr>
          <p:cNvPr id="4" name="Picture 3" descr="erasmusplus_logo_220x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r>
              <a:rPr lang="en-US" dirty="0" smtClean="0"/>
              <a:t>We enable our pupils numerous extracurricular activities which teach the young generation of different abilities.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hr-HR" dirty="0"/>
          </a:p>
        </p:txBody>
      </p:sp>
      <p:pic>
        <p:nvPicPr>
          <p:cNvPr id="4098" name="Picture 2" descr="G:\projekt Moj Osijek\tmp6379292466893291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2480" y="3048000"/>
            <a:ext cx="5044120" cy="3606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 školekopija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152400"/>
            <a:ext cx="1143000" cy="1146275"/>
          </a:xfrm>
          <a:prstGeom prst="rect">
            <a:avLst/>
          </a:prstGeom>
        </p:spPr>
      </p:pic>
      <p:pic>
        <p:nvPicPr>
          <p:cNvPr id="8" name="Picture 7" descr="erasmusplus_logo_220x2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  <p:sp>
        <p:nvSpPr>
          <p:cNvPr id="140" name="Google Shape;140;p18"/>
          <p:cNvSpPr txBox="1">
            <a:spLocks noGrp="1"/>
          </p:cNvSpPr>
          <p:nvPr>
            <p:ph type="body" idx="1"/>
          </p:nvPr>
        </p:nvSpPr>
        <p:spPr>
          <a:xfrm>
            <a:off x="0" y="381000"/>
            <a:ext cx="87630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SzPts val="1836"/>
              <a:buFont typeface="Noto Sans Symbols"/>
              <a:buChar char="▶"/>
            </a:pPr>
            <a:r>
              <a:rPr lang="hr-HR" sz="2800" dirty="0" smtClean="0"/>
              <a:t>parties like </a:t>
            </a:r>
            <a:r>
              <a:rPr lang="hr-BA" sz="2800" b="0" i="0" u="none" strike="noStrike" cap="none" dirty="0" smtClean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Halloween </a:t>
            </a:r>
            <a:r>
              <a:rPr lang="hr-BA" sz="28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Party, Valentine‘s Day Party, Carnival Party, </a:t>
            </a:r>
            <a:r>
              <a:rPr lang="hr-BA" sz="2800" b="0" i="0" u="none" strike="noStrike" cap="none" dirty="0" smtClean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Pink Shirt Day, </a:t>
            </a:r>
            <a:r>
              <a:rPr lang="hr-BA" sz="2800" dirty="0" smtClean="0">
                <a:latin typeface="Rambla" charset="0"/>
              </a:rPr>
              <a:t>eTwinning </a:t>
            </a:r>
            <a:r>
              <a:rPr lang="hr-BA" sz="2800" dirty="0">
                <a:latin typeface="Rambla" charset="0"/>
              </a:rPr>
              <a:t>projects, Spelling Bee </a:t>
            </a:r>
            <a:r>
              <a:rPr lang="hr-BA" sz="2800" b="0" i="0" u="none" strike="noStrike" cap="none" dirty="0">
                <a:solidFill>
                  <a:schemeClr val="dk1"/>
                </a:solidFill>
                <a:latin typeface="Rambla" charset="0"/>
                <a:ea typeface="Rambla"/>
                <a:cs typeface="Rambla"/>
                <a:sym typeface="Rambla"/>
              </a:rPr>
              <a:t> </a:t>
            </a:r>
            <a:r>
              <a:rPr lang="hr-BA" sz="28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and </a:t>
            </a:r>
            <a:r>
              <a:rPr lang="hr-BA" sz="2800" b="0" i="0" u="none" strike="noStrike" cap="none" dirty="0" smtClean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creative </a:t>
            </a:r>
            <a:r>
              <a:rPr lang="hr-BA" sz="28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workshops where children make various things which we sell on Christmas Fair and in Easter</a:t>
            </a:r>
            <a:r>
              <a:rPr lang="hr-BA" sz="27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.</a:t>
            </a:r>
            <a:endParaRPr sz="2700" b="0" i="0" u="none" strike="noStrike" cap="none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142" name="Google Shape;142;p18" descr="C:\Users\mirjana\Pictures\100NIKON\DSCN0959.JP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5397375" y="4047725"/>
            <a:ext cx="3746624" cy="281027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 txBox="1"/>
          <p:nvPr/>
        </p:nvSpPr>
        <p:spPr>
          <a:xfrm>
            <a:off x="0" y="4419600"/>
            <a:ext cx="3505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BA" sz="18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Spelling Bee Competition</a:t>
            </a:r>
            <a:endParaRPr sz="18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144" name="Google Shape;144;p18" descr="image-361b22cd48e0ac0a7c929cf4f2c8c74b83ac281907b4f1fb0c7730a1379d5256-V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109500" y="2639175"/>
            <a:ext cx="4667700" cy="24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 descr="G:\100NIKON\2016\IMG_480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7" cstate="print">
            <a:alphaModFix/>
          </a:blip>
          <a:srcRect t="17396"/>
          <a:stretch/>
        </p:blipFill>
        <p:spPr>
          <a:xfrm>
            <a:off x="5762927" y="2256375"/>
            <a:ext cx="2796300" cy="1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 descr="image-9a77ceb0847620d2aab0328870db6ca0d2bcab3757fde6af0afb2e66a1f4040e-V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675590" y="4520099"/>
            <a:ext cx="3896400" cy="233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školekopija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152400"/>
            <a:ext cx="1143000" cy="1146275"/>
          </a:xfrm>
          <a:prstGeom prst="rect">
            <a:avLst/>
          </a:prstGeom>
        </p:spPr>
      </p:pic>
      <p:pic>
        <p:nvPicPr>
          <p:cNvPr id="7" name="Picture 6" descr="erasmusplus_logo_220x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European Day of Languages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11329"/>
            <a:ext cx="4876799" cy="36575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41" y="1371601"/>
            <a:ext cx="4523704" cy="33927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429000"/>
            <a:ext cx="5108844" cy="38316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4960539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 školekopija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152400"/>
            <a:ext cx="1143000" cy="1146275"/>
          </a:xfrm>
          <a:prstGeom prst="rect">
            <a:avLst/>
          </a:prstGeom>
        </p:spPr>
      </p:pic>
      <p:pic>
        <p:nvPicPr>
          <p:cNvPr id="5" name="Picture 4" descr="erasmusplus_logo_220x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sz="4000" dirty="0" smtClean="0">
                <a:solidFill>
                  <a:srgbClr val="0070C0"/>
                </a:solidFill>
                <a:latin typeface="Rambla"/>
                <a:ea typeface="Rambla"/>
                <a:cs typeface="Rambla"/>
                <a:sym typeface="Rambla"/>
              </a:rPr>
              <a:t>Eratosthenes</a:t>
            </a:r>
            <a:r>
              <a:rPr lang="hr-BA" sz="4400" dirty="0" smtClean="0">
                <a:solidFill>
                  <a:srgbClr val="0070C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hr-BA" sz="4400" dirty="0" smtClean="0">
                <a:solidFill>
                  <a:srgbClr val="0070C0"/>
                </a:solidFill>
                <a:latin typeface="Rambla" charset="0"/>
                <a:ea typeface="Rambla"/>
                <a:cs typeface="Rambla"/>
                <a:sym typeface="Rambla"/>
              </a:rPr>
              <a:t>experim</a:t>
            </a:r>
            <a:r>
              <a:rPr lang="hr-BA" sz="4400" dirty="0" smtClean="0">
                <a:solidFill>
                  <a:srgbClr val="0070C0"/>
                </a:solidFill>
                <a:latin typeface="Rambla" charset="0"/>
              </a:rPr>
              <a:t>ent</a:t>
            </a:r>
            <a:endParaRPr lang="hr-HR" dirty="0"/>
          </a:p>
        </p:txBody>
      </p:sp>
      <p:pic>
        <p:nvPicPr>
          <p:cNvPr id="4" name="Picture 2" descr="http://os-tujevic-os.skole.hr/upload/os-tujevic-os/album/54/large_img_2915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 školekopija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152400"/>
            <a:ext cx="1143000" cy="1146275"/>
          </a:xfrm>
          <a:prstGeom prst="rect">
            <a:avLst/>
          </a:prstGeom>
        </p:spPr>
      </p:pic>
      <p:pic>
        <p:nvPicPr>
          <p:cNvPr id="5" name="Picture 4" descr="erasmusplus_logo_220x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905000"/>
            <a:ext cx="1219200" cy="1219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Bavarian Days</a:t>
            </a:r>
            <a:endParaRPr lang="hr-HR" dirty="0"/>
          </a:p>
        </p:txBody>
      </p:sp>
      <p:pic>
        <p:nvPicPr>
          <p:cNvPr id="4" name="Rezervirano mjesto sadržaja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00401"/>
            <a:ext cx="65024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9384" y="304800"/>
            <a:ext cx="6034616" cy="4525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 školekopija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152400"/>
            <a:ext cx="1143000" cy="1146275"/>
          </a:xfrm>
          <a:prstGeom prst="rect">
            <a:avLst/>
          </a:prstGeom>
        </p:spPr>
      </p:pic>
      <p:pic>
        <p:nvPicPr>
          <p:cNvPr id="5" name="Picture 4" descr="erasmusplus_logo_220x2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  <p:sp>
        <p:nvSpPr>
          <p:cNvPr id="157" name="Google Shape;157;p20"/>
          <p:cNvSpPr txBox="1">
            <a:spLocks noGrp="1"/>
          </p:cNvSpPr>
          <p:nvPr>
            <p:ph type="body" idx="1"/>
          </p:nvPr>
        </p:nvSpPr>
        <p:spPr>
          <a:xfrm>
            <a:off x="1066800" y="3733800"/>
            <a:ext cx="7848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5603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lang="hr-BA" sz="2700" b="0" i="0" u="none" strike="noStrike" cap="none" dirty="0" smtClean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our </a:t>
            </a:r>
            <a:r>
              <a:rPr lang="hr-BA" sz="27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students are excellent at various sports like: table tennis, football, basketball, volleyball, athletics, chess, judo and other </a:t>
            </a:r>
            <a:r>
              <a:rPr lang="hr-BA" sz="2700" b="0" i="0" u="none" strike="noStrike" cap="none" dirty="0" smtClean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sports</a:t>
            </a:r>
            <a:endParaRPr sz="2700" b="0" i="0" u="none" strike="noStrike" cap="none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marL="365760" marR="0" lvl="0" indent="-13944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</a:pPr>
            <a:endParaRPr sz="2700" b="0" i="0" u="none" strike="noStrike" cap="none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6096000" y="990600"/>
            <a:ext cx="350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</a:pPr>
            <a:r>
              <a:rPr lang="hr-BA" sz="4100" b="1" i="0" u="none" strike="noStrike" cap="none" dirty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Sports</a:t>
            </a:r>
            <a:endParaRPr sz="4100" b="1" i="0" u="none" strike="noStrike" cap="none" dirty="0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7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12093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build="p"/>
      <p:bldP spid="1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 školekopija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228600"/>
            <a:ext cx="1143000" cy="1146275"/>
          </a:xfrm>
          <a:prstGeom prst="rect">
            <a:avLst/>
          </a:prstGeom>
        </p:spPr>
      </p:pic>
      <p:pic>
        <p:nvPicPr>
          <p:cNvPr id="5" name="Picture 4" descr="erasmusplus_logo_220x2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  <p:pic>
        <p:nvPicPr>
          <p:cNvPr id="165" name="Google Shape;165;p21" descr="15554756_282651892137297_1463287019_n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0" y="1371600"/>
            <a:ext cx="50292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6" name="Google Shape;166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Rambla"/>
              <a:buNone/>
            </a:pPr>
            <a:r>
              <a:rPr lang="hr-BA" sz="3690" b="1" i="0" u="none" strike="noStrike" cap="none" dirty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We hope you’ve enjoyed our little “trip” </a:t>
            </a:r>
            <a:r>
              <a:rPr lang="hr-BA" sz="3690" dirty="0"/>
              <a:t>around </a:t>
            </a:r>
            <a:r>
              <a:rPr lang="hr-BA" sz="3690" b="1" i="0" u="none" strike="noStrike" cap="none" dirty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our school ☺</a:t>
            </a:r>
            <a:endParaRPr sz="3690" b="1" i="0" u="none" strike="noStrike" cap="none" dirty="0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799" y="1949236"/>
            <a:ext cx="6553201" cy="4908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 školekopija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3037082"/>
            <a:ext cx="3810000" cy="3820917"/>
          </a:xfrm>
          <a:prstGeom prst="rect">
            <a:avLst/>
          </a:prstGeom>
        </p:spPr>
      </p:pic>
      <p:sp>
        <p:nvSpPr>
          <p:cNvPr id="109" name="Google Shape;109;p14"/>
          <p:cNvSpPr txBox="1"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SzPts val="1836"/>
              <a:buChar char="▶"/>
            </a:pPr>
            <a:r>
              <a:rPr lang="hr-BA" dirty="0" smtClean="0"/>
              <a:t>483 </a:t>
            </a:r>
            <a:r>
              <a:rPr lang="hr-BA" dirty="0"/>
              <a:t>pupils </a:t>
            </a:r>
            <a:r>
              <a:rPr lang="hr-BA" dirty="0" smtClean="0"/>
              <a:t>in 24 classes, 40 teachers and other school staff  in </a:t>
            </a:r>
            <a:r>
              <a:rPr lang="hr-BA" dirty="0"/>
              <a:t>our </a:t>
            </a:r>
            <a:r>
              <a:rPr lang="hr-BA" dirty="0" smtClean="0"/>
              <a:t>school</a:t>
            </a:r>
            <a:endParaRPr dirty="0"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Char char="▶"/>
            </a:pPr>
            <a:r>
              <a:rPr lang="hr-BA" dirty="0" smtClean="0"/>
              <a:t>our </a:t>
            </a:r>
            <a:r>
              <a:rPr lang="hr-BA" dirty="0"/>
              <a:t>pupils go to school in </a:t>
            </a:r>
            <a:r>
              <a:rPr lang="hr-BA" dirty="0" smtClean="0"/>
              <a:t>shifts</a:t>
            </a:r>
            <a:endParaRPr dirty="0"/>
          </a:p>
        </p:txBody>
      </p:sp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</a:pPr>
            <a:r>
              <a:rPr lang="hr-B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Pupils and teachers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5715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School logo </a:t>
            </a:r>
            <a:endParaRPr lang="hr-HR" dirty="0"/>
          </a:p>
        </p:txBody>
      </p:sp>
      <p:pic>
        <p:nvPicPr>
          <p:cNvPr id="8" name="Picture 7" descr="erasmusplus_logo_220x2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build="allAtOnce"/>
      <p:bldP spid="1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 školekopija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152400"/>
            <a:ext cx="1143000" cy="1146275"/>
          </a:xfrm>
          <a:prstGeom prst="rect">
            <a:avLst/>
          </a:prstGeom>
        </p:spPr>
      </p:pic>
      <p:pic>
        <p:nvPicPr>
          <p:cNvPr id="5" name="Picture 4" descr="http://sphotos-h.ak.fbcdn.net/hphotos-ak-frc1/v/861559_10200177232587928_709369537_n.jpg?oh=2932abee36709b9629f3c267f63cd436&amp;oe=51313D4D&amp;__gda__=1362228781_073fc7d2d9d92af9d8102c56a9cdb1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6025" y="3124200"/>
            <a:ext cx="5387975" cy="3733800"/>
          </a:xfrm>
          <a:prstGeom prst="rect">
            <a:avLst/>
          </a:prstGeom>
          <a:noFill/>
        </p:spPr>
      </p:pic>
      <p:sp>
        <p:nvSpPr>
          <p:cNvPr id="116" name="Google Shape;116;p15"/>
          <p:cNvSpPr txBox="1"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indent="-256032">
              <a:spcBef>
                <a:spcPts val="0"/>
              </a:spcBef>
              <a:buSzPts val="1836"/>
              <a:buFont typeface="Wingdings" pitchFamily="2" charset="2"/>
              <a:buChar char="§"/>
            </a:pPr>
            <a:r>
              <a:rPr lang="hr-BA" dirty="0" smtClean="0"/>
              <a:t>The school got its name after the famous Croatian poet Tin Ujević and it is 45 years old </a:t>
            </a:r>
          </a:p>
          <a:p>
            <a:pPr marL="365760" indent="-256032">
              <a:spcBef>
                <a:spcPts val="0"/>
              </a:spcBef>
              <a:buSzPts val="1836"/>
              <a:buFont typeface="Wingdings" pitchFamily="2" charset="2"/>
              <a:buChar char="§"/>
            </a:pPr>
            <a:r>
              <a:rPr lang="hr-BA" dirty="0" smtClean="0"/>
              <a:t>there </a:t>
            </a:r>
            <a:r>
              <a:rPr lang="hr-BA" dirty="0"/>
              <a:t>is a gym, a library, a computer lab, a big playground and a beautiful park around the </a:t>
            </a:r>
            <a:r>
              <a:rPr lang="hr-BA" dirty="0" smtClean="0"/>
              <a:t>school.</a:t>
            </a:r>
            <a:endParaRPr lang="hr-BA" dirty="0"/>
          </a:p>
          <a:p>
            <a:pPr marL="365760" indent="-256032">
              <a:spcBef>
                <a:spcPts val="400"/>
              </a:spcBef>
              <a:buSzPts val="1836"/>
              <a:buFont typeface="Wingdings" pitchFamily="2" charset="2"/>
              <a:buChar char="§"/>
            </a:pPr>
            <a:r>
              <a:rPr lang="hr-BA" dirty="0" smtClean="0"/>
              <a:t>Most </a:t>
            </a:r>
            <a:r>
              <a:rPr lang="hr-BA" dirty="0"/>
              <a:t>classrooms are painted by the pupils themselves so we enjoy spending our time there.</a:t>
            </a:r>
            <a:endParaRPr dirty="0"/>
          </a:p>
          <a:p>
            <a:pPr marL="365760" lvl="0" indent="-256032" algn="l" rtl="0">
              <a:spcBef>
                <a:spcPts val="400"/>
              </a:spcBef>
              <a:spcAft>
                <a:spcPts val="0"/>
              </a:spcAft>
              <a:buSzPts val="1836"/>
              <a:buNone/>
            </a:pPr>
            <a:endParaRPr dirty="0"/>
          </a:p>
        </p:txBody>
      </p:sp>
      <p:sp>
        <p:nvSpPr>
          <p:cNvPr id="117" name="Google Shape;117;p1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</a:pPr>
            <a:r>
              <a:rPr lang="hr-BA" b="1" dirty="0"/>
              <a:t>Our school</a:t>
            </a:r>
            <a:endParaRPr b="1" dirty="0"/>
          </a:p>
        </p:txBody>
      </p:sp>
      <p:pic>
        <p:nvPicPr>
          <p:cNvPr id="6" name="Picture 5" descr="erasmusplus_logo_220x2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build="allAtOnce"/>
      <p:bldP spid="1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>
            <a:spLocks noGrp="1"/>
          </p:cNvSpPr>
          <p:nvPr>
            <p:ph type="body" idx="1"/>
          </p:nvPr>
        </p:nvSpPr>
        <p:spPr>
          <a:xfrm>
            <a:off x="457200" y="1254351"/>
            <a:ext cx="8229600" cy="3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5603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lang="hr-BA" sz="27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in Croatian schools children from the 5</a:t>
            </a:r>
            <a:r>
              <a:rPr lang="hr-BA" sz="2700" b="0" i="0" u="none" strike="noStrike" cap="none" baseline="30000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th</a:t>
            </a:r>
            <a:r>
              <a:rPr lang="hr-BA" sz="27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 to 8</a:t>
            </a:r>
            <a:r>
              <a:rPr lang="hr-BA" sz="2700" b="0" i="0" u="none" strike="noStrike" cap="none" baseline="30000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th</a:t>
            </a:r>
            <a:r>
              <a:rPr lang="hr-BA" sz="27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 grade have these subjects: Croatian, Art, Music, English, Maths, Science, History, Geography, Technical Education</a:t>
            </a:r>
            <a:r>
              <a:rPr lang="hr-BA" dirty="0"/>
              <a:t>,</a:t>
            </a:r>
            <a:r>
              <a:rPr lang="hr-BA" sz="27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 Physical Education  and </a:t>
            </a:r>
            <a:r>
              <a:rPr lang="hr-BA" sz="2700" b="0" i="0" u="none" strike="noStrike" cap="none" dirty="0">
                <a:solidFill>
                  <a:schemeClr val="dk1"/>
                </a:solidFill>
                <a:latin typeface="Rambla" charset="0"/>
                <a:ea typeface="Rambla"/>
                <a:cs typeface="Rambla"/>
                <a:sym typeface="Rambla"/>
              </a:rPr>
              <a:t>I</a:t>
            </a:r>
            <a:r>
              <a:rPr lang="hr-BA" dirty="0">
                <a:latin typeface="Rambla" charset="0"/>
              </a:rPr>
              <a:t>nformatics (the 5</a:t>
            </a:r>
            <a:r>
              <a:rPr lang="hr-BA" baseline="30000" dirty="0">
                <a:latin typeface="Rambla" charset="0"/>
              </a:rPr>
              <a:t>th</a:t>
            </a:r>
            <a:r>
              <a:rPr lang="hr-BA" dirty="0">
                <a:latin typeface="Rambla" charset="0"/>
              </a:rPr>
              <a:t> and 6</a:t>
            </a:r>
            <a:r>
              <a:rPr lang="hr-BA" baseline="30000" dirty="0">
                <a:latin typeface="Rambla" charset="0"/>
              </a:rPr>
              <a:t>th</a:t>
            </a:r>
            <a:r>
              <a:rPr lang="hr-BA" dirty="0">
                <a:latin typeface="Rambla" charset="0"/>
              </a:rPr>
              <a:t> grade)</a:t>
            </a:r>
            <a:endParaRPr sz="2700" b="0" i="0" u="none" strike="noStrike" cap="none" dirty="0">
              <a:solidFill>
                <a:schemeClr val="dk1"/>
              </a:solidFill>
              <a:latin typeface="Rambla" charset="0"/>
              <a:ea typeface="Rambla"/>
              <a:cs typeface="Rambla"/>
              <a:sym typeface="Rambla"/>
            </a:endParaRPr>
          </a:p>
          <a:p>
            <a:pPr marL="365760" marR="0" lvl="0" indent="-256032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lang="hr-BA" sz="27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from the 1</a:t>
            </a:r>
            <a:r>
              <a:rPr lang="hr-BA" sz="2700" b="0" i="0" u="none" strike="noStrike" cap="none" baseline="30000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st</a:t>
            </a:r>
            <a:r>
              <a:rPr lang="hr-BA" sz="27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 to the 4</a:t>
            </a:r>
            <a:r>
              <a:rPr lang="hr-BA" sz="2700" b="0" i="0" u="none" strike="noStrike" cap="none" baseline="30000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th</a:t>
            </a:r>
            <a:r>
              <a:rPr lang="hr-BA" sz="27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 grade pupils do not learn Chemistry, Physics, Biology</a:t>
            </a:r>
            <a:endParaRPr sz="2700" b="0" i="0" u="none" strike="noStrike" cap="none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marL="365760" marR="0" lvl="0" indent="-256032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lang="hr-BA" sz="27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in the 7</a:t>
            </a:r>
            <a:r>
              <a:rPr lang="hr-BA" sz="2700" b="0" i="0" u="none" strike="noStrike" cap="none" baseline="30000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th</a:t>
            </a:r>
            <a:r>
              <a:rPr lang="hr-BA" sz="27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 and 8</a:t>
            </a:r>
            <a:r>
              <a:rPr lang="hr-BA" sz="2700" b="0" i="0" u="none" strike="noStrike" cap="none" baseline="30000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th</a:t>
            </a:r>
            <a:r>
              <a:rPr lang="hr-BA" sz="27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 grade pupils learn Physics, Biology and Chemistry</a:t>
            </a:r>
            <a:endParaRPr sz="2700" b="0" i="0" u="none" strike="noStrike" cap="none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457200" y="1113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</a:pPr>
            <a:r>
              <a:rPr lang="hr-BA" sz="4100" b="1" i="0" u="none" strike="noStrike" cap="none" dirty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Subjects in Croatia</a:t>
            </a:r>
            <a:endParaRPr sz="4100" b="1" i="0" u="none" strike="noStrike" cap="none" dirty="0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457200" y="4801975"/>
            <a:ext cx="8399400" cy="16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65760" lvl="0" indent="-25603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lang="hr-BA" sz="2700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Optional subjects that pupils can choose to attend are Religion and German from the 1st grade and Informatics from the 7th grade.</a:t>
            </a:r>
            <a:endParaRPr sz="2700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build="allAtOnce"/>
      <p:bldP spid="134" grpId="0"/>
      <p:bldP spid="13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 školekopija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152400"/>
            <a:ext cx="1143000" cy="1146275"/>
          </a:xfrm>
          <a:prstGeom prst="rect">
            <a:avLst/>
          </a:prstGeom>
        </p:spPr>
      </p:pic>
      <p:pic>
        <p:nvPicPr>
          <p:cNvPr id="6" name="Picture 5" descr="erasmusplus_logo_220x2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  <p:pic>
        <p:nvPicPr>
          <p:cNvPr id="7" name="Slika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228600"/>
            <a:ext cx="6576811" cy="3699456"/>
          </a:xfrm>
          <a:prstGeom prst="rect">
            <a:avLst/>
          </a:prstGeom>
        </p:spPr>
      </p:pic>
      <p:pic>
        <p:nvPicPr>
          <p:cNvPr id="8" name="Google Shape;118;p15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0" y="4267200"/>
            <a:ext cx="51816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9;p15" descr="15451208_282651948803958_1892770088_n.jpg"/>
          <p:cNvPicPr preferRelativeResize="0">
            <a:picLocks/>
          </p:cNvPicPr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4724400" y="4572000"/>
            <a:ext cx="4419600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4442798" y="3244334"/>
            <a:ext cx="258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 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 školekopija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8600" y="228600"/>
            <a:ext cx="1143000" cy="1146275"/>
          </a:xfrm>
          <a:prstGeom prst="rect">
            <a:avLst/>
          </a:prstGeom>
        </p:spPr>
      </p:pic>
      <p:pic>
        <p:nvPicPr>
          <p:cNvPr id="7" name="Picture 6" descr="erasmusplus_logo_220x2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  <p:pic>
        <p:nvPicPr>
          <p:cNvPr id="127" name="Google Shape;127;p16" descr="15435791_282651922137294_114973845_n.jpg"/>
          <p:cNvPicPr preferRelativeResize="0">
            <a:picLocks noGrp="1"/>
          </p:cNvPicPr>
          <p:nvPr>
            <p:ph idx="1"/>
          </p:nvPr>
        </p:nvPicPr>
        <p:blipFill rotWithShape="1">
          <a:blip r:embed="rId5" cstate="print">
            <a:alphaModFix/>
          </a:blip>
          <a:stretch/>
        </p:blipFill>
        <p:spPr>
          <a:xfrm>
            <a:off x="1524000" y="2571750"/>
            <a:ext cx="762000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</a:pPr>
            <a:r>
              <a:rPr lang="hr-BA" sz="4100" b="1" i="0" u="none" strike="noStrike" cap="none" dirty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School library</a:t>
            </a:r>
            <a:endParaRPr sz="4100" b="1" i="0" u="none" strike="noStrike" cap="none" dirty="0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125" name="Google Shape;125;p16" descr="G:\eTwinning\eTwinning My school my town\15556457_1887736108115283_883597151_o.jpg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0" y="1317625"/>
            <a:ext cx="4778375" cy="268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>
            <a:spLocks noGrp="1"/>
          </p:cNvSpPr>
          <p:nvPr>
            <p:ph type="title" idx="4294967295"/>
          </p:nvPr>
        </p:nvSpPr>
        <p:spPr>
          <a:xfrm>
            <a:off x="4800600" y="1524000"/>
            <a:ext cx="4127500" cy="836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</a:pPr>
            <a:r>
              <a:rPr lang="hr-BA" sz="4100" b="1" i="0" u="none" strike="noStrike" cap="none" dirty="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Workout playground</a:t>
            </a:r>
            <a:endParaRPr sz="4100" b="1" i="0" u="none" strike="noStrike" cap="none" dirty="0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42798" y="3244334"/>
            <a:ext cx="258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 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 školekopija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00" y="0"/>
            <a:ext cx="1143000" cy="1146275"/>
          </a:xfrm>
          <a:prstGeom prst="rect">
            <a:avLst/>
          </a:prstGeom>
        </p:spPr>
      </p:pic>
      <p:pic>
        <p:nvPicPr>
          <p:cNvPr id="5" name="Picture 4" descr="erasmusplus_logo_220x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  <p:pic>
        <p:nvPicPr>
          <p:cNvPr id="4" name="Google Shape;153;p17"/>
          <p:cNvPicPr preferRelativeResize="0">
            <a:picLocks/>
          </p:cNvPicPr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4647760" y="3372644"/>
            <a:ext cx="4496240" cy="348535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8229600" cy="4525963"/>
          </a:xfrm>
        </p:spPr>
        <p:txBody>
          <a:bodyPr/>
          <a:lstStyle/>
          <a:p>
            <a:r>
              <a:rPr lang="en-US" dirty="0" smtClean="0"/>
              <a:t>In 1993,  The International Commission for UNESCO visits the school and proposes it to be the school under its protection, the first in Croatia. </a:t>
            </a:r>
            <a:endParaRPr lang="hr-HR" dirty="0" smtClean="0"/>
          </a:p>
          <a:p>
            <a:r>
              <a:rPr lang="vi-VN" dirty="0" smtClean="0"/>
              <a:t> </a:t>
            </a:r>
            <a:r>
              <a:rPr lang="hr-HR" dirty="0" smtClean="0"/>
              <a:t>Since then we have been working on various projects related to the cultural heritage, promoting peace, nonviolence, tolerance and preserving the local customs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školekopija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00" y="152400"/>
            <a:ext cx="1143000" cy="1146275"/>
          </a:xfrm>
          <a:prstGeom prst="rect">
            <a:avLst/>
          </a:prstGeom>
        </p:spPr>
      </p:pic>
      <p:pic>
        <p:nvPicPr>
          <p:cNvPr id="4" name="Picture 3" descr="erasmusplus_logo_220x2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1219200" cy="1219200"/>
          </a:xfrm>
          <a:prstGeom prst="rect">
            <a:avLst/>
          </a:prstGeom>
        </p:spPr>
      </p:pic>
      <p:sp>
        <p:nvSpPr>
          <p:cNvPr id="151" name="Google Shape;151;p19"/>
          <p:cNvSpPr txBox="1">
            <a:spLocks noGrp="1"/>
          </p:cNvSpPr>
          <p:nvPr>
            <p:ph idx="1"/>
          </p:nvPr>
        </p:nvSpPr>
        <p:spPr>
          <a:xfrm>
            <a:off x="457200" y="372553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hr-BA" sz="4100" b="1" dirty="0">
                <a:solidFill>
                  <a:schemeClr val="dk2"/>
                </a:solidFill>
              </a:rPr>
              <a:t>Last school year we were awarded eTwinning School Certificate </a:t>
            </a:r>
            <a:endParaRPr sz="41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41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hr-BA" sz="4100" b="1" dirty="0">
                <a:solidFill>
                  <a:schemeClr val="dk2"/>
                </a:solidFill>
              </a:rPr>
              <a:t>                                       </a:t>
            </a:r>
            <a:endParaRPr sz="4100" b="1" dirty="0">
              <a:solidFill>
                <a:schemeClr val="dk2"/>
              </a:solidFill>
            </a:endParaRPr>
          </a:p>
        </p:txBody>
      </p:sp>
      <p:pic>
        <p:nvPicPr>
          <p:cNvPr id="152" name="Google Shape;152;p19"/>
          <p:cNvPicPr preferRelativeResize="0"/>
          <p:nvPr/>
        </p:nvPicPr>
        <p:blipFill rotWithShape="1">
          <a:blip r:embed="rId5" cstate="print">
            <a:alphaModFix/>
          </a:blip>
          <a:srcRect l="19289" t="17525" r="-3083"/>
          <a:stretch/>
        </p:blipFill>
        <p:spPr>
          <a:xfrm>
            <a:off x="2286000" y="2362200"/>
            <a:ext cx="4941626" cy="376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build="allAtOnce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396</TotalTime>
  <Words>459</Words>
  <Application>Microsoft Office PowerPoint</Application>
  <PresentationFormat>Prikaz na zaslonu (4:3)</PresentationFormat>
  <Paragraphs>51</Paragraphs>
  <Slides>27</Slides>
  <Notes>10</Notes>
  <HiddenSlides>1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37" baseType="lpstr">
      <vt:lpstr>Arial</vt:lpstr>
      <vt:lpstr>Calibri</vt:lpstr>
      <vt:lpstr>Lucida Sans Unicode</vt:lpstr>
      <vt:lpstr>Noto Sans Symbols</vt:lpstr>
      <vt:lpstr>Rambla</vt:lpstr>
      <vt:lpstr>Verdana</vt:lpstr>
      <vt:lpstr>Wingdings</vt:lpstr>
      <vt:lpstr>Wingdings 2</vt:lpstr>
      <vt:lpstr>Wingdings 3</vt:lpstr>
      <vt:lpstr>Concourse</vt:lpstr>
      <vt:lpstr>Primary school Tin Ujević  Osijek, Croatia</vt:lpstr>
      <vt:lpstr>PowerPointova prezentacija</vt:lpstr>
      <vt:lpstr>Pupils and teachers</vt:lpstr>
      <vt:lpstr>Our school</vt:lpstr>
      <vt:lpstr>Subjects in Croatia</vt:lpstr>
      <vt:lpstr>PowerPointova prezentacija</vt:lpstr>
      <vt:lpstr>School library</vt:lpstr>
      <vt:lpstr>PowerPointova prezentacija</vt:lpstr>
      <vt:lpstr>PowerPointova prezentacija</vt:lpstr>
      <vt:lpstr>Our teaching goals and methods</vt:lpstr>
      <vt:lpstr>School and field trips, excursions...</vt:lpstr>
      <vt:lpstr>Visits to museums</vt:lpstr>
      <vt:lpstr>Attending The Festival of Science</vt:lpstr>
      <vt:lpstr>Research and project work</vt:lpstr>
      <vt:lpstr>3 KA2 Erasmus+ projects “DON’T BE AFRAID OF MATH”</vt:lpstr>
      <vt:lpstr>“DIMENSIONS OF EUROPEAN CULTURAL HERITAGE”  </vt:lpstr>
      <vt:lpstr>“CASTLES ON THE DANUBE – OUR LINKING HERITAGE” </vt:lpstr>
      <vt:lpstr>THE ELTZ CASTLE - VUKOVAR</vt:lpstr>
      <vt:lpstr>PowerPointova prezentacija</vt:lpstr>
      <vt:lpstr>PowerPointova prezentacija</vt:lpstr>
      <vt:lpstr>PowerPointova prezentacija</vt:lpstr>
      <vt:lpstr>PowerPointova prezentacija</vt:lpstr>
      <vt:lpstr>European Day of Languages</vt:lpstr>
      <vt:lpstr>Eratosthenes experiment</vt:lpstr>
      <vt:lpstr>Bavarian Days</vt:lpstr>
      <vt:lpstr>Sports</vt:lpstr>
      <vt:lpstr>We hope you’ve enjoyed our little “trip” around our school ☺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school Tin Ujević  Osijek, Croatia</dc:title>
  <dc:creator>mirjana jerković</dc:creator>
  <cp:lastModifiedBy>Windows korisnik</cp:lastModifiedBy>
  <cp:revision>41</cp:revision>
  <dcterms:created xsi:type="dcterms:W3CDTF">2006-08-16T00:00:00Z</dcterms:created>
  <dcterms:modified xsi:type="dcterms:W3CDTF">2019-03-04T19:34:21Z</dcterms:modified>
</cp:coreProperties>
</file>