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1"/>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Lst>
  <p:sldSz cx="9144000" cy="5143500" type="screen16x9"/>
  <p:notesSz cx="6858000" cy="9144000"/>
  <p:embeddedFontLst>
    <p:embeddedFont>
      <p:font typeface="Patua One" charset="0"/>
      <p:regular r:id="rId42"/>
    </p:embeddedFont>
    <p:embeddedFont>
      <p:font typeface="Comic Sans MS" pitchFamily="66" charset="0"/>
      <p:regular r:id="rId43"/>
      <p:bold r:id="rId44"/>
    </p:embeddedFont>
    <p:embeddedFont>
      <p:font typeface="Average" charset="0"/>
      <p:regular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2" d="100"/>
          <a:sy n="102" d="100"/>
        </p:scale>
        <p:origin x="-456"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20994452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9" name="Shape 18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1" name="Shape 20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 name="Shape 20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6" name="Shape 21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2" name="Shape 2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9" name="Shape 22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5" name="Shape 2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0" name="Shape 24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7" name="Shape 24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3" name="Shape 25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8" name="Shape 2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4" name="Shape 2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0" name="Shape 2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8" name="Shape 2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4" name="Shape 28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0" name="Shape 29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6" name="Shape 2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2" name="Shape 30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8" name="Shape 3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5" name="Shape 31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2" name="Shape 3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Shape 32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8" name="Shape 32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Shape 10"/>
          <p:cNvGrpSpPr/>
          <p:nvPr/>
        </p:nvGrpSpPr>
        <p:grpSpPr>
          <a:xfrm>
            <a:off x="4350279" y="2855377"/>
            <a:ext cx="443589" cy="105632"/>
            <a:chOff x="4137525" y="2915950"/>
            <a:chExt cx="869100" cy="207000"/>
          </a:xfrm>
        </p:grpSpPr>
        <p:sp>
          <p:nvSpPr>
            <p:cNvPr id="11" name="Shape 11"/>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1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13"/>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Shape 14"/>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Shape 15"/>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 name="Shape 1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311700" y="1255275"/>
            <a:ext cx="8520600" cy="18906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endParaRPr/>
          </a:p>
        </p:txBody>
      </p:sp>
      <p:sp>
        <p:nvSpPr>
          <p:cNvPr id="51" name="Shape 5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Shape 5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Shape 1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Shape 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Shape 2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Shape 2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Shape 2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Shape 2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Shape 3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Shape 34"/>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Shape 3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8" name="Shape 3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spcBef>
                <a:spcPts val="0"/>
              </a:spcBef>
              <a:buNone/>
              <a:defRPr>
                <a:solidFill>
                  <a:schemeClr val="lt1"/>
                </a:solidFill>
              </a:defRPr>
            </a:lvl1pPr>
            <a:lvl2pPr lvl="1">
              <a:spcBef>
                <a:spcPts val="0"/>
              </a:spcBef>
              <a:buNone/>
              <a:defRPr>
                <a:solidFill>
                  <a:schemeClr val="lt1"/>
                </a:solidFill>
              </a:defRPr>
            </a:lvl2pPr>
            <a:lvl3pPr lvl="2">
              <a:spcBef>
                <a:spcPts val="0"/>
              </a:spcBef>
              <a:buNone/>
              <a:defRPr>
                <a:solidFill>
                  <a:schemeClr val="lt1"/>
                </a:solidFill>
              </a:defRPr>
            </a:lvl3pPr>
            <a:lvl4pPr lvl="3">
              <a:spcBef>
                <a:spcPts val="0"/>
              </a:spcBef>
              <a:buNone/>
              <a:defRPr>
                <a:solidFill>
                  <a:schemeClr val="lt1"/>
                </a:solidFill>
              </a:defRPr>
            </a:lvl4pPr>
            <a:lvl5pPr lvl="4">
              <a:spcBef>
                <a:spcPts val="0"/>
              </a:spcBef>
              <a:buNone/>
              <a:defRPr>
                <a:solidFill>
                  <a:schemeClr val="lt1"/>
                </a:solidFill>
              </a:defRPr>
            </a:lvl5pPr>
            <a:lvl6pPr lvl="5">
              <a:spcBef>
                <a:spcPts val="0"/>
              </a:spcBef>
              <a:buNone/>
              <a:defRPr>
                <a:solidFill>
                  <a:schemeClr val="lt1"/>
                </a:solidFill>
              </a:defRPr>
            </a:lvl6pPr>
            <a:lvl7pPr lvl="6">
              <a:spcBef>
                <a:spcPts val="0"/>
              </a:spcBef>
              <a:buNone/>
              <a:defRPr>
                <a:solidFill>
                  <a:schemeClr val="lt1"/>
                </a:solidFill>
              </a:defRPr>
            </a:lvl7pPr>
            <a:lvl8pPr lvl="7">
              <a:spcBef>
                <a:spcPts val="0"/>
              </a:spcBef>
              <a:buNone/>
              <a:defRPr>
                <a:solidFill>
                  <a:schemeClr val="lt1"/>
                </a:solidFill>
              </a:defRPr>
            </a:lvl8pPr>
            <a:lvl9pPr lvl="8">
              <a:spcBef>
                <a:spcPts val="0"/>
              </a:spcBef>
              <a:buNone/>
              <a:defRPr>
                <a:solidFill>
                  <a:schemeClr val="lt1"/>
                </a:solidFill>
              </a:defRPr>
            </a:lvl9pPr>
          </a:lstStyle>
          <a:p>
            <a:pPr marL="0" lvl="0" indent="0">
              <a:spcBef>
                <a:spcPts val="0"/>
              </a:spcBef>
              <a:spcAft>
                <a:spcPts val="0"/>
              </a:spcAft>
              <a:buNone/>
            </a:pPr>
            <a:fld id="{00000000-1234-1234-1234-123412341234}" type="slidenum">
              <a:rPr lang="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Shape 40"/>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41" name="Shape 41"/>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2" name="Shape 42"/>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Shape 43"/>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Shape 44"/>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5" name="Shape 4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spcBef>
                <a:spcPts val="0"/>
              </a:spcBef>
              <a:buNone/>
              <a:defRPr>
                <a:solidFill>
                  <a:schemeClr val="lt1"/>
                </a:solidFill>
              </a:defRPr>
            </a:lvl1pPr>
            <a:lvl2pPr lvl="1">
              <a:spcBef>
                <a:spcPts val="0"/>
              </a:spcBef>
              <a:buNone/>
              <a:defRPr>
                <a:solidFill>
                  <a:schemeClr val="lt1"/>
                </a:solidFill>
              </a:defRPr>
            </a:lvl2pPr>
            <a:lvl3pPr lvl="2">
              <a:spcBef>
                <a:spcPts val="0"/>
              </a:spcBef>
              <a:buNone/>
              <a:defRPr>
                <a:solidFill>
                  <a:schemeClr val="lt1"/>
                </a:solidFill>
              </a:defRPr>
            </a:lvl3pPr>
            <a:lvl4pPr lvl="3">
              <a:spcBef>
                <a:spcPts val="0"/>
              </a:spcBef>
              <a:buNone/>
              <a:defRPr>
                <a:solidFill>
                  <a:schemeClr val="lt1"/>
                </a:solidFill>
              </a:defRPr>
            </a:lvl4pPr>
            <a:lvl5pPr lvl="4">
              <a:spcBef>
                <a:spcPts val="0"/>
              </a:spcBef>
              <a:buNone/>
              <a:defRPr>
                <a:solidFill>
                  <a:schemeClr val="lt1"/>
                </a:solidFill>
              </a:defRPr>
            </a:lvl5pPr>
            <a:lvl6pPr lvl="5">
              <a:spcBef>
                <a:spcPts val="0"/>
              </a:spcBef>
              <a:buNone/>
              <a:defRPr>
                <a:solidFill>
                  <a:schemeClr val="lt1"/>
                </a:solidFill>
              </a:defRPr>
            </a:lvl6pPr>
            <a:lvl7pPr lvl="6">
              <a:spcBef>
                <a:spcPts val="0"/>
              </a:spcBef>
              <a:buNone/>
              <a:defRPr>
                <a:solidFill>
                  <a:schemeClr val="lt1"/>
                </a:solidFill>
              </a:defRPr>
            </a:lvl7pPr>
            <a:lvl8pPr lvl="7">
              <a:spcBef>
                <a:spcPts val="0"/>
              </a:spcBef>
              <a:buNone/>
              <a:defRPr>
                <a:solidFill>
                  <a:schemeClr val="lt1"/>
                </a:solidFill>
              </a:defRPr>
            </a:lvl8pPr>
            <a:lvl9pPr lvl="8">
              <a:spcBef>
                <a:spcPts val="0"/>
              </a:spcBef>
              <a:buNone/>
              <a:defRPr>
                <a:solidFill>
                  <a:schemeClr val="lt1"/>
                </a:solidFill>
              </a:defRPr>
            </a:lvl9pPr>
          </a:lstStyle>
          <a:p>
            <a:pPr marL="0" lvl="0" indent="0">
              <a:spcBef>
                <a:spcPts val="0"/>
              </a:spcBef>
              <a:spcAft>
                <a:spcPts val="0"/>
              </a:spcAft>
              <a:buNone/>
            </a:pPr>
            <a:fld id="{00000000-1234-1234-1234-123412341234}" type="slidenum">
              <a:rPr lang="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8" name="Shape 4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Shape 8"/>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a:spcBef>
                <a:spcPts val="0"/>
              </a:spcBef>
              <a:buNone/>
              <a:defRPr sz="1000">
                <a:solidFill>
                  <a:schemeClr val="accent3"/>
                </a:solidFill>
                <a:latin typeface="Average"/>
                <a:ea typeface="Average"/>
                <a:cs typeface="Average"/>
                <a:sym typeface="Average"/>
              </a:defRPr>
            </a:lvl1pPr>
            <a:lvl2pPr lvl="1" algn="r">
              <a:spcBef>
                <a:spcPts val="0"/>
              </a:spcBef>
              <a:buNone/>
              <a:defRPr sz="1000">
                <a:solidFill>
                  <a:schemeClr val="accent3"/>
                </a:solidFill>
                <a:latin typeface="Average"/>
                <a:ea typeface="Average"/>
                <a:cs typeface="Average"/>
                <a:sym typeface="Average"/>
              </a:defRPr>
            </a:lvl2pPr>
            <a:lvl3pPr lvl="2" algn="r">
              <a:spcBef>
                <a:spcPts val="0"/>
              </a:spcBef>
              <a:buNone/>
              <a:defRPr sz="1000">
                <a:solidFill>
                  <a:schemeClr val="accent3"/>
                </a:solidFill>
                <a:latin typeface="Average"/>
                <a:ea typeface="Average"/>
                <a:cs typeface="Average"/>
                <a:sym typeface="Average"/>
              </a:defRPr>
            </a:lvl3pPr>
            <a:lvl4pPr lvl="3" algn="r">
              <a:spcBef>
                <a:spcPts val="0"/>
              </a:spcBef>
              <a:buNone/>
              <a:defRPr sz="1000">
                <a:solidFill>
                  <a:schemeClr val="accent3"/>
                </a:solidFill>
                <a:latin typeface="Average"/>
                <a:ea typeface="Average"/>
                <a:cs typeface="Average"/>
                <a:sym typeface="Average"/>
              </a:defRPr>
            </a:lvl4pPr>
            <a:lvl5pPr lvl="4" algn="r">
              <a:spcBef>
                <a:spcPts val="0"/>
              </a:spcBef>
              <a:buNone/>
              <a:defRPr sz="1000">
                <a:solidFill>
                  <a:schemeClr val="accent3"/>
                </a:solidFill>
                <a:latin typeface="Average"/>
                <a:ea typeface="Average"/>
                <a:cs typeface="Average"/>
                <a:sym typeface="Average"/>
              </a:defRPr>
            </a:lvl5pPr>
            <a:lvl6pPr lvl="5" algn="r">
              <a:spcBef>
                <a:spcPts val="0"/>
              </a:spcBef>
              <a:buNone/>
              <a:defRPr sz="1000">
                <a:solidFill>
                  <a:schemeClr val="accent3"/>
                </a:solidFill>
                <a:latin typeface="Average"/>
                <a:ea typeface="Average"/>
                <a:cs typeface="Average"/>
                <a:sym typeface="Average"/>
              </a:defRPr>
            </a:lvl6pPr>
            <a:lvl7pPr lvl="6" algn="r">
              <a:spcBef>
                <a:spcPts val="0"/>
              </a:spcBef>
              <a:buNone/>
              <a:defRPr sz="1000">
                <a:solidFill>
                  <a:schemeClr val="accent3"/>
                </a:solidFill>
                <a:latin typeface="Average"/>
                <a:ea typeface="Average"/>
                <a:cs typeface="Average"/>
                <a:sym typeface="Average"/>
              </a:defRPr>
            </a:lvl7pPr>
            <a:lvl8pPr lvl="7" algn="r">
              <a:spcBef>
                <a:spcPts val="0"/>
              </a:spcBef>
              <a:buNone/>
              <a:defRPr sz="1000">
                <a:solidFill>
                  <a:schemeClr val="accent3"/>
                </a:solidFill>
                <a:latin typeface="Average"/>
                <a:ea typeface="Average"/>
                <a:cs typeface="Average"/>
                <a:sym typeface="Average"/>
              </a:defRPr>
            </a:lvl8pPr>
            <a:lvl9pPr lvl="8" algn="r">
              <a:spcBef>
                <a:spcPts val="0"/>
              </a:spcBef>
              <a:buNone/>
              <a:defRPr sz="1000">
                <a:solidFill>
                  <a:schemeClr val="accent3"/>
                </a:solidFill>
                <a:latin typeface="Average"/>
                <a:ea typeface="Average"/>
                <a:cs typeface="Average"/>
                <a:sym typeface="Average"/>
              </a:defRPr>
            </a:lvl9pPr>
          </a:lstStyle>
          <a:p>
            <a:pPr marL="0" lvl="0" indent="0">
              <a:spcBef>
                <a:spcPts val="0"/>
              </a:spcBef>
              <a:spcAft>
                <a:spcPts val="0"/>
              </a:spcAft>
              <a:buNone/>
            </a:pPr>
            <a:fld id="{00000000-1234-1234-1234-123412341234}" type="slidenum">
              <a:rPr lang="ca"/>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11.xml"/><Relationship Id="rId5" Type="http://schemas.openxmlformats.org/officeDocument/2006/relationships/image" Target="../media/image33.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11.xml"/><Relationship Id="rId5" Type="http://schemas.openxmlformats.org/officeDocument/2006/relationships/image" Target="../media/image37.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11.xml"/><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4.xml"/><Relationship Id="rId1" Type="http://schemas.openxmlformats.org/officeDocument/2006/relationships/slideLayout" Target="../slideLayouts/slideLayout11.xml"/><Relationship Id="rId4" Type="http://schemas.openxmlformats.org/officeDocument/2006/relationships/image" Target="../media/image47.png"/></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7.xml"/><Relationship Id="rId1" Type="http://schemas.openxmlformats.org/officeDocument/2006/relationships/slideLayout" Target="../slideLayouts/slideLayout11.xml"/><Relationship Id="rId4" Type="http://schemas.openxmlformats.org/officeDocument/2006/relationships/image" Target="../media/image51.png"/></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39.xml"/><Relationship Id="rId1" Type="http://schemas.openxmlformats.org/officeDocument/2006/relationships/slideLayout" Target="../slideLayouts/slideLayout11.xml"/><Relationship Id="rId4" Type="http://schemas.openxmlformats.org/officeDocument/2006/relationships/image" Target="../media/image54.jp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r>
              <a:rPr lang="ca"/>
              <a:t>SANT FELIU DE CODINES</a:t>
            </a:r>
            <a:endParaRPr/>
          </a:p>
        </p:txBody>
      </p:sp>
      <p:sp>
        <p:nvSpPr>
          <p:cNvPr id="60" name="Shape 60"/>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ca" sz="3000" dirty="0">
                <a:latin typeface="Patua One"/>
                <a:ea typeface="Patua One"/>
                <a:cs typeface="Patua One"/>
                <a:sym typeface="Patua One"/>
              </a:rPr>
              <a:t>Our town</a:t>
            </a:r>
            <a:endParaRPr sz="3000" dirty="0">
              <a:latin typeface="Patua One"/>
              <a:ea typeface="Patua One"/>
              <a:cs typeface="Patua One"/>
              <a:sym typeface="Patua One"/>
            </a:endParaRPr>
          </a:p>
          <a:p>
            <a:pPr marL="0" lvl="0" indent="0">
              <a:spcBef>
                <a:spcPts val="0"/>
              </a:spcBef>
              <a:spcAft>
                <a:spcPts val="0"/>
              </a:spcAft>
              <a:buNone/>
            </a:pPr>
            <a:r>
              <a:rPr lang="ca" sz="3000" dirty="0">
                <a:latin typeface="Patua One"/>
                <a:ea typeface="Patua One"/>
                <a:cs typeface="Patua One"/>
                <a:sym typeface="Patua One"/>
              </a:rPr>
              <a:t>5th grade / Fedac Sant Feliu</a:t>
            </a:r>
            <a:endParaRPr sz="3000" dirty="0">
              <a:latin typeface="Patua One"/>
              <a:ea typeface="Patua One"/>
              <a:cs typeface="Patua One"/>
              <a:sym typeface="Patua One"/>
            </a:endParaRPr>
          </a:p>
        </p:txBody>
      </p:sp>
      <p:pic>
        <p:nvPicPr>
          <p:cNvPr id="61" name="Shape 6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347363" y="254001"/>
            <a:ext cx="1881474" cy="871224"/>
          </a:xfrm>
          <a:prstGeom prst="rect">
            <a:avLst/>
          </a:prstGeom>
          <a:noFill/>
          <a:ln>
            <a:noFill/>
          </a:ln>
        </p:spPr>
      </p:pic>
      <p:pic>
        <p:nvPicPr>
          <p:cNvPr id="62" name="Shape 62"/>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245397" y="3471325"/>
            <a:ext cx="1477775" cy="1402150"/>
          </a:xfrm>
          <a:prstGeom prst="rect">
            <a:avLst/>
          </a:prstGeom>
          <a:noFill/>
          <a:ln>
            <a:noFill/>
          </a:ln>
        </p:spPr>
      </p:pic>
      <p:pic>
        <p:nvPicPr>
          <p:cNvPr id="63" name="Shape 63"/>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624300" y="254000"/>
            <a:ext cx="4444825" cy="2788475"/>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ca"/>
              <a:t>Photos of Sagrera neighbourhood</a:t>
            </a:r>
            <a:endParaRPr/>
          </a:p>
        </p:txBody>
      </p:sp>
      <p:pic>
        <p:nvPicPr>
          <p:cNvPr id="141" name="Shape 141"/>
          <p:cNvPicPr preferRelativeResize="0"/>
          <p:nvPr/>
        </p:nvPicPr>
        <p:blipFill>
          <a:blip r:embed="rId3">
            <a:alphaModFix/>
          </a:blip>
          <a:stretch>
            <a:fillRect/>
          </a:stretch>
        </p:blipFill>
        <p:spPr>
          <a:xfrm>
            <a:off x="6609775" y="445025"/>
            <a:ext cx="2164525" cy="3235950"/>
          </a:xfrm>
          <a:prstGeom prst="rect">
            <a:avLst/>
          </a:prstGeom>
          <a:noFill/>
          <a:ln>
            <a:noFill/>
          </a:ln>
        </p:spPr>
      </p:pic>
      <p:pic>
        <p:nvPicPr>
          <p:cNvPr id="142" name="Shape 142"/>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2965050" y="2057476"/>
            <a:ext cx="3348527" cy="2511400"/>
          </a:xfrm>
          <a:prstGeom prst="rect">
            <a:avLst/>
          </a:prstGeom>
          <a:noFill/>
          <a:ln>
            <a:noFill/>
          </a:ln>
        </p:spPr>
      </p:pic>
      <p:pic>
        <p:nvPicPr>
          <p:cNvPr id="143" name="Shape 143"/>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408350" y="1390788"/>
            <a:ext cx="2164525" cy="1443017"/>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4045475" y="2191275"/>
            <a:ext cx="48741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ca"/>
              <a:t>MAP</a:t>
            </a:r>
            <a:endParaRPr/>
          </a:p>
        </p:txBody>
      </p:sp>
      <p:pic>
        <p:nvPicPr>
          <p:cNvPr id="149" name="Shape 14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746350" y="150113"/>
            <a:ext cx="3376001" cy="4843274"/>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ca"/>
              <a:t>THE CLOCK TOWER</a:t>
            </a:r>
            <a:endParaRPr/>
          </a:p>
        </p:txBody>
      </p:sp>
      <p:sp>
        <p:nvSpPr>
          <p:cNvPr id="155" name="Shape 155"/>
          <p:cNvSpPr txBox="1">
            <a:spLocks noGrp="1"/>
          </p:cNvSpPr>
          <p:nvPr>
            <p:ph type="body" idx="1"/>
          </p:nvPr>
        </p:nvSpPr>
        <p:spPr>
          <a:xfrm>
            <a:off x="128025" y="1260575"/>
            <a:ext cx="85206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ca">
                <a:solidFill>
                  <a:srgbClr val="FFFFFF"/>
                </a:solidFill>
                <a:latin typeface="Arial"/>
                <a:ea typeface="Arial"/>
                <a:cs typeface="Arial"/>
                <a:sym typeface="Arial"/>
              </a:rPr>
              <a:t>It is the oldest tower of the town.</a:t>
            </a:r>
            <a:endParaRPr>
              <a:solidFill>
                <a:srgbClr val="FFFFFF"/>
              </a:solidFill>
              <a:latin typeface="Arial"/>
              <a:ea typeface="Arial"/>
              <a:cs typeface="Arial"/>
              <a:sym typeface="Arial"/>
            </a:endParaRPr>
          </a:p>
          <a:p>
            <a:pPr marL="0" lvl="0" indent="0" rtl="0">
              <a:spcBef>
                <a:spcPts val="1600"/>
              </a:spcBef>
              <a:spcAft>
                <a:spcPts val="0"/>
              </a:spcAft>
              <a:buNone/>
            </a:pPr>
            <a:r>
              <a:rPr lang="ca">
                <a:solidFill>
                  <a:srgbClr val="FFFFFF"/>
                </a:solidFill>
                <a:latin typeface="Arial"/>
                <a:ea typeface="Arial"/>
                <a:cs typeface="Arial"/>
                <a:sym typeface="Arial"/>
              </a:rPr>
              <a:t>It´s located in the center of the town .</a:t>
            </a:r>
            <a:endParaRPr>
              <a:solidFill>
                <a:srgbClr val="FFFFFF"/>
              </a:solidFill>
              <a:latin typeface="Arial"/>
              <a:ea typeface="Arial"/>
              <a:cs typeface="Arial"/>
              <a:sym typeface="Arial"/>
            </a:endParaRPr>
          </a:p>
          <a:p>
            <a:pPr marL="0" lvl="0" indent="0">
              <a:spcBef>
                <a:spcPts val="1600"/>
              </a:spcBef>
              <a:spcAft>
                <a:spcPts val="0"/>
              </a:spcAft>
              <a:buNone/>
            </a:pPr>
            <a:r>
              <a:rPr lang="ca">
                <a:solidFill>
                  <a:srgbClr val="FFFFFF"/>
                </a:solidFill>
                <a:latin typeface="Arial"/>
                <a:ea typeface="Arial"/>
                <a:cs typeface="Arial"/>
                <a:sym typeface="Arial"/>
              </a:rPr>
              <a:t>We can hear the time each quarter of an hour.</a:t>
            </a:r>
            <a:endParaRPr>
              <a:solidFill>
                <a:srgbClr val="FFFFFF"/>
              </a:solidFill>
              <a:latin typeface="Arial"/>
              <a:ea typeface="Arial"/>
              <a:cs typeface="Arial"/>
              <a:sym typeface="Arial"/>
            </a:endParaRPr>
          </a:p>
          <a:p>
            <a:pPr marL="0" lvl="0" indent="0">
              <a:spcBef>
                <a:spcPts val="1600"/>
              </a:spcBef>
              <a:spcAft>
                <a:spcPts val="0"/>
              </a:spcAft>
              <a:buNone/>
            </a:pPr>
            <a:r>
              <a:rPr lang="ca">
                <a:solidFill>
                  <a:srgbClr val="FFFFFF"/>
                </a:solidFill>
                <a:latin typeface="Arial"/>
                <a:ea typeface="Arial"/>
                <a:cs typeface="Arial"/>
                <a:sym typeface="Arial"/>
              </a:rPr>
              <a:t>Its was built at the end of the 18th century.</a:t>
            </a:r>
            <a:endParaRPr>
              <a:solidFill>
                <a:srgbClr val="FFFFFF"/>
              </a:solidFill>
              <a:latin typeface="Arial"/>
              <a:ea typeface="Arial"/>
              <a:cs typeface="Arial"/>
              <a:sym typeface="Arial"/>
            </a:endParaRPr>
          </a:p>
          <a:p>
            <a:pPr marL="0" lvl="0" indent="0">
              <a:spcBef>
                <a:spcPts val="1600"/>
              </a:spcBef>
              <a:spcAft>
                <a:spcPts val="0"/>
              </a:spcAft>
              <a:buNone/>
            </a:pPr>
            <a:endParaRPr>
              <a:latin typeface="Arial"/>
              <a:ea typeface="Arial"/>
              <a:cs typeface="Arial"/>
              <a:sym typeface="Arial"/>
            </a:endParaRPr>
          </a:p>
          <a:p>
            <a:pPr marL="0" lvl="0" indent="0">
              <a:spcBef>
                <a:spcPts val="1600"/>
              </a:spcBef>
              <a:spcAft>
                <a:spcPts val="1600"/>
              </a:spcAft>
              <a:buNone/>
            </a:pPr>
            <a:r>
              <a:rPr lang="ca"/>
              <a:t> </a:t>
            </a:r>
            <a:endParaRPr/>
          </a:p>
        </p:txBody>
      </p:sp>
      <p:pic>
        <p:nvPicPr>
          <p:cNvPr id="156" name="Shape 15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306450" y="960275"/>
            <a:ext cx="2962376" cy="3102101"/>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p:nvPr/>
        </p:nvSpPr>
        <p:spPr>
          <a:xfrm>
            <a:off x="923575" y="535350"/>
            <a:ext cx="7555200" cy="4072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ca" sz="3600">
                <a:solidFill>
                  <a:srgbClr val="F3F3F3"/>
                </a:solidFill>
              </a:rPr>
              <a:t>THE CLOCK TOWER </a:t>
            </a:r>
            <a:endParaRPr sz="3600">
              <a:solidFill>
                <a:srgbClr val="F3F3F3"/>
              </a:solidFill>
            </a:endParaRPr>
          </a:p>
        </p:txBody>
      </p:sp>
      <p:pic>
        <p:nvPicPr>
          <p:cNvPr id="162" name="Shape 16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849600" y="0"/>
            <a:ext cx="3294399" cy="3778899"/>
          </a:xfrm>
          <a:prstGeom prst="rect">
            <a:avLst/>
          </a:prstGeom>
          <a:noFill/>
          <a:ln>
            <a:noFill/>
          </a:ln>
        </p:spPr>
      </p:pic>
      <p:pic>
        <p:nvPicPr>
          <p:cNvPr id="163" name="Shape 16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1910464"/>
            <a:ext cx="3005775" cy="3233037"/>
          </a:xfrm>
          <a:prstGeom prst="rect">
            <a:avLst/>
          </a:prstGeom>
          <a:noFill/>
          <a:ln>
            <a:noFill/>
          </a:ln>
        </p:spPr>
      </p:pic>
      <p:sp>
        <p:nvSpPr>
          <p:cNvPr id="164" name="Shape 164"/>
          <p:cNvSpPr/>
          <p:nvPr/>
        </p:nvSpPr>
        <p:spPr>
          <a:xfrm>
            <a:off x="2752550" y="3282063"/>
            <a:ext cx="606600" cy="373200"/>
          </a:xfrm>
          <a:prstGeom prs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65" name="Shape 165"/>
          <p:cNvPicPr preferRelativeResize="0"/>
          <p:nvPr/>
        </p:nvPicPr>
        <p:blipFill>
          <a:blip r:embed="rId5">
            <a:alphaModFix/>
          </a:blip>
          <a:stretch>
            <a:fillRect/>
          </a:stretch>
        </p:blipFill>
        <p:spPr>
          <a:xfrm>
            <a:off x="3359150" y="1815375"/>
            <a:ext cx="2383400" cy="2383400"/>
          </a:xfrm>
          <a:prstGeom prst="rect">
            <a:avLst/>
          </a:prstGeom>
          <a:noFill/>
          <a:ln>
            <a:noFill/>
          </a:ln>
        </p:spPr>
      </p:pic>
      <p:sp>
        <p:nvSpPr>
          <p:cNvPr id="166" name="Shape 166"/>
          <p:cNvSpPr/>
          <p:nvPr/>
        </p:nvSpPr>
        <p:spPr>
          <a:xfrm>
            <a:off x="5621675" y="3247125"/>
            <a:ext cx="408300" cy="443100"/>
          </a:xfrm>
          <a:prstGeom prs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ca"/>
              <a:t>MAP</a:t>
            </a:r>
            <a:endParaRPr/>
          </a:p>
        </p:txBody>
      </p:sp>
      <p:pic>
        <p:nvPicPr>
          <p:cNvPr id="172" name="Shape 17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963650" y="1017725"/>
            <a:ext cx="5094630" cy="3820973"/>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ca"/>
              <a:t>CIVIC  CENTER</a:t>
            </a:r>
            <a:endParaRPr/>
          </a:p>
        </p:txBody>
      </p:sp>
      <p:sp>
        <p:nvSpPr>
          <p:cNvPr id="178" name="Shape 178"/>
          <p:cNvSpPr txBox="1"/>
          <p:nvPr/>
        </p:nvSpPr>
        <p:spPr>
          <a:xfrm>
            <a:off x="892200" y="1539575"/>
            <a:ext cx="7359600" cy="2974200"/>
          </a:xfrm>
          <a:prstGeom prst="rect">
            <a:avLst/>
          </a:prstGeom>
          <a:noFill/>
          <a:ln>
            <a:noFill/>
          </a:ln>
        </p:spPr>
        <p:txBody>
          <a:bodyPr spcFirstLastPara="1" wrap="square" lIns="91425" tIns="91425" rIns="91425" bIns="91425" anchor="t" anchorCtr="0">
            <a:noAutofit/>
          </a:bodyPr>
          <a:lstStyle/>
          <a:p>
            <a:pPr marL="0" lvl="0" indent="0">
              <a:lnSpc>
                <a:spcPct val="200000"/>
              </a:lnSpc>
              <a:spcBef>
                <a:spcPts val="0"/>
              </a:spcBef>
              <a:spcAft>
                <a:spcPts val="0"/>
              </a:spcAft>
              <a:buNone/>
            </a:pPr>
            <a:r>
              <a:rPr lang="ca" sz="1800">
                <a:solidFill>
                  <a:srgbClr val="F3F3F3"/>
                </a:solidFill>
              </a:rPr>
              <a:t>The Civic center is an old factory rebuilt to use to do different activities such as:</a:t>
            </a:r>
            <a:endParaRPr sz="1800">
              <a:solidFill>
                <a:srgbClr val="F3F3F3"/>
              </a:solidFill>
            </a:endParaRPr>
          </a:p>
          <a:p>
            <a:pPr marL="0" lvl="0" indent="0">
              <a:lnSpc>
                <a:spcPct val="200000"/>
              </a:lnSpc>
              <a:spcBef>
                <a:spcPts val="0"/>
              </a:spcBef>
              <a:spcAft>
                <a:spcPts val="0"/>
              </a:spcAft>
              <a:buNone/>
            </a:pPr>
            <a:r>
              <a:rPr lang="ca" sz="1800">
                <a:solidFill>
                  <a:srgbClr val="F3F3F3"/>
                </a:solidFill>
              </a:rPr>
              <a:t>Cinema, dancing, roller skate, children club , theatre, computer courses, tournement of scalextric, tournament of PSP 4 and a service of bar and restaurant.</a:t>
            </a:r>
            <a:endParaRPr sz="1800">
              <a:solidFill>
                <a:srgbClr val="F3F3F3"/>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pic>
        <p:nvPicPr>
          <p:cNvPr id="184" name="Shape 18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02450" y="537600"/>
            <a:ext cx="3812224" cy="2530361"/>
          </a:xfrm>
          <a:prstGeom prst="rect">
            <a:avLst/>
          </a:prstGeom>
          <a:noFill/>
          <a:ln>
            <a:noFill/>
          </a:ln>
        </p:spPr>
      </p:pic>
      <p:pic>
        <p:nvPicPr>
          <p:cNvPr id="185" name="Shape 185"/>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753463" y="537602"/>
            <a:ext cx="4271436" cy="2835150"/>
          </a:xfrm>
          <a:prstGeom prst="rect">
            <a:avLst/>
          </a:prstGeom>
          <a:noFill/>
          <a:ln>
            <a:noFill/>
          </a:ln>
        </p:spPr>
      </p:pic>
      <p:pic>
        <p:nvPicPr>
          <p:cNvPr id="186" name="Shape 186"/>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1556925" y="3232825"/>
            <a:ext cx="2878590" cy="1910675"/>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ca"/>
              <a:t>MAP</a:t>
            </a:r>
            <a:endParaRPr/>
          </a:p>
        </p:txBody>
      </p:sp>
      <p:pic>
        <p:nvPicPr>
          <p:cNvPr id="192" name="Shape 19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368913" y="1217500"/>
            <a:ext cx="4406173" cy="3790249"/>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ca"/>
              <a:t>SCHOOLS</a:t>
            </a:r>
            <a:endParaRPr/>
          </a:p>
        </p:txBody>
      </p:sp>
      <p:sp>
        <p:nvSpPr>
          <p:cNvPr id="198" name="Shape 19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ca">
                <a:latin typeface="Arial"/>
                <a:ea typeface="Arial"/>
                <a:cs typeface="Arial"/>
                <a:sym typeface="Arial"/>
              </a:rPr>
              <a:t>There are four schools in our town.</a:t>
            </a:r>
            <a:endParaRPr>
              <a:latin typeface="Arial"/>
              <a:ea typeface="Arial"/>
              <a:cs typeface="Arial"/>
              <a:sym typeface="Arial"/>
            </a:endParaRPr>
          </a:p>
          <a:p>
            <a:pPr marL="0" lvl="0" indent="0">
              <a:spcBef>
                <a:spcPts val="1600"/>
              </a:spcBef>
              <a:spcAft>
                <a:spcPts val="0"/>
              </a:spcAft>
              <a:buNone/>
            </a:pPr>
            <a:r>
              <a:rPr lang="ca">
                <a:latin typeface="Arial"/>
                <a:ea typeface="Arial"/>
                <a:cs typeface="Arial"/>
                <a:sym typeface="Arial"/>
              </a:rPr>
              <a:t>	-FEDAC school: Primary and Secondary schools. It’s a semi private school.</a:t>
            </a:r>
            <a:endParaRPr>
              <a:latin typeface="Arial"/>
              <a:ea typeface="Arial"/>
              <a:cs typeface="Arial"/>
              <a:sym typeface="Arial"/>
            </a:endParaRPr>
          </a:p>
          <a:p>
            <a:pPr marL="0" lvl="0" indent="0">
              <a:spcBef>
                <a:spcPts val="1600"/>
              </a:spcBef>
              <a:spcAft>
                <a:spcPts val="0"/>
              </a:spcAft>
              <a:buNone/>
            </a:pPr>
            <a:r>
              <a:rPr lang="ca">
                <a:latin typeface="Arial"/>
                <a:ea typeface="Arial"/>
                <a:cs typeface="Arial"/>
                <a:sym typeface="Arial"/>
              </a:rPr>
              <a:t>	-Jaume Balmes: Primary public school.</a:t>
            </a:r>
            <a:endParaRPr>
              <a:latin typeface="Arial"/>
              <a:ea typeface="Arial"/>
              <a:cs typeface="Arial"/>
              <a:sym typeface="Arial"/>
            </a:endParaRPr>
          </a:p>
          <a:p>
            <a:pPr marL="0" lvl="0" indent="0">
              <a:spcBef>
                <a:spcPts val="1600"/>
              </a:spcBef>
              <a:spcAft>
                <a:spcPts val="0"/>
              </a:spcAft>
              <a:buNone/>
            </a:pPr>
            <a:r>
              <a:rPr lang="ca">
                <a:latin typeface="Arial"/>
                <a:ea typeface="Arial"/>
                <a:cs typeface="Arial"/>
                <a:sym typeface="Arial"/>
              </a:rPr>
              <a:t>	-Carrasco i Formiguera: Secondary public school</a:t>
            </a:r>
            <a:endParaRPr>
              <a:latin typeface="Arial"/>
              <a:ea typeface="Arial"/>
              <a:cs typeface="Arial"/>
              <a:sym typeface="Arial"/>
            </a:endParaRPr>
          </a:p>
          <a:p>
            <a:pPr marL="0" lvl="0" indent="0">
              <a:spcBef>
                <a:spcPts val="1600"/>
              </a:spcBef>
              <a:spcAft>
                <a:spcPts val="0"/>
              </a:spcAft>
              <a:buNone/>
            </a:pPr>
            <a:r>
              <a:rPr lang="ca">
                <a:latin typeface="Arial"/>
                <a:ea typeface="Arial"/>
                <a:cs typeface="Arial"/>
                <a:sym typeface="Arial"/>
              </a:rPr>
              <a:t>	-Mestre Jané : Kindergarden school</a:t>
            </a:r>
            <a:endParaRPr>
              <a:latin typeface="Arial"/>
              <a:ea typeface="Arial"/>
              <a:cs typeface="Arial"/>
              <a:sym typeface="Arial"/>
            </a:endParaRPr>
          </a:p>
          <a:p>
            <a:pPr marL="0" lvl="0" indent="0">
              <a:spcBef>
                <a:spcPts val="1600"/>
              </a:spcBef>
              <a:spcAft>
                <a:spcPts val="1600"/>
              </a:spcAft>
              <a:buNone/>
            </a:pPr>
            <a:endParaRPr>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311700" y="4901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ca">
                <a:latin typeface="Arial"/>
                <a:ea typeface="Arial"/>
                <a:cs typeface="Arial"/>
                <a:sym typeface="Arial"/>
              </a:rPr>
              <a:t>Fedac Sant Feliu</a:t>
            </a:r>
            <a:endParaRPr>
              <a:latin typeface="Arial"/>
              <a:ea typeface="Arial"/>
              <a:cs typeface="Arial"/>
              <a:sym typeface="Arial"/>
            </a:endParaRPr>
          </a:p>
        </p:txBody>
      </p:sp>
      <p:sp>
        <p:nvSpPr>
          <p:cNvPr id="204" name="Shape 204"/>
          <p:cNvSpPr txBox="1"/>
          <p:nvPr/>
        </p:nvSpPr>
        <p:spPr>
          <a:xfrm>
            <a:off x="166850" y="711600"/>
            <a:ext cx="8247900" cy="3720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ca" sz="2400">
                <a:solidFill>
                  <a:srgbClr val="F3F3F3"/>
                </a:solidFill>
              </a:rPr>
              <a:t>Information</a:t>
            </a:r>
            <a:endParaRPr sz="2400">
              <a:solidFill>
                <a:srgbClr val="F3F3F3"/>
              </a:solidFill>
            </a:endParaRPr>
          </a:p>
          <a:p>
            <a:pPr marL="0" lvl="0" indent="0">
              <a:spcBef>
                <a:spcPts val="0"/>
              </a:spcBef>
              <a:spcAft>
                <a:spcPts val="0"/>
              </a:spcAft>
              <a:buNone/>
            </a:pPr>
            <a:endParaRPr sz="2400">
              <a:solidFill>
                <a:srgbClr val="F3F3F3"/>
              </a:solidFill>
            </a:endParaRPr>
          </a:p>
          <a:p>
            <a:pPr marL="0" lvl="0" indent="0">
              <a:spcBef>
                <a:spcPts val="0"/>
              </a:spcBef>
              <a:spcAft>
                <a:spcPts val="0"/>
              </a:spcAft>
              <a:buNone/>
            </a:pPr>
            <a:r>
              <a:rPr lang="ca" sz="1800">
                <a:solidFill>
                  <a:srgbClr val="F3F3F3"/>
                </a:solidFill>
              </a:rPr>
              <a:t>In the school there are 340 students.</a:t>
            </a:r>
            <a:endParaRPr sz="1800">
              <a:solidFill>
                <a:srgbClr val="F3F3F3"/>
              </a:solidFill>
            </a:endParaRPr>
          </a:p>
          <a:p>
            <a:pPr marL="0" lvl="0" indent="0">
              <a:spcBef>
                <a:spcPts val="0"/>
              </a:spcBef>
              <a:spcAft>
                <a:spcPts val="0"/>
              </a:spcAft>
              <a:buNone/>
            </a:pPr>
            <a:r>
              <a:rPr lang="ca" sz="1800">
                <a:solidFill>
                  <a:srgbClr val="F3F3F3"/>
                </a:solidFill>
              </a:rPr>
              <a:t>Fedac Sant Feliu has two buildings, one for primary and pre-primary</a:t>
            </a:r>
            <a:endParaRPr sz="1800">
              <a:solidFill>
                <a:srgbClr val="F3F3F3"/>
              </a:solidFill>
            </a:endParaRPr>
          </a:p>
          <a:p>
            <a:pPr marL="0" lvl="0" indent="0">
              <a:spcBef>
                <a:spcPts val="0"/>
              </a:spcBef>
              <a:spcAft>
                <a:spcPts val="0"/>
              </a:spcAft>
              <a:buNone/>
            </a:pPr>
            <a:r>
              <a:rPr lang="ca" sz="1800">
                <a:solidFill>
                  <a:srgbClr val="F3F3F3"/>
                </a:solidFill>
              </a:rPr>
              <a:t>and the other for secondary.</a:t>
            </a:r>
            <a:endParaRPr sz="1800">
              <a:solidFill>
                <a:srgbClr val="F3F3F3"/>
              </a:solidFill>
            </a:endParaRPr>
          </a:p>
          <a:p>
            <a:pPr marL="0" lvl="0" indent="0">
              <a:spcBef>
                <a:spcPts val="0"/>
              </a:spcBef>
              <a:spcAft>
                <a:spcPts val="0"/>
              </a:spcAft>
              <a:buNone/>
            </a:pPr>
            <a:endParaRPr sz="1800">
              <a:solidFill>
                <a:srgbClr val="F3F3F3"/>
              </a:solidFill>
            </a:endParaRPr>
          </a:p>
          <a:p>
            <a:pPr marL="0" lvl="0" indent="0">
              <a:spcBef>
                <a:spcPts val="0"/>
              </a:spcBef>
              <a:spcAft>
                <a:spcPts val="0"/>
              </a:spcAft>
              <a:buNone/>
            </a:pPr>
            <a:endParaRPr sz="1800">
              <a:solidFill>
                <a:srgbClr val="F3F3F3"/>
              </a:solidFill>
            </a:endParaRPr>
          </a:p>
          <a:p>
            <a:pPr marL="0" lvl="0" indent="0">
              <a:spcBef>
                <a:spcPts val="0"/>
              </a:spcBef>
              <a:spcAft>
                <a:spcPts val="0"/>
              </a:spcAft>
              <a:buNone/>
            </a:pPr>
            <a:endParaRPr sz="1800">
              <a:solidFill>
                <a:srgbClr val="F3F3F3"/>
              </a:solidFill>
            </a:endParaRPr>
          </a:p>
          <a:p>
            <a:pPr marL="0" lvl="0" indent="0">
              <a:spcBef>
                <a:spcPts val="0"/>
              </a:spcBef>
              <a:spcAft>
                <a:spcPts val="0"/>
              </a:spcAft>
              <a:buNone/>
            </a:pPr>
            <a:endParaRPr sz="1800">
              <a:solidFill>
                <a:srgbClr val="F3F3F3"/>
              </a:solidFill>
            </a:endParaRPr>
          </a:p>
        </p:txBody>
      </p:sp>
      <p:pic>
        <p:nvPicPr>
          <p:cNvPr id="205" name="Shape 20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109025" y="2789475"/>
            <a:ext cx="3305725" cy="2091175"/>
          </a:xfrm>
          <a:prstGeom prst="rect">
            <a:avLst/>
          </a:prstGeom>
          <a:noFill/>
          <a:ln>
            <a:noFill/>
          </a:ln>
        </p:spPr>
      </p:pic>
      <p:pic>
        <p:nvPicPr>
          <p:cNvPr id="206" name="Shape 206"/>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886675" y="2789480"/>
            <a:ext cx="3305724" cy="1859470"/>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ca"/>
              <a:t>INTRODUCTION</a:t>
            </a:r>
            <a:endParaRPr/>
          </a:p>
        </p:txBody>
      </p:sp>
      <p:sp>
        <p:nvSpPr>
          <p:cNvPr id="75" name="Shape 75"/>
          <p:cNvSpPr txBox="1">
            <a:spLocks noGrp="1"/>
          </p:cNvSpPr>
          <p:nvPr>
            <p:ph type="body" idx="1"/>
          </p:nvPr>
        </p:nvSpPr>
        <p:spPr>
          <a:xfrm>
            <a:off x="311700" y="11550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ca">
                <a:solidFill>
                  <a:srgbClr val="FFFFFF"/>
                </a:solidFill>
                <a:latin typeface="Arial"/>
                <a:ea typeface="Arial"/>
                <a:cs typeface="Arial"/>
                <a:sym typeface="Arial"/>
              </a:rPr>
              <a:t>Sant Feliu de Codines (our town) is in Barcelona in a region called Vallés Oriental. It is between Caldes de Montbui and Castellterçol</a:t>
            </a:r>
            <a:endParaRPr>
              <a:solidFill>
                <a:srgbClr val="FFFFFF"/>
              </a:solidFill>
              <a:latin typeface="Arial"/>
              <a:ea typeface="Arial"/>
              <a:cs typeface="Arial"/>
              <a:sym typeface="Arial"/>
            </a:endParaRPr>
          </a:p>
          <a:p>
            <a:pPr marL="0" lvl="0" indent="0">
              <a:spcBef>
                <a:spcPts val="1600"/>
              </a:spcBef>
              <a:spcAft>
                <a:spcPts val="0"/>
              </a:spcAft>
              <a:buNone/>
            </a:pPr>
            <a:r>
              <a:rPr lang="ca">
                <a:solidFill>
                  <a:srgbClr val="FFFFFF"/>
                </a:solidFill>
                <a:latin typeface="Arial"/>
                <a:ea typeface="Arial"/>
                <a:cs typeface="Arial"/>
                <a:sym typeface="Arial"/>
              </a:rPr>
              <a:t>                         Here we are</a:t>
            </a:r>
            <a:endParaRPr>
              <a:solidFill>
                <a:srgbClr val="FFFFFF"/>
              </a:solidFill>
              <a:latin typeface="Arial"/>
              <a:ea typeface="Arial"/>
              <a:cs typeface="Arial"/>
              <a:sym typeface="Arial"/>
            </a:endParaRPr>
          </a:p>
          <a:p>
            <a:pPr marL="0" lvl="0" indent="0">
              <a:spcBef>
                <a:spcPts val="1600"/>
              </a:spcBef>
              <a:spcAft>
                <a:spcPts val="0"/>
              </a:spcAft>
              <a:buNone/>
            </a:pPr>
            <a:r>
              <a:rPr lang="ca">
                <a:solidFill>
                  <a:srgbClr val="FFFFFF"/>
                </a:solidFill>
                <a:latin typeface="Arial"/>
                <a:ea typeface="Arial"/>
                <a:cs typeface="Arial"/>
                <a:sym typeface="Arial"/>
              </a:rPr>
              <a:t>There are approximately </a:t>
            </a:r>
            <a:endParaRPr>
              <a:solidFill>
                <a:srgbClr val="FFFFFF"/>
              </a:solidFill>
              <a:latin typeface="Arial"/>
              <a:ea typeface="Arial"/>
              <a:cs typeface="Arial"/>
              <a:sym typeface="Arial"/>
            </a:endParaRPr>
          </a:p>
          <a:p>
            <a:pPr marL="0" lvl="0" indent="0">
              <a:spcBef>
                <a:spcPts val="1600"/>
              </a:spcBef>
              <a:spcAft>
                <a:spcPts val="1600"/>
              </a:spcAft>
              <a:buNone/>
            </a:pPr>
            <a:r>
              <a:rPr lang="ca">
                <a:solidFill>
                  <a:srgbClr val="FFFFFF"/>
                </a:solidFill>
                <a:latin typeface="Arial"/>
                <a:ea typeface="Arial"/>
                <a:cs typeface="Arial"/>
                <a:sym typeface="Arial"/>
              </a:rPr>
              <a:t>6,000 inhabitants</a:t>
            </a:r>
            <a:endParaRPr>
              <a:solidFill>
                <a:srgbClr val="FFFFFF"/>
              </a:solidFill>
              <a:latin typeface="Arial"/>
              <a:ea typeface="Arial"/>
              <a:cs typeface="Arial"/>
              <a:sym typeface="Arial"/>
            </a:endParaRPr>
          </a:p>
        </p:txBody>
      </p:sp>
      <p:pic>
        <p:nvPicPr>
          <p:cNvPr id="76" name="Shape 7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425450" y="2402625"/>
            <a:ext cx="4672099" cy="2663800"/>
          </a:xfrm>
          <a:prstGeom prst="rect">
            <a:avLst/>
          </a:prstGeom>
          <a:noFill/>
          <a:ln>
            <a:noFill/>
          </a:ln>
        </p:spPr>
      </p:pic>
      <p:cxnSp>
        <p:nvCxnSpPr>
          <p:cNvPr id="77" name="Shape 77"/>
          <p:cNvCxnSpPr/>
          <p:nvPr/>
        </p:nvCxnSpPr>
        <p:spPr>
          <a:xfrm>
            <a:off x="3385800" y="2275625"/>
            <a:ext cx="2262000" cy="921300"/>
          </a:xfrm>
          <a:prstGeom prst="straightConnector1">
            <a:avLst/>
          </a:prstGeom>
          <a:noFill/>
          <a:ln w="76200" cap="flat" cmpd="sng">
            <a:solidFill>
              <a:srgbClr val="000000"/>
            </a:solidFill>
            <a:prstDash val="solid"/>
            <a:round/>
            <a:headEnd type="none" w="lg" len="lg"/>
            <a:tailEnd type="triangle" w="lg" len="lg"/>
          </a:ln>
        </p:spPr>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3741713" y="580475"/>
            <a:ext cx="1406400" cy="5727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pPr>
            <a:r>
              <a:rPr lang="ca"/>
              <a:t>MAP</a:t>
            </a:r>
            <a:endParaRPr/>
          </a:p>
        </p:txBody>
      </p:sp>
      <p:sp>
        <p:nvSpPr>
          <p:cNvPr id="212" name="Shape 212"/>
          <p:cNvSpPr txBox="1"/>
          <p:nvPr/>
        </p:nvSpPr>
        <p:spPr>
          <a:xfrm>
            <a:off x="388025" y="1153175"/>
            <a:ext cx="8520600" cy="37962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pic>
        <p:nvPicPr>
          <p:cNvPr id="213" name="Shape 21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731950" y="1153175"/>
            <a:ext cx="4903951" cy="3677975"/>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ca"/>
              <a:t>SPORTS CENTER</a:t>
            </a:r>
            <a:endParaRPr/>
          </a:p>
        </p:txBody>
      </p:sp>
      <p:sp>
        <p:nvSpPr>
          <p:cNvPr id="219" name="Shape 219"/>
          <p:cNvSpPr txBox="1"/>
          <p:nvPr/>
        </p:nvSpPr>
        <p:spPr>
          <a:xfrm>
            <a:off x="430050" y="1792825"/>
            <a:ext cx="8283900" cy="2633400"/>
          </a:xfrm>
          <a:prstGeom prst="rect">
            <a:avLst/>
          </a:prstGeom>
          <a:noFill/>
          <a:ln>
            <a:noFill/>
          </a:ln>
        </p:spPr>
        <p:txBody>
          <a:bodyPr spcFirstLastPara="1" wrap="square" lIns="91425" tIns="91425" rIns="91425" bIns="91425" anchor="t" anchorCtr="0">
            <a:noAutofit/>
          </a:bodyPr>
          <a:lstStyle/>
          <a:p>
            <a:pPr marL="0" lvl="0" indent="0" rtl="0">
              <a:lnSpc>
                <a:spcPct val="200000"/>
              </a:lnSpc>
              <a:spcBef>
                <a:spcPts val="0"/>
              </a:spcBef>
              <a:spcAft>
                <a:spcPts val="0"/>
              </a:spcAft>
              <a:buNone/>
            </a:pPr>
            <a:r>
              <a:rPr lang="ca" sz="1800">
                <a:solidFill>
                  <a:srgbClr val="F3F3F3"/>
                </a:solidFill>
              </a:rPr>
              <a:t>It’s an area, where we can play different sports. There are three different places to play them: the pavilion, the tennis court and the football court. In the pavilion, people practice hockey, basket, football and skating. Tennis is played in the tennis court,  and you can play football and athletics in the football court.  </a:t>
            </a:r>
            <a:endParaRPr sz="1800">
              <a:solidFill>
                <a:srgbClr val="F3F3F3"/>
              </a:solidFill>
            </a:endParaRPr>
          </a:p>
          <a:p>
            <a:pPr marL="0" lvl="0" indent="0">
              <a:spcBef>
                <a:spcPts val="0"/>
              </a:spcBef>
              <a:spcAft>
                <a:spcPts val="0"/>
              </a:spcAft>
              <a:buNone/>
            </a:pPr>
            <a:endParaRPr sz="1800">
              <a:solidFill>
                <a:srgbClr val="F3F3F3"/>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Shape 22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88400" y="238950"/>
            <a:ext cx="3272475" cy="2456525"/>
          </a:xfrm>
          <a:prstGeom prst="rect">
            <a:avLst/>
          </a:prstGeom>
          <a:noFill/>
          <a:ln>
            <a:noFill/>
          </a:ln>
        </p:spPr>
      </p:pic>
      <p:pic>
        <p:nvPicPr>
          <p:cNvPr id="225" name="Shape 225"/>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3082700" y="2832325"/>
            <a:ext cx="3668049" cy="2063900"/>
          </a:xfrm>
          <a:prstGeom prst="rect">
            <a:avLst/>
          </a:prstGeom>
          <a:noFill/>
          <a:ln>
            <a:noFill/>
          </a:ln>
        </p:spPr>
      </p:pic>
      <p:pic>
        <p:nvPicPr>
          <p:cNvPr id="226" name="Shape 226"/>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5060975" y="167950"/>
            <a:ext cx="3367041" cy="2527525"/>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ca"/>
              <a:t>MAP</a:t>
            </a:r>
            <a:endParaRPr/>
          </a:p>
        </p:txBody>
      </p:sp>
      <p:pic>
        <p:nvPicPr>
          <p:cNvPr id="232" name="Shape 23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843725" y="967550"/>
            <a:ext cx="3698899" cy="3990477"/>
          </a:xfrm>
          <a:prstGeom prst="rect">
            <a:avLst/>
          </a:prstGeom>
          <a:noFill/>
          <a:ln>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ca"/>
              <a:t>ALBERS PARK</a:t>
            </a:r>
            <a:endParaRPr/>
          </a:p>
          <a:p>
            <a:pPr marL="0" lvl="0" indent="0">
              <a:spcBef>
                <a:spcPts val="0"/>
              </a:spcBef>
              <a:spcAft>
                <a:spcPts val="0"/>
              </a:spcAft>
              <a:buNone/>
            </a:pPr>
            <a:endParaRPr/>
          </a:p>
          <a:p>
            <a:pPr marL="0" lvl="0" indent="0">
              <a:lnSpc>
                <a:spcPct val="200000"/>
              </a:lnSpc>
              <a:spcBef>
                <a:spcPts val="0"/>
              </a:spcBef>
              <a:spcAft>
                <a:spcPts val="0"/>
              </a:spcAft>
              <a:buNone/>
            </a:pPr>
            <a:r>
              <a:rPr lang="ca" sz="1800">
                <a:latin typeface="Arial"/>
                <a:ea typeface="Arial"/>
                <a:cs typeface="Arial"/>
                <a:sym typeface="Arial"/>
              </a:rPr>
              <a:t>The “ Albers Park” is a park next to the school.</a:t>
            </a:r>
            <a:endParaRPr sz="1800">
              <a:latin typeface="Arial"/>
              <a:ea typeface="Arial"/>
              <a:cs typeface="Arial"/>
              <a:sym typeface="Arial"/>
            </a:endParaRPr>
          </a:p>
          <a:p>
            <a:pPr marL="0" lvl="0" indent="0" rtl="0">
              <a:lnSpc>
                <a:spcPct val="200000"/>
              </a:lnSpc>
              <a:spcBef>
                <a:spcPts val="0"/>
              </a:spcBef>
              <a:spcAft>
                <a:spcPts val="0"/>
              </a:spcAft>
              <a:buNone/>
            </a:pPr>
            <a:r>
              <a:rPr lang="ca" sz="1800">
                <a:latin typeface="Arial"/>
                <a:ea typeface="Arial"/>
                <a:cs typeface="Arial"/>
                <a:sym typeface="Arial"/>
              </a:rPr>
              <a:t>In Albers park the are 2 parks, 1 zone is for young children to play</a:t>
            </a:r>
            <a:endParaRPr sz="1800">
              <a:latin typeface="Arial"/>
              <a:ea typeface="Arial"/>
              <a:cs typeface="Arial"/>
              <a:sym typeface="Arial"/>
            </a:endParaRPr>
          </a:p>
          <a:p>
            <a:pPr marL="0" lvl="0" indent="0">
              <a:lnSpc>
                <a:spcPct val="200000"/>
              </a:lnSpc>
              <a:spcBef>
                <a:spcPts val="0"/>
              </a:spcBef>
              <a:spcAft>
                <a:spcPts val="0"/>
              </a:spcAft>
              <a:buNone/>
            </a:pPr>
            <a:r>
              <a:rPr lang="ca" sz="1800">
                <a:latin typeface="Arial"/>
                <a:ea typeface="Arial"/>
                <a:cs typeface="Arial"/>
                <a:sym typeface="Arial"/>
              </a:rPr>
              <a:t> and the oher zone is for the adults to sit and relax.</a:t>
            </a:r>
            <a:endParaRPr sz="1800">
              <a:latin typeface="Arial"/>
              <a:ea typeface="Arial"/>
              <a:cs typeface="Arial"/>
              <a:sym typeface="Arial"/>
            </a:endParaRPr>
          </a:p>
          <a:p>
            <a:pPr marL="0" lvl="0" indent="0">
              <a:lnSpc>
                <a:spcPct val="200000"/>
              </a:lnSpc>
              <a:spcBef>
                <a:spcPts val="0"/>
              </a:spcBef>
              <a:spcAft>
                <a:spcPts val="0"/>
              </a:spcAft>
              <a:buNone/>
            </a:pPr>
            <a:endParaRPr sz="1800">
              <a:latin typeface="Arial"/>
              <a:ea typeface="Arial"/>
              <a:cs typeface="Arial"/>
              <a:sym typeface="Arial"/>
            </a:endParaRPr>
          </a:p>
          <a:p>
            <a:pPr marL="0" lvl="0" indent="0">
              <a:lnSpc>
                <a:spcPct val="200000"/>
              </a:lnSpc>
              <a:spcBef>
                <a:spcPts val="0"/>
              </a:spcBef>
              <a:spcAft>
                <a:spcPts val="0"/>
              </a:spcAft>
              <a:buNone/>
            </a:pPr>
            <a:r>
              <a:rPr lang="ca" sz="1800">
                <a:latin typeface="Arial"/>
                <a:ea typeface="Arial"/>
                <a:cs typeface="Arial"/>
                <a:sym typeface="Arial"/>
              </a:rPr>
              <a:t>It is very nice!!!</a:t>
            </a:r>
            <a:endParaRPr sz="1800">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2" name="Shape 24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52400" y="152400"/>
            <a:ext cx="4466250" cy="3352675"/>
          </a:xfrm>
          <a:prstGeom prst="rect">
            <a:avLst/>
          </a:prstGeom>
          <a:noFill/>
          <a:ln>
            <a:noFill/>
          </a:ln>
        </p:spPr>
      </p:pic>
      <p:pic>
        <p:nvPicPr>
          <p:cNvPr id="243" name="Shape 243"/>
          <p:cNvPicPr preferRelativeResize="0"/>
          <p:nvPr/>
        </p:nvPicPr>
        <p:blipFill rotWithShape="1">
          <a:blip r:embed="rId4" cstate="email">
            <a:alphaModFix/>
            <a:extLst>
              <a:ext uri="{28A0092B-C50C-407E-A947-70E740481C1C}">
                <a14:useLocalDpi xmlns:a14="http://schemas.microsoft.com/office/drawing/2010/main"/>
              </a:ext>
            </a:extLst>
          </a:blip>
          <a:srcRect l="-13598" t="-27630" r="-26301" b="-12269"/>
          <a:stretch/>
        </p:blipFill>
        <p:spPr>
          <a:xfrm>
            <a:off x="5109275" y="2421725"/>
            <a:ext cx="3719025" cy="2791748"/>
          </a:xfrm>
          <a:prstGeom prst="rect">
            <a:avLst/>
          </a:prstGeom>
          <a:noFill/>
          <a:ln>
            <a:noFill/>
          </a:ln>
        </p:spPr>
      </p:pic>
      <p:pic>
        <p:nvPicPr>
          <p:cNvPr id="244" name="Shape 244"/>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5237575" y="152400"/>
            <a:ext cx="3311601" cy="2485900"/>
          </a:xfrm>
          <a:prstGeom prst="rect">
            <a:avLst/>
          </a:prstGeom>
          <a:noFill/>
          <a:ln>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ca"/>
              <a:t>MAP</a:t>
            </a:r>
            <a:endParaRPr/>
          </a:p>
        </p:txBody>
      </p:sp>
      <p:pic>
        <p:nvPicPr>
          <p:cNvPr id="250" name="Shape 25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082625" y="1071100"/>
            <a:ext cx="5094630" cy="3820973"/>
          </a:xfrm>
          <a:prstGeom prst="rect">
            <a:avLst/>
          </a:prstGeom>
          <a:noFill/>
          <a:ln>
            <a:no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title"/>
          </p:nvPr>
        </p:nvSpPr>
        <p:spPr>
          <a:xfrm>
            <a:off x="311700" y="445025"/>
            <a:ext cx="8552400" cy="4115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ca"/>
              <a:t>THE CLOCK MUSEUM</a:t>
            </a:r>
            <a:endParaRPr/>
          </a:p>
          <a:p>
            <a:pPr marL="0" lvl="0" indent="0">
              <a:spcBef>
                <a:spcPts val="0"/>
              </a:spcBef>
              <a:spcAft>
                <a:spcPts val="0"/>
              </a:spcAft>
              <a:buNone/>
            </a:pPr>
            <a:endParaRPr/>
          </a:p>
          <a:p>
            <a:pPr marL="0" lvl="0" indent="0">
              <a:lnSpc>
                <a:spcPct val="200000"/>
              </a:lnSpc>
              <a:spcBef>
                <a:spcPts val="0"/>
              </a:spcBef>
              <a:spcAft>
                <a:spcPts val="0"/>
              </a:spcAft>
              <a:buNone/>
            </a:pPr>
            <a:r>
              <a:rPr lang="ca" sz="1800">
                <a:latin typeface="Arial"/>
                <a:ea typeface="Arial"/>
                <a:cs typeface="Arial"/>
                <a:sym typeface="Arial"/>
              </a:rPr>
              <a:t>In Sant Feliu de Codines we have got  the clock museum. This museum is downstairs of one theatre and there are lots of old clocks. Every year there is a big clock fair and people come from everywhere to visit and to buy old clocks.</a:t>
            </a:r>
            <a:endParaRPr sz="1800">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Shape 260"/>
          <p:cNvPicPr preferRelativeResize="0"/>
          <p:nvPr/>
        </p:nvPicPr>
        <p:blipFill>
          <a:blip r:embed="rId3">
            <a:alphaModFix/>
          </a:blip>
          <a:stretch>
            <a:fillRect/>
          </a:stretch>
        </p:blipFill>
        <p:spPr>
          <a:xfrm>
            <a:off x="3627275" y="1038025"/>
            <a:ext cx="5029050" cy="3276850"/>
          </a:xfrm>
          <a:prstGeom prst="rect">
            <a:avLst/>
          </a:prstGeom>
          <a:noFill/>
          <a:ln>
            <a:noFill/>
          </a:ln>
        </p:spPr>
      </p:pic>
      <p:pic>
        <p:nvPicPr>
          <p:cNvPr id="261" name="Shape 261"/>
          <p:cNvPicPr preferRelativeResize="0"/>
          <p:nvPr/>
        </p:nvPicPr>
        <p:blipFill>
          <a:blip r:embed="rId4">
            <a:alphaModFix/>
          </a:blip>
          <a:stretch>
            <a:fillRect/>
          </a:stretch>
        </p:blipFill>
        <p:spPr>
          <a:xfrm>
            <a:off x="327350" y="828675"/>
            <a:ext cx="3009900" cy="3486150"/>
          </a:xfrm>
          <a:prstGeom prst="rect">
            <a:avLst/>
          </a:prstGeom>
          <a:noFill/>
          <a:ln>
            <a:no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ca"/>
              <a:t>MAP</a:t>
            </a:r>
            <a:endParaRPr/>
          </a:p>
        </p:txBody>
      </p:sp>
      <p:pic>
        <p:nvPicPr>
          <p:cNvPr id="267" name="Shape 26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668625" y="1146800"/>
            <a:ext cx="5094630" cy="3820973"/>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105975" y="445025"/>
            <a:ext cx="8520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ca"/>
              <a:t>COAT OF ARMS                               MAP</a:t>
            </a:r>
            <a:endParaRPr/>
          </a:p>
        </p:txBody>
      </p:sp>
      <p:pic>
        <p:nvPicPr>
          <p:cNvPr id="83" name="Shape 8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560600" y="1289450"/>
            <a:ext cx="1809750" cy="2905125"/>
          </a:xfrm>
          <a:prstGeom prst="rect">
            <a:avLst/>
          </a:prstGeom>
          <a:noFill/>
          <a:ln>
            <a:noFill/>
          </a:ln>
        </p:spPr>
      </p:pic>
      <p:pic>
        <p:nvPicPr>
          <p:cNvPr id="84" name="Shape 84"/>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860476" y="1684600"/>
            <a:ext cx="3760174" cy="2820127"/>
          </a:xfrm>
          <a:prstGeom prst="rect">
            <a:avLst/>
          </a:prstGeom>
          <a:noFill/>
          <a:ln>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ca"/>
              <a:t>PARK USART</a:t>
            </a:r>
            <a:endParaRPr/>
          </a:p>
        </p:txBody>
      </p:sp>
      <p:sp>
        <p:nvSpPr>
          <p:cNvPr id="273" name="Shape 273"/>
          <p:cNvSpPr txBox="1"/>
          <p:nvPr/>
        </p:nvSpPr>
        <p:spPr>
          <a:xfrm>
            <a:off x="311700" y="1017725"/>
            <a:ext cx="7347900" cy="8574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ca" sz="1800">
                <a:solidFill>
                  <a:srgbClr val="FFFFFF"/>
                </a:solidFill>
              </a:rPr>
              <a:t>Park Usart has  incredible views and you can see them from this tower.The park is near the town, and people usually go there by bike or walking.</a:t>
            </a:r>
            <a:endParaRPr sz="1800">
              <a:solidFill>
                <a:srgbClr val="FFFFFF"/>
              </a:solidFill>
            </a:endParaRPr>
          </a:p>
          <a:p>
            <a:pPr marL="0" lvl="0" indent="0">
              <a:spcBef>
                <a:spcPts val="0"/>
              </a:spcBef>
              <a:spcAft>
                <a:spcPts val="0"/>
              </a:spcAft>
              <a:buNone/>
            </a:pPr>
            <a:endParaRPr sz="1800">
              <a:solidFill>
                <a:srgbClr val="FFFFFF"/>
              </a:solidFill>
            </a:endParaRPr>
          </a:p>
        </p:txBody>
      </p:sp>
      <p:pic>
        <p:nvPicPr>
          <p:cNvPr id="274" name="Shape 27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463112" y="2525700"/>
            <a:ext cx="2635126" cy="1999501"/>
          </a:xfrm>
          <a:prstGeom prst="rect">
            <a:avLst/>
          </a:prstGeom>
          <a:noFill/>
          <a:ln>
            <a:noFill/>
          </a:ln>
        </p:spPr>
      </p:pic>
      <p:pic>
        <p:nvPicPr>
          <p:cNvPr id="275" name="Shape 275"/>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70200" y="2310625"/>
            <a:ext cx="2949637" cy="2214584"/>
          </a:xfrm>
          <a:prstGeom prst="rect">
            <a:avLst/>
          </a:prstGeom>
          <a:noFill/>
          <a:ln>
            <a:no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280" name="Shape 28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52400" y="152400"/>
            <a:ext cx="3818550" cy="4838712"/>
          </a:xfrm>
          <a:prstGeom prst="rect">
            <a:avLst/>
          </a:prstGeom>
          <a:noFill/>
          <a:ln>
            <a:noFill/>
          </a:ln>
        </p:spPr>
      </p:pic>
      <p:sp>
        <p:nvSpPr>
          <p:cNvPr id="281" name="Shape 281"/>
          <p:cNvSpPr txBox="1"/>
          <p:nvPr/>
        </p:nvSpPr>
        <p:spPr>
          <a:xfrm>
            <a:off x="4094425" y="1803400"/>
            <a:ext cx="4731000" cy="10170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ca" sz="1800">
                <a:solidFill>
                  <a:srgbClr val="FFFFFF"/>
                </a:solidFill>
              </a:rPr>
              <a:t>Next to the park Usart there is a path where you can go through the wood.</a:t>
            </a:r>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title"/>
          </p:nvPr>
        </p:nvSpPr>
        <p:spPr>
          <a:xfrm>
            <a:off x="0" y="345150"/>
            <a:ext cx="8520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ca"/>
              <a:t>MAP</a:t>
            </a:r>
            <a:endParaRPr/>
          </a:p>
        </p:txBody>
      </p:sp>
      <p:pic>
        <p:nvPicPr>
          <p:cNvPr id="287" name="Shape 28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958100" y="1017350"/>
            <a:ext cx="5227802" cy="3920851"/>
          </a:xfrm>
          <a:prstGeom prst="rect">
            <a:avLst/>
          </a:prstGeom>
          <a:noFill/>
          <a:ln>
            <a:no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1147800" y="434425"/>
            <a:ext cx="62607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ca"/>
              <a:t>PARK XIFREDA</a:t>
            </a:r>
            <a:endParaRPr/>
          </a:p>
        </p:txBody>
      </p:sp>
      <p:sp>
        <p:nvSpPr>
          <p:cNvPr id="293" name="Shape 293"/>
          <p:cNvSpPr txBox="1"/>
          <p:nvPr/>
        </p:nvSpPr>
        <p:spPr>
          <a:xfrm>
            <a:off x="1637675" y="573300"/>
            <a:ext cx="6705600" cy="37563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endParaRPr sz="2500" b="1">
              <a:solidFill>
                <a:srgbClr val="D5A6BD"/>
              </a:solidFill>
              <a:latin typeface="Comic Sans MS"/>
              <a:ea typeface="Comic Sans MS"/>
              <a:cs typeface="Comic Sans MS"/>
              <a:sym typeface="Comic Sans MS"/>
            </a:endParaRPr>
          </a:p>
          <a:p>
            <a:pPr marL="0" lvl="0" indent="0" rtl="0">
              <a:lnSpc>
                <a:spcPct val="115000"/>
              </a:lnSpc>
              <a:spcBef>
                <a:spcPts val="0"/>
              </a:spcBef>
              <a:spcAft>
                <a:spcPts val="0"/>
              </a:spcAft>
              <a:buNone/>
            </a:pPr>
            <a:endParaRPr sz="1100"/>
          </a:p>
          <a:p>
            <a:pPr marL="0" lvl="0" indent="0" rtl="0">
              <a:lnSpc>
                <a:spcPct val="115000"/>
              </a:lnSpc>
              <a:spcBef>
                <a:spcPts val="0"/>
              </a:spcBef>
              <a:spcAft>
                <a:spcPts val="0"/>
              </a:spcAft>
              <a:buNone/>
            </a:pPr>
            <a:endParaRPr sz="1100"/>
          </a:p>
          <a:p>
            <a:pPr marL="0" lvl="0" indent="0" rtl="0">
              <a:lnSpc>
                <a:spcPct val="200000"/>
              </a:lnSpc>
              <a:spcBef>
                <a:spcPts val="0"/>
              </a:spcBef>
              <a:spcAft>
                <a:spcPts val="0"/>
              </a:spcAft>
              <a:buNone/>
            </a:pPr>
            <a:r>
              <a:rPr lang="ca" sz="1800">
                <a:solidFill>
                  <a:srgbClr val="FFFFFF"/>
                </a:solidFill>
              </a:rPr>
              <a:t>Can Xifreda is a nice park in the centre of Sant Feliu.</a:t>
            </a:r>
            <a:endParaRPr sz="1800">
              <a:solidFill>
                <a:srgbClr val="FFFFFF"/>
              </a:solidFill>
            </a:endParaRPr>
          </a:p>
          <a:p>
            <a:pPr marL="0" lvl="0" indent="0" rtl="0">
              <a:lnSpc>
                <a:spcPct val="200000"/>
              </a:lnSpc>
              <a:spcBef>
                <a:spcPts val="0"/>
              </a:spcBef>
              <a:spcAft>
                <a:spcPts val="0"/>
              </a:spcAft>
              <a:buNone/>
            </a:pPr>
            <a:r>
              <a:rPr lang="ca" sz="1800">
                <a:solidFill>
                  <a:srgbClr val="FFFFFF"/>
                </a:solidFill>
              </a:rPr>
              <a:t>There are a lot of trees and very good landscapes.</a:t>
            </a:r>
            <a:endParaRPr sz="1800">
              <a:solidFill>
                <a:srgbClr val="FFFFFF"/>
              </a:solidFill>
            </a:endParaRPr>
          </a:p>
          <a:p>
            <a:pPr marL="0" lvl="0" indent="0" rtl="0">
              <a:lnSpc>
                <a:spcPct val="200000"/>
              </a:lnSpc>
              <a:spcBef>
                <a:spcPts val="0"/>
              </a:spcBef>
              <a:spcAft>
                <a:spcPts val="0"/>
              </a:spcAft>
              <a:buNone/>
            </a:pPr>
            <a:r>
              <a:rPr lang="ca" sz="1800">
                <a:solidFill>
                  <a:srgbClr val="FFFFFF"/>
                </a:solidFill>
              </a:rPr>
              <a:t>There is a fountain to drink water and there are swings.</a:t>
            </a:r>
            <a:endParaRPr sz="1800">
              <a:solidFill>
                <a:srgbClr val="FFFFFF"/>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pic>
        <p:nvPicPr>
          <p:cNvPr id="298" name="Shape 298" descr="Resultat d'imatges de park Can Xifreda sant feliu de codines"/>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35700" y="277625"/>
            <a:ext cx="4577251" cy="3437725"/>
          </a:xfrm>
          <a:prstGeom prst="rect">
            <a:avLst/>
          </a:prstGeom>
          <a:noFill/>
          <a:ln>
            <a:noFill/>
          </a:ln>
        </p:spPr>
      </p:pic>
      <p:pic>
        <p:nvPicPr>
          <p:cNvPr id="299" name="Shape 299"/>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903501" y="1537575"/>
            <a:ext cx="4109550" cy="3379564"/>
          </a:xfrm>
          <a:prstGeom prst="rect">
            <a:avLst/>
          </a:prstGeom>
          <a:noFill/>
          <a:ln>
            <a:no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ca"/>
              <a:t>MAP</a:t>
            </a:r>
            <a:endParaRPr/>
          </a:p>
        </p:txBody>
      </p:sp>
      <p:pic>
        <p:nvPicPr>
          <p:cNvPr id="305" name="Shape 30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024688" y="1107425"/>
            <a:ext cx="5094630" cy="3820973"/>
          </a:xfrm>
          <a:prstGeom prst="rect">
            <a:avLst/>
          </a:prstGeom>
          <a:noFill/>
          <a:ln>
            <a:noFill/>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Shape 31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ca" dirty="0"/>
              <a:t>ARQUEOLOGICAL </a:t>
            </a:r>
            <a:r>
              <a:rPr lang="ca" dirty="0" smtClean="0"/>
              <a:t/>
            </a:r>
            <a:br>
              <a:rPr lang="ca" dirty="0" smtClean="0"/>
            </a:br>
            <a:r>
              <a:rPr lang="ca" dirty="0" smtClean="0"/>
              <a:t>MUSEUM</a:t>
            </a:r>
            <a:endParaRPr dirty="0"/>
          </a:p>
        </p:txBody>
      </p:sp>
      <p:sp>
        <p:nvSpPr>
          <p:cNvPr id="311" name="Shape 311"/>
          <p:cNvSpPr txBox="1"/>
          <p:nvPr/>
        </p:nvSpPr>
        <p:spPr>
          <a:xfrm>
            <a:off x="432775" y="1381600"/>
            <a:ext cx="3000000" cy="3000000"/>
          </a:xfrm>
          <a:prstGeom prst="rect">
            <a:avLst/>
          </a:prstGeom>
          <a:noFill/>
          <a:ln>
            <a:noFill/>
          </a:ln>
        </p:spPr>
        <p:txBody>
          <a:bodyPr spcFirstLastPara="1" wrap="square" lIns="91425" tIns="91425" rIns="91425" bIns="91425" anchor="ctr" anchorCtr="0">
            <a:noAutofit/>
          </a:bodyPr>
          <a:lstStyle/>
          <a:p>
            <a:pPr marL="0" lvl="0" indent="0" algn="just" rtl="0">
              <a:lnSpc>
                <a:spcPct val="115000"/>
              </a:lnSpc>
              <a:spcBef>
                <a:spcPts val="0"/>
              </a:spcBef>
              <a:spcAft>
                <a:spcPts val="0"/>
              </a:spcAft>
              <a:buNone/>
            </a:pPr>
            <a:endParaRPr sz="1800">
              <a:solidFill>
                <a:srgbClr val="EFEFEF"/>
              </a:solidFill>
              <a:latin typeface="Average"/>
              <a:ea typeface="Average"/>
              <a:cs typeface="Average"/>
              <a:sym typeface="Average"/>
            </a:endParaRPr>
          </a:p>
          <a:p>
            <a:pPr marL="0" lvl="0" indent="0" algn="just" rtl="0">
              <a:lnSpc>
                <a:spcPct val="115000"/>
              </a:lnSpc>
              <a:spcBef>
                <a:spcPts val="1600"/>
              </a:spcBef>
              <a:spcAft>
                <a:spcPts val="0"/>
              </a:spcAft>
              <a:buNone/>
            </a:pPr>
            <a:r>
              <a:rPr lang="ca" sz="1800">
                <a:solidFill>
                  <a:srgbClr val="EFEFEF"/>
                </a:solidFill>
              </a:rPr>
              <a:t>The arquelogical museum is a prehistoric place where we can observe  old things.</a:t>
            </a:r>
            <a:endParaRPr sz="1800">
              <a:solidFill>
                <a:srgbClr val="EFEFEF"/>
              </a:solidFill>
            </a:endParaRPr>
          </a:p>
          <a:p>
            <a:pPr marL="0" lvl="0" indent="0" algn="just" rtl="0">
              <a:lnSpc>
                <a:spcPct val="115000"/>
              </a:lnSpc>
              <a:spcBef>
                <a:spcPts val="1600"/>
              </a:spcBef>
              <a:spcAft>
                <a:spcPts val="1600"/>
              </a:spcAft>
              <a:buNone/>
            </a:pPr>
            <a:r>
              <a:rPr lang="ca" sz="1800">
                <a:solidFill>
                  <a:srgbClr val="EFEFEF"/>
                </a:solidFill>
              </a:rPr>
              <a:t>There are: old bones, old rocks, knives, arrows, fossils and a lot of more prehistoric things.</a:t>
            </a:r>
            <a:endParaRPr sz="1800"/>
          </a:p>
        </p:txBody>
      </p:sp>
      <p:pic>
        <p:nvPicPr>
          <p:cNvPr id="312" name="Shape 312"/>
          <p:cNvPicPr preferRelativeResize="0"/>
          <p:nvPr/>
        </p:nvPicPr>
        <p:blipFill>
          <a:blip r:embed="rId3">
            <a:alphaModFix/>
          </a:blip>
          <a:stretch>
            <a:fillRect/>
          </a:stretch>
        </p:blipFill>
        <p:spPr>
          <a:xfrm>
            <a:off x="4583100" y="0"/>
            <a:ext cx="4560900" cy="5143500"/>
          </a:xfrm>
          <a:prstGeom prst="rect">
            <a:avLst/>
          </a:prstGeom>
          <a:noFill/>
          <a:ln>
            <a:noFill/>
          </a:ln>
          <a:effectLst>
            <a:outerShdw blurRad="57150" dist="19050" dir="5400000" algn="bl" rotWithShape="0">
              <a:srgbClr val="000000">
                <a:alpha val="50000"/>
              </a:srgbClr>
            </a:outerShdw>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pic>
        <p:nvPicPr>
          <p:cNvPr id="317" name="Shape 31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0" y="0"/>
            <a:ext cx="4075599" cy="3059425"/>
          </a:xfrm>
          <a:prstGeom prst="rect">
            <a:avLst/>
          </a:prstGeom>
          <a:noFill/>
          <a:ln>
            <a:noFill/>
          </a:ln>
        </p:spPr>
      </p:pic>
      <p:pic>
        <p:nvPicPr>
          <p:cNvPr id="318" name="Shape 318"/>
          <p:cNvPicPr preferRelativeResize="0"/>
          <p:nvPr/>
        </p:nvPicPr>
        <p:blipFill>
          <a:blip r:embed="rId4">
            <a:alphaModFix/>
          </a:blip>
          <a:stretch>
            <a:fillRect/>
          </a:stretch>
        </p:blipFill>
        <p:spPr>
          <a:xfrm>
            <a:off x="4987650" y="576675"/>
            <a:ext cx="3386300" cy="4224275"/>
          </a:xfrm>
          <a:prstGeom prst="rect">
            <a:avLst/>
          </a:prstGeom>
          <a:noFill/>
          <a:ln>
            <a:noFill/>
          </a:ln>
        </p:spPr>
      </p:pic>
      <p:sp>
        <p:nvSpPr>
          <p:cNvPr id="319" name="Shape 319"/>
          <p:cNvSpPr txBox="1"/>
          <p:nvPr/>
        </p:nvSpPr>
        <p:spPr>
          <a:xfrm>
            <a:off x="5293300" y="3059425"/>
            <a:ext cx="66600" cy="4662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Shape 3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ca"/>
              <a:t>MAP</a:t>
            </a:r>
            <a:endParaRPr/>
          </a:p>
        </p:txBody>
      </p:sp>
      <p:pic>
        <p:nvPicPr>
          <p:cNvPr id="325" name="Shape 32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863050" y="1100950"/>
            <a:ext cx="3761901" cy="3973376"/>
          </a:xfrm>
          <a:prstGeom prst="rect">
            <a:avLst/>
          </a:prstGeom>
          <a:noFill/>
          <a:ln>
            <a:noFill/>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330" name="Shape 330"/>
          <p:cNvPicPr preferRelativeResize="0"/>
          <p:nvPr/>
        </p:nvPicPr>
        <p:blipFill>
          <a:blip r:embed="rId3">
            <a:alphaModFix/>
          </a:blip>
          <a:stretch>
            <a:fillRect/>
          </a:stretch>
        </p:blipFill>
        <p:spPr>
          <a:xfrm>
            <a:off x="2775788" y="305573"/>
            <a:ext cx="3021025" cy="1158025"/>
          </a:xfrm>
          <a:prstGeom prst="rect">
            <a:avLst/>
          </a:prstGeom>
          <a:noFill/>
          <a:ln>
            <a:noFill/>
          </a:ln>
        </p:spPr>
      </p:pic>
      <p:pic>
        <p:nvPicPr>
          <p:cNvPr id="331" name="Shape 331"/>
          <p:cNvPicPr preferRelativeResize="0"/>
          <p:nvPr/>
        </p:nvPicPr>
        <p:blipFill>
          <a:blip r:embed="rId4">
            <a:alphaModFix/>
          </a:blip>
          <a:stretch>
            <a:fillRect/>
          </a:stretch>
        </p:blipFill>
        <p:spPr>
          <a:xfrm>
            <a:off x="2286050" y="1613825"/>
            <a:ext cx="4000500" cy="3344325"/>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237600" y="53817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ca"/>
              <a:t>“LA PLAÇA”</a:t>
            </a:r>
            <a:endParaRPr/>
          </a:p>
        </p:txBody>
      </p:sp>
      <p:sp>
        <p:nvSpPr>
          <p:cNvPr id="90" name="Shape 90"/>
          <p:cNvSpPr txBox="1">
            <a:spLocks noGrp="1"/>
          </p:cNvSpPr>
          <p:nvPr>
            <p:ph type="body" idx="1"/>
          </p:nvPr>
        </p:nvSpPr>
        <p:spPr>
          <a:xfrm>
            <a:off x="311700" y="104872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ca">
                <a:solidFill>
                  <a:srgbClr val="FFFFFF"/>
                </a:solidFill>
                <a:latin typeface="Arial"/>
                <a:ea typeface="Arial"/>
                <a:cs typeface="Arial"/>
                <a:sym typeface="Arial"/>
              </a:rPr>
              <a:t>The square of Sant Feliu De Codines is situated in the center of the town</a:t>
            </a:r>
            <a:endParaRPr>
              <a:solidFill>
                <a:srgbClr val="FFFFFF"/>
              </a:solidFill>
              <a:latin typeface="Arial"/>
              <a:ea typeface="Arial"/>
              <a:cs typeface="Arial"/>
              <a:sym typeface="Arial"/>
            </a:endParaRPr>
          </a:p>
          <a:p>
            <a:pPr marL="0" lvl="0" indent="0">
              <a:spcBef>
                <a:spcPts val="1600"/>
              </a:spcBef>
              <a:spcAft>
                <a:spcPts val="0"/>
              </a:spcAft>
              <a:buNone/>
            </a:pPr>
            <a:endParaRPr>
              <a:solidFill>
                <a:srgbClr val="FFFFFF"/>
              </a:solidFill>
              <a:latin typeface="Arial"/>
              <a:ea typeface="Arial"/>
              <a:cs typeface="Arial"/>
              <a:sym typeface="Arial"/>
            </a:endParaRPr>
          </a:p>
          <a:p>
            <a:pPr marL="0" lvl="0" indent="0">
              <a:spcBef>
                <a:spcPts val="1600"/>
              </a:spcBef>
              <a:spcAft>
                <a:spcPts val="0"/>
              </a:spcAft>
              <a:buNone/>
            </a:pPr>
            <a:endParaRPr>
              <a:solidFill>
                <a:srgbClr val="FFFFFF"/>
              </a:solidFill>
              <a:latin typeface="Arial"/>
              <a:ea typeface="Arial"/>
              <a:cs typeface="Arial"/>
              <a:sym typeface="Arial"/>
            </a:endParaRPr>
          </a:p>
          <a:p>
            <a:pPr marL="0" lvl="0" indent="0">
              <a:spcBef>
                <a:spcPts val="1600"/>
              </a:spcBef>
              <a:spcAft>
                <a:spcPts val="0"/>
              </a:spcAft>
              <a:buNone/>
            </a:pPr>
            <a:endParaRPr>
              <a:solidFill>
                <a:srgbClr val="FFFFFF"/>
              </a:solidFill>
              <a:latin typeface="Arial"/>
              <a:ea typeface="Arial"/>
              <a:cs typeface="Arial"/>
              <a:sym typeface="Arial"/>
            </a:endParaRPr>
          </a:p>
          <a:p>
            <a:pPr marL="0" lvl="0" indent="0">
              <a:spcBef>
                <a:spcPts val="1600"/>
              </a:spcBef>
              <a:spcAft>
                <a:spcPts val="0"/>
              </a:spcAft>
              <a:buNone/>
            </a:pPr>
            <a:endParaRPr>
              <a:solidFill>
                <a:srgbClr val="FFFFFF"/>
              </a:solidFill>
              <a:latin typeface="Arial"/>
              <a:ea typeface="Arial"/>
              <a:cs typeface="Arial"/>
              <a:sym typeface="Arial"/>
            </a:endParaRPr>
          </a:p>
          <a:p>
            <a:pPr marL="0" lvl="0" indent="0">
              <a:spcBef>
                <a:spcPts val="1600"/>
              </a:spcBef>
              <a:spcAft>
                <a:spcPts val="0"/>
              </a:spcAft>
              <a:buNone/>
            </a:pPr>
            <a:endParaRPr>
              <a:solidFill>
                <a:srgbClr val="FFFFFF"/>
              </a:solidFill>
              <a:latin typeface="Arial"/>
              <a:ea typeface="Arial"/>
              <a:cs typeface="Arial"/>
              <a:sym typeface="Arial"/>
            </a:endParaRPr>
          </a:p>
          <a:p>
            <a:pPr marL="0" lvl="0" indent="0">
              <a:spcBef>
                <a:spcPts val="1600"/>
              </a:spcBef>
              <a:spcAft>
                <a:spcPts val="0"/>
              </a:spcAft>
              <a:buNone/>
            </a:pPr>
            <a:r>
              <a:rPr lang="ca">
                <a:solidFill>
                  <a:srgbClr val="FFFFFF"/>
                </a:solidFill>
                <a:latin typeface="Arial"/>
                <a:ea typeface="Arial"/>
                <a:cs typeface="Arial"/>
                <a:sym typeface="Arial"/>
              </a:rPr>
              <a:t>There are two coffees, a stationary, two bakeries, some houses and a library around the square.</a:t>
            </a:r>
            <a:endParaRPr>
              <a:solidFill>
                <a:srgbClr val="FFFFFF"/>
              </a:solidFill>
              <a:latin typeface="Arial"/>
              <a:ea typeface="Arial"/>
              <a:cs typeface="Arial"/>
              <a:sym typeface="Arial"/>
            </a:endParaRPr>
          </a:p>
          <a:p>
            <a:pPr marL="0" lvl="0" indent="0">
              <a:spcBef>
                <a:spcPts val="1600"/>
              </a:spcBef>
              <a:spcAft>
                <a:spcPts val="1600"/>
              </a:spcAft>
              <a:buNone/>
            </a:pPr>
            <a:endParaRPr/>
          </a:p>
        </p:txBody>
      </p:sp>
      <p:cxnSp>
        <p:nvCxnSpPr>
          <p:cNvPr id="91" name="Shape 91"/>
          <p:cNvCxnSpPr/>
          <p:nvPr/>
        </p:nvCxnSpPr>
        <p:spPr>
          <a:xfrm>
            <a:off x="3536050" y="2342000"/>
            <a:ext cx="14700" cy="44400"/>
          </a:xfrm>
          <a:prstGeom prst="straightConnector1">
            <a:avLst/>
          </a:prstGeom>
          <a:noFill/>
          <a:ln w="9525" cap="flat" cmpd="sng">
            <a:solidFill>
              <a:schemeClr val="dk2"/>
            </a:solidFill>
            <a:prstDash val="solid"/>
            <a:round/>
            <a:headEnd type="none" w="lg" len="lg"/>
            <a:tailEnd type="none" w="lg" len="lg"/>
          </a:ln>
        </p:spPr>
      </p:cxnSp>
      <p:cxnSp>
        <p:nvCxnSpPr>
          <p:cNvPr id="92" name="Shape 92"/>
          <p:cNvCxnSpPr/>
          <p:nvPr/>
        </p:nvCxnSpPr>
        <p:spPr>
          <a:xfrm>
            <a:off x="3135825" y="3090525"/>
            <a:ext cx="1586100" cy="29700"/>
          </a:xfrm>
          <a:prstGeom prst="straightConnector1">
            <a:avLst/>
          </a:prstGeom>
          <a:noFill/>
          <a:ln w="114300" cap="flat" cmpd="sng">
            <a:solidFill>
              <a:srgbClr val="FFFFFF"/>
            </a:solidFill>
            <a:prstDash val="solid"/>
            <a:round/>
            <a:headEnd type="none" w="lg" len="lg"/>
            <a:tailEnd type="stealth" w="lg" len="lg"/>
          </a:ln>
        </p:spPr>
      </p:cxnSp>
      <p:sp>
        <p:nvSpPr>
          <p:cNvPr id="93" name="Shape 93"/>
          <p:cNvSpPr txBox="1"/>
          <p:nvPr/>
        </p:nvSpPr>
        <p:spPr>
          <a:xfrm>
            <a:off x="764200" y="1759750"/>
            <a:ext cx="1334100" cy="2520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ca" sz="1800">
                <a:solidFill>
                  <a:srgbClr val="B7B7B7"/>
                </a:solidFill>
                <a:latin typeface="Average"/>
                <a:ea typeface="Average"/>
                <a:cs typeface="Average"/>
                <a:sym typeface="Average"/>
              </a:rPr>
              <a:t>the old one on 1920</a:t>
            </a:r>
            <a:endParaRPr sz="1800">
              <a:solidFill>
                <a:srgbClr val="B7B7B7"/>
              </a:solidFill>
              <a:latin typeface="Average"/>
              <a:ea typeface="Average"/>
              <a:cs typeface="Average"/>
              <a:sym typeface="Average"/>
            </a:endParaRPr>
          </a:p>
        </p:txBody>
      </p:sp>
      <p:sp>
        <p:nvSpPr>
          <p:cNvPr id="94" name="Shape 94"/>
          <p:cNvSpPr txBox="1"/>
          <p:nvPr/>
        </p:nvSpPr>
        <p:spPr>
          <a:xfrm>
            <a:off x="5092375" y="1763425"/>
            <a:ext cx="1660200" cy="2373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ca" sz="1800">
                <a:solidFill>
                  <a:srgbClr val="999999"/>
                </a:solidFill>
                <a:latin typeface="Average"/>
                <a:ea typeface="Average"/>
                <a:cs typeface="Average"/>
                <a:sym typeface="Average"/>
              </a:rPr>
              <a:t>the new one on 2018</a:t>
            </a:r>
            <a:endParaRPr sz="1800">
              <a:solidFill>
                <a:srgbClr val="999999"/>
              </a:solidFill>
              <a:latin typeface="Average"/>
              <a:ea typeface="Average"/>
              <a:cs typeface="Average"/>
              <a:sym typeface="Average"/>
            </a:endParaRPr>
          </a:p>
        </p:txBody>
      </p:sp>
      <p:pic>
        <p:nvPicPr>
          <p:cNvPr id="95" name="Shape 9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66825" y="2386401"/>
            <a:ext cx="2769000" cy="1492600"/>
          </a:xfrm>
          <a:prstGeom prst="rect">
            <a:avLst/>
          </a:prstGeom>
          <a:noFill/>
          <a:ln>
            <a:noFill/>
          </a:ln>
        </p:spPr>
      </p:pic>
      <p:pic>
        <p:nvPicPr>
          <p:cNvPr id="96" name="Shape 96"/>
          <p:cNvPicPr preferRelativeResize="0"/>
          <p:nvPr/>
        </p:nvPicPr>
        <p:blipFill>
          <a:blip r:embed="rId4">
            <a:alphaModFix/>
          </a:blip>
          <a:stretch>
            <a:fillRect/>
          </a:stretch>
        </p:blipFill>
        <p:spPr>
          <a:xfrm>
            <a:off x="4789150" y="2446975"/>
            <a:ext cx="2395425" cy="1799275"/>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405700" y="149600"/>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ca"/>
              <a:t>In the square people</a:t>
            </a:r>
            <a:endParaRPr/>
          </a:p>
        </p:txBody>
      </p:sp>
      <p:sp>
        <p:nvSpPr>
          <p:cNvPr id="102" name="Shape 102"/>
          <p:cNvSpPr txBox="1">
            <a:spLocks noGrp="1"/>
          </p:cNvSpPr>
          <p:nvPr>
            <p:ph type="body" idx="1"/>
          </p:nvPr>
        </p:nvSpPr>
        <p:spPr>
          <a:xfrm>
            <a:off x="311700" y="876363"/>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ca">
                <a:solidFill>
                  <a:srgbClr val="FFFFFF"/>
                </a:solidFill>
                <a:latin typeface="Arial"/>
                <a:ea typeface="Arial"/>
                <a:cs typeface="Arial"/>
                <a:sym typeface="Arial"/>
              </a:rPr>
              <a:t>Can have some drinks  like: herbs, coffee, juices ...</a:t>
            </a:r>
            <a:endParaRPr>
              <a:solidFill>
                <a:srgbClr val="FFFFFF"/>
              </a:solidFill>
              <a:latin typeface="Arial"/>
              <a:ea typeface="Arial"/>
              <a:cs typeface="Arial"/>
              <a:sym typeface="Arial"/>
            </a:endParaRPr>
          </a:p>
          <a:p>
            <a:pPr marL="0" lvl="0" indent="0">
              <a:spcBef>
                <a:spcPts val="1600"/>
              </a:spcBef>
              <a:spcAft>
                <a:spcPts val="0"/>
              </a:spcAft>
              <a:buNone/>
            </a:pPr>
            <a:r>
              <a:rPr lang="ca">
                <a:solidFill>
                  <a:srgbClr val="FFFFFF"/>
                </a:solidFill>
                <a:latin typeface="Arial"/>
                <a:ea typeface="Arial"/>
                <a:cs typeface="Arial"/>
                <a:sym typeface="Arial"/>
              </a:rPr>
              <a:t>In the square people can dance ”sardanas” (a typical Catalan dance), watch theatre, do crafts (for young children), different festivals like “correfoc”, a typical party with firecrackers.</a:t>
            </a:r>
            <a:endParaRPr>
              <a:solidFill>
                <a:srgbClr val="FFFFFF"/>
              </a:solidFill>
              <a:latin typeface="Arial"/>
              <a:ea typeface="Arial"/>
              <a:cs typeface="Arial"/>
              <a:sym typeface="Arial"/>
            </a:endParaRPr>
          </a:p>
          <a:p>
            <a:pPr marL="0" lvl="0" indent="0">
              <a:spcBef>
                <a:spcPts val="1600"/>
              </a:spcBef>
              <a:spcAft>
                <a:spcPts val="1600"/>
              </a:spcAft>
              <a:buNone/>
            </a:pPr>
            <a:endParaRPr>
              <a:solidFill>
                <a:srgbClr val="FFFFFF"/>
              </a:solidFill>
              <a:latin typeface="Arial"/>
              <a:ea typeface="Arial"/>
              <a:cs typeface="Arial"/>
              <a:sym typeface="Arial"/>
            </a:endParaRPr>
          </a:p>
        </p:txBody>
      </p:sp>
      <p:pic>
        <p:nvPicPr>
          <p:cNvPr id="103" name="Shape 10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62976" y="2416100"/>
            <a:ext cx="2611101" cy="1960075"/>
          </a:xfrm>
          <a:prstGeom prst="rect">
            <a:avLst/>
          </a:prstGeom>
          <a:noFill/>
          <a:ln>
            <a:noFill/>
          </a:ln>
        </p:spPr>
      </p:pic>
      <p:sp>
        <p:nvSpPr>
          <p:cNvPr id="104" name="Shape 104"/>
          <p:cNvSpPr txBox="1"/>
          <p:nvPr/>
        </p:nvSpPr>
        <p:spPr>
          <a:xfrm>
            <a:off x="179512" y="4446825"/>
            <a:ext cx="4680519" cy="3558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ca" sz="1800" dirty="0">
                <a:solidFill>
                  <a:srgbClr val="999999"/>
                </a:solidFill>
                <a:latin typeface="Average"/>
                <a:ea typeface="Average"/>
                <a:cs typeface="Average"/>
                <a:sym typeface="Average"/>
              </a:rPr>
              <a:t>SARDANA (TYPICAL CATALAN DANCE)</a:t>
            </a:r>
            <a:endParaRPr sz="1800" dirty="0">
              <a:solidFill>
                <a:srgbClr val="999999"/>
              </a:solidFill>
              <a:latin typeface="Average"/>
              <a:ea typeface="Average"/>
              <a:cs typeface="Average"/>
              <a:sym typeface="Average"/>
            </a:endParaRPr>
          </a:p>
        </p:txBody>
      </p:sp>
      <p:pic>
        <p:nvPicPr>
          <p:cNvPr id="105" name="Shape 105"/>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860032" y="2211710"/>
            <a:ext cx="3276324" cy="1843475"/>
          </a:xfrm>
          <a:prstGeom prst="rect">
            <a:avLst/>
          </a:prstGeom>
          <a:noFill/>
          <a:ln>
            <a:noFill/>
          </a:ln>
        </p:spPr>
      </p:pic>
      <p:sp>
        <p:nvSpPr>
          <p:cNvPr id="106" name="Shape 106"/>
          <p:cNvSpPr txBox="1"/>
          <p:nvPr/>
        </p:nvSpPr>
        <p:spPr>
          <a:xfrm>
            <a:off x="4860032" y="4153875"/>
            <a:ext cx="3364800" cy="4446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ca" sz="1800" dirty="0">
                <a:solidFill>
                  <a:srgbClr val="999999"/>
                </a:solidFill>
                <a:latin typeface="Average"/>
                <a:ea typeface="Average"/>
                <a:cs typeface="Average"/>
                <a:sym typeface="Average"/>
              </a:rPr>
              <a:t>CORREFOC (FIRECRACKERS)</a:t>
            </a:r>
            <a:endParaRPr sz="1800" dirty="0">
              <a:solidFill>
                <a:srgbClr val="999999"/>
              </a:solidFill>
              <a:latin typeface="Average"/>
              <a:ea typeface="Average"/>
              <a:cs typeface="Average"/>
              <a:sym typeface="Average"/>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ca"/>
              <a:t>MAP</a:t>
            </a:r>
            <a:endParaRPr/>
          </a:p>
        </p:txBody>
      </p:sp>
      <p:pic>
        <p:nvPicPr>
          <p:cNvPr id="112" name="Shape 11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968550" y="1017725"/>
            <a:ext cx="5100925" cy="3823450"/>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ca"/>
              <a:t>THE TOWN HALL</a:t>
            </a:r>
            <a:endParaRPr/>
          </a:p>
        </p:txBody>
      </p:sp>
      <p:sp>
        <p:nvSpPr>
          <p:cNvPr id="118" name="Shape 1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ca">
                <a:solidFill>
                  <a:srgbClr val="FFFFFF"/>
                </a:solidFill>
                <a:latin typeface="Arial"/>
                <a:ea typeface="Arial"/>
                <a:cs typeface="Arial"/>
                <a:sym typeface="Arial"/>
              </a:rPr>
              <a:t>The new Town Hall of Sant Feliu de Codines  is located in the center of the town, in the main square.                 </a:t>
            </a:r>
            <a:endParaRPr>
              <a:solidFill>
                <a:srgbClr val="FFFFFF"/>
              </a:solidFill>
              <a:latin typeface="Arial"/>
              <a:ea typeface="Arial"/>
              <a:cs typeface="Arial"/>
              <a:sym typeface="Arial"/>
            </a:endParaRPr>
          </a:p>
        </p:txBody>
      </p:sp>
      <p:pic>
        <p:nvPicPr>
          <p:cNvPr id="119" name="Shape 11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043925" y="2305875"/>
            <a:ext cx="1797550" cy="1737625"/>
          </a:xfrm>
          <a:prstGeom prst="rect">
            <a:avLst/>
          </a:prstGeom>
          <a:noFill/>
          <a:ln>
            <a:noFill/>
          </a:ln>
        </p:spPr>
      </p:pic>
      <p:cxnSp>
        <p:nvCxnSpPr>
          <p:cNvPr id="120" name="Shape 120"/>
          <p:cNvCxnSpPr/>
          <p:nvPr/>
        </p:nvCxnSpPr>
        <p:spPr>
          <a:xfrm>
            <a:off x="2009725" y="2985825"/>
            <a:ext cx="54000" cy="676500"/>
          </a:xfrm>
          <a:prstGeom prst="straightConnector1">
            <a:avLst/>
          </a:prstGeom>
          <a:noFill/>
          <a:ln w="38100" cap="flat" cmpd="sng">
            <a:solidFill>
              <a:srgbClr val="000000"/>
            </a:solidFill>
            <a:prstDash val="solid"/>
            <a:round/>
            <a:headEnd type="none" w="lg" len="lg"/>
            <a:tailEnd type="triangle" w="lg" len="lg"/>
          </a:ln>
        </p:spPr>
      </p:cxnSp>
      <p:pic>
        <p:nvPicPr>
          <p:cNvPr id="121" name="Shape 121"/>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892338" y="2176713"/>
            <a:ext cx="1330625" cy="1995950"/>
          </a:xfrm>
          <a:prstGeom prst="rect">
            <a:avLst/>
          </a:prstGeom>
          <a:noFill/>
          <a:ln>
            <a:noFill/>
          </a:ln>
        </p:spPr>
      </p:pic>
      <p:cxnSp>
        <p:nvCxnSpPr>
          <p:cNvPr id="122" name="Shape 122"/>
          <p:cNvCxnSpPr/>
          <p:nvPr/>
        </p:nvCxnSpPr>
        <p:spPr>
          <a:xfrm>
            <a:off x="5502150" y="2963325"/>
            <a:ext cx="111000" cy="721500"/>
          </a:xfrm>
          <a:prstGeom prst="straightConnector1">
            <a:avLst/>
          </a:prstGeom>
          <a:noFill/>
          <a:ln w="38100" cap="flat" cmpd="sng">
            <a:solidFill>
              <a:srgbClr val="000000"/>
            </a:solidFill>
            <a:prstDash val="solid"/>
            <a:round/>
            <a:headEnd type="none" w="lg" len="lg"/>
            <a:tailEnd type="triangle" w="lg" len="lg"/>
          </a:ln>
        </p:spPr>
      </p:cxnSp>
      <p:sp>
        <p:nvSpPr>
          <p:cNvPr id="123" name="Shape 123"/>
          <p:cNvSpPr txBox="1"/>
          <p:nvPr/>
        </p:nvSpPr>
        <p:spPr>
          <a:xfrm>
            <a:off x="963125" y="4217300"/>
            <a:ext cx="5926800" cy="4974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ca" sz="1800">
                <a:solidFill>
                  <a:srgbClr val="EFEFEF"/>
                </a:solidFill>
              </a:rPr>
              <a:t>New Town Hall						  Old Town Hall </a:t>
            </a:r>
            <a:endParaRPr sz="1800">
              <a:solidFill>
                <a:srgbClr val="EFEFEF"/>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311700" y="503325"/>
            <a:ext cx="8520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ca"/>
              <a:t>   MAP</a:t>
            </a:r>
            <a:endParaRPr/>
          </a:p>
        </p:txBody>
      </p:sp>
      <p:pic>
        <p:nvPicPr>
          <p:cNvPr id="129" name="Shape 12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144225" y="1076025"/>
            <a:ext cx="5094630" cy="3820973"/>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ca"/>
              <a:t>THE CHURCH</a:t>
            </a:r>
            <a:endParaRPr/>
          </a:p>
        </p:txBody>
      </p:sp>
      <p:sp>
        <p:nvSpPr>
          <p:cNvPr id="135" name="Shape 1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ca">
                <a:solidFill>
                  <a:srgbClr val="FFFFFF"/>
                </a:solidFill>
                <a:latin typeface="Arial"/>
                <a:ea typeface="Arial"/>
                <a:cs typeface="Arial"/>
                <a:sym typeface="Arial"/>
              </a:rPr>
              <a:t>The church of Sant Feliu de Codines is on the old quarter.</a:t>
            </a:r>
            <a:endParaRPr>
              <a:solidFill>
                <a:srgbClr val="FFFFFF"/>
              </a:solidFill>
              <a:latin typeface="Arial"/>
              <a:ea typeface="Arial"/>
              <a:cs typeface="Arial"/>
              <a:sym typeface="Arial"/>
            </a:endParaRPr>
          </a:p>
          <a:p>
            <a:pPr marL="0" lvl="0" indent="0">
              <a:spcBef>
                <a:spcPts val="1600"/>
              </a:spcBef>
              <a:spcAft>
                <a:spcPts val="0"/>
              </a:spcAft>
              <a:buNone/>
            </a:pPr>
            <a:r>
              <a:rPr lang="ca">
                <a:solidFill>
                  <a:srgbClr val="FFFFFF"/>
                </a:solidFill>
                <a:latin typeface="Arial"/>
                <a:ea typeface="Arial"/>
                <a:cs typeface="Arial"/>
                <a:sym typeface="Arial"/>
              </a:rPr>
              <a:t>It was rebuilt after the war of Spain in 1936.</a:t>
            </a:r>
            <a:endParaRPr>
              <a:solidFill>
                <a:srgbClr val="FFFFFF"/>
              </a:solidFill>
              <a:latin typeface="Arial"/>
              <a:ea typeface="Arial"/>
              <a:cs typeface="Arial"/>
              <a:sym typeface="Arial"/>
            </a:endParaRPr>
          </a:p>
          <a:p>
            <a:pPr marL="0" lvl="0" indent="0">
              <a:spcBef>
                <a:spcPts val="1600"/>
              </a:spcBef>
              <a:spcAft>
                <a:spcPts val="0"/>
              </a:spcAft>
              <a:buNone/>
            </a:pPr>
            <a:r>
              <a:rPr lang="ca">
                <a:solidFill>
                  <a:srgbClr val="FFFFFF"/>
                </a:solidFill>
                <a:latin typeface="Arial"/>
                <a:ea typeface="Arial"/>
                <a:cs typeface="Arial"/>
                <a:sym typeface="Arial"/>
              </a:rPr>
              <a:t>All the  old quarter is made of stone.</a:t>
            </a:r>
            <a:endParaRPr>
              <a:solidFill>
                <a:srgbClr val="FFFFFF"/>
              </a:solidFill>
              <a:latin typeface="Arial"/>
              <a:ea typeface="Arial"/>
              <a:cs typeface="Arial"/>
              <a:sym typeface="Arial"/>
            </a:endParaRPr>
          </a:p>
          <a:p>
            <a:pPr marL="0" lvl="0" indent="0">
              <a:spcBef>
                <a:spcPts val="1600"/>
              </a:spcBef>
              <a:spcAft>
                <a:spcPts val="0"/>
              </a:spcAft>
              <a:buNone/>
            </a:pPr>
            <a:r>
              <a:rPr lang="ca">
                <a:solidFill>
                  <a:srgbClr val="FFFFFF"/>
                </a:solidFill>
                <a:latin typeface="Arial"/>
                <a:ea typeface="Arial"/>
                <a:cs typeface="Arial"/>
                <a:sym typeface="Arial"/>
              </a:rPr>
              <a:t>Martí is the priest´s name of Sant Feliu. He is friendly.</a:t>
            </a:r>
            <a:endParaRPr>
              <a:solidFill>
                <a:srgbClr val="FFFFFF"/>
              </a:solidFill>
              <a:latin typeface="Arial"/>
              <a:ea typeface="Arial"/>
              <a:cs typeface="Arial"/>
              <a:sym typeface="Arial"/>
            </a:endParaRPr>
          </a:p>
          <a:p>
            <a:pPr marL="0" lvl="0" indent="0">
              <a:spcBef>
                <a:spcPts val="1600"/>
              </a:spcBef>
              <a:spcAft>
                <a:spcPts val="0"/>
              </a:spcAft>
              <a:buNone/>
            </a:pPr>
            <a:r>
              <a:rPr lang="ca">
                <a:solidFill>
                  <a:srgbClr val="FFFFFF"/>
                </a:solidFill>
                <a:latin typeface="Arial"/>
                <a:ea typeface="Arial"/>
                <a:cs typeface="Arial"/>
                <a:sym typeface="Arial"/>
              </a:rPr>
              <a:t>The priest participates in most of the activities of the town.</a:t>
            </a:r>
            <a:endParaRPr>
              <a:solidFill>
                <a:srgbClr val="FFFFFF"/>
              </a:solidFill>
              <a:latin typeface="Arial"/>
              <a:ea typeface="Arial"/>
              <a:cs typeface="Arial"/>
              <a:sym typeface="Arial"/>
            </a:endParaRPr>
          </a:p>
          <a:p>
            <a:pPr marL="0" lvl="0" indent="0">
              <a:spcBef>
                <a:spcPts val="1600"/>
              </a:spcBef>
              <a:spcAft>
                <a:spcPts val="1600"/>
              </a:spcAft>
              <a:buNone/>
            </a:pPr>
            <a:endParaRPr>
              <a:solidFill>
                <a:srgbClr val="FFFFFF"/>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697</Words>
  <Application>Microsoft Office PowerPoint</Application>
  <PresentationFormat>Presentació en pantalla (16:9)</PresentationFormat>
  <Paragraphs>99</Paragraphs>
  <Slides>39</Slides>
  <Notes>39</Notes>
  <HiddenSlides>0</HiddenSlides>
  <MMClips>0</MMClips>
  <ScaleCrop>false</ScaleCrop>
  <HeadingPairs>
    <vt:vector size="6" baseType="variant">
      <vt:variant>
        <vt:lpstr>Tipus de lletra utilitzats</vt:lpstr>
      </vt:variant>
      <vt:variant>
        <vt:i4>5</vt:i4>
      </vt:variant>
      <vt:variant>
        <vt:lpstr>Tema</vt:lpstr>
      </vt:variant>
      <vt:variant>
        <vt:i4>1</vt:i4>
      </vt:variant>
      <vt:variant>
        <vt:lpstr>Títols de les diapositives</vt:lpstr>
      </vt:variant>
      <vt:variant>
        <vt:i4>39</vt:i4>
      </vt:variant>
    </vt:vector>
  </HeadingPairs>
  <TitlesOfParts>
    <vt:vector size="45" baseType="lpstr">
      <vt:lpstr>Arial</vt:lpstr>
      <vt:lpstr>Oswald</vt:lpstr>
      <vt:lpstr>Patua One</vt:lpstr>
      <vt:lpstr>Comic Sans MS</vt:lpstr>
      <vt:lpstr>Average</vt:lpstr>
      <vt:lpstr>Slate</vt:lpstr>
      <vt:lpstr>  SANT FELIU DE CODINES</vt:lpstr>
      <vt:lpstr>INTRODUCTION</vt:lpstr>
      <vt:lpstr>COAT OF ARMS                               MAP</vt:lpstr>
      <vt:lpstr>“LA PLAÇA”</vt:lpstr>
      <vt:lpstr>In the square people</vt:lpstr>
      <vt:lpstr>MAP</vt:lpstr>
      <vt:lpstr>THE TOWN HALL</vt:lpstr>
      <vt:lpstr>   MAP</vt:lpstr>
      <vt:lpstr>THE CHURCH</vt:lpstr>
      <vt:lpstr>Photos of Sagrera neighbourhood</vt:lpstr>
      <vt:lpstr>MAP</vt:lpstr>
      <vt:lpstr>THE CLOCK TOWER</vt:lpstr>
      <vt:lpstr>Presentació del PowerPoint</vt:lpstr>
      <vt:lpstr>MAP</vt:lpstr>
      <vt:lpstr>CIVIC  CENTER</vt:lpstr>
      <vt:lpstr>Presentació del PowerPoint</vt:lpstr>
      <vt:lpstr>MAP</vt:lpstr>
      <vt:lpstr>SCHOOLS</vt:lpstr>
      <vt:lpstr>Fedac Sant Feliu</vt:lpstr>
      <vt:lpstr>MAP</vt:lpstr>
      <vt:lpstr>SPORTS CENTER</vt:lpstr>
      <vt:lpstr>Presentació del PowerPoint</vt:lpstr>
      <vt:lpstr>MAP</vt:lpstr>
      <vt:lpstr>ALBERS PARK  The “ Albers Park” is a park next to the school. In Albers park the are 2 parks, 1 zone is for young children to play  and the oher zone is for the adults to sit and relax.  It is very nice!!!</vt:lpstr>
      <vt:lpstr>Presentació del PowerPoint</vt:lpstr>
      <vt:lpstr>MAP</vt:lpstr>
      <vt:lpstr>THE CLOCK MUSEUM  In Sant Feliu de Codines we have got  the clock museum. This museum is downstairs of one theatre and there are lots of old clocks. Every year there is a big clock fair and people come from everywhere to visit and to buy old clocks.</vt:lpstr>
      <vt:lpstr>Presentació del PowerPoint</vt:lpstr>
      <vt:lpstr>MAP</vt:lpstr>
      <vt:lpstr>PARK USART</vt:lpstr>
      <vt:lpstr>Presentació del PowerPoint</vt:lpstr>
      <vt:lpstr>MAP</vt:lpstr>
      <vt:lpstr>PARK XIFREDA</vt:lpstr>
      <vt:lpstr>Presentació del PowerPoint</vt:lpstr>
      <vt:lpstr>MAP</vt:lpstr>
      <vt:lpstr>ARQUEOLOGICAL  MUSEUM</vt:lpstr>
      <vt:lpstr>Presentació del PowerPoint</vt:lpstr>
      <vt:lpstr>MAP</vt:lpstr>
      <vt:lpstr>Presentació del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SANT FELIU DE CODINES</dc:title>
  <dc:creator>Professor</dc:creator>
  <cp:lastModifiedBy>Professor</cp:lastModifiedBy>
  <cp:revision>4</cp:revision>
  <dcterms:modified xsi:type="dcterms:W3CDTF">2018-02-07T11:40:59Z</dcterms:modified>
</cp:coreProperties>
</file>