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324" r:id="rId3"/>
    <p:sldId id="268" r:id="rId4"/>
    <p:sldId id="270" r:id="rId5"/>
    <p:sldId id="271" r:id="rId6"/>
    <p:sldId id="272" r:id="rId7"/>
    <p:sldId id="275" r:id="rId8"/>
    <p:sldId id="276" r:id="rId9"/>
    <p:sldId id="277" r:id="rId10"/>
    <p:sldId id="278" r:id="rId11"/>
    <p:sldId id="279" r:id="rId12"/>
    <p:sldId id="281" r:id="rId13"/>
    <p:sldId id="323" r:id="rId14"/>
  </p:sldIdLst>
  <p:sldSz cx="6858000" cy="5143500"/>
  <p:notesSz cx="6858000" cy="9144000"/>
  <p:defaultTextStyle>
    <a:defPPr>
      <a:defRPr lang="en-US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-180" y="-96"/>
      </p:cViewPr>
      <p:guideLst>
        <p:guide orient="horz" pos="16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52523-DE13-458E-92D4-82BAA29BC8A4}" type="datetimeFigureOut">
              <a:rPr lang="lv-LV" smtClean="0"/>
              <a:pPr/>
              <a:t>2019.07.05.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EBC39-52C2-486D-9485-89AF6B9D1218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38C0E-5140-4BB8-88B3-38A6DC8E82DB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851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478274"/>
            <a:ext cx="6858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6858" y="4539996"/>
            <a:ext cx="1687068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1769364" y="4533138"/>
            <a:ext cx="5088636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771650" y="3028950"/>
            <a:ext cx="485775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71650" y="4537528"/>
            <a:ext cx="50292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178" indent="0" algn="ctr">
              <a:buNone/>
            </a:lvl2pPr>
            <a:lvl3pPr marL="914355" indent="0" algn="ctr">
              <a:buNone/>
            </a:lvl3pPr>
            <a:lvl4pPr marL="1371532" indent="0" algn="ctr">
              <a:buNone/>
            </a:lvl4pPr>
            <a:lvl5pPr marL="1828709" indent="0" algn="ctr">
              <a:buNone/>
            </a:lvl5pPr>
            <a:lvl6pPr marL="2285886" indent="0" algn="ctr">
              <a:buNone/>
            </a:lvl6pPr>
            <a:lvl7pPr marL="2743064" indent="0" algn="ctr">
              <a:buNone/>
            </a:lvl7pPr>
            <a:lvl8pPr marL="3200240" indent="0" algn="ctr">
              <a:buNone/>
            </a:lvl8pPr>
            <a:lvl9pPr marL="3657418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7150" y="4551524"/>
            <a:ext cx="154305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564045" y="177414"/>
            <a:ext cx="440055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00750" y="171450"/>
            <a:ext cx="62865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4900" y="457210"/>
            <a:ext cx="1543050" cy="41374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457203"/>
            <a:ext cx="4171950" cy="413742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14900" y="4686312"/>
            <a:ext cx="1657350" cy="273844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8" y="4686165"/>
            <a:ext cx="4180112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4572239" y="0"/>
            <a:ext cx="24003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4606529" y="457200"/>
            <a:ext cx="17145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4606529" y="0"/>
            <a:ext cx="17145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4492229" y="108347"/>
            <a:ext cx="400050" cy="18335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478274"/>
            <a:ext cx="6858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6858" y="4539996"/>
            <a:ext cx="1687068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9364" y="4533138"/>
            <a:ext cx="5088636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771650" y="3028950"/>
            <a:ext cx="485775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71650" y="4537528"/>
            <a:ext cx="50292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7150" y="4551524"/>
            <a:ext cx="1543050" cy="514350"/>
          </a:xfrm>
        </p:spPr>
        <p:txBody>
          <a:bodyPr>
            <a:noAutofit/>
          </a:bodyPr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fld id="{C7A13D68-A1C9-4525-AD35-29C3E33A6D50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564045" y="177405"/>
            <a:ext cx="440055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00750" y="171450"/>
            <a:ext cx="62865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7060F8-F0B9-4D05-8275-997657336EB9}" type="slidenum">
              <a:rPr lang="ru-RU" smtClean="0">
                <a:solidFill>
                  <a:srgbClr val="EBDDC3"/>
                </a:solidFill>
              </a:rPr>
              <a:pPr/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4388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171450"/>
            <a:ext cx="6115050" cy="7429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3D68-A1C9-4525-AD35-29C3E33A6D50}" type="datetimeFigureOut">
              <a:rPr lang="ru-RU" smtClean="0">
                <a:solidFill>
                  <a:srgbClr val="775F55"/>
                </a:solidFill>
              </a:rPr>
              <a:pPr/>
              <a:t>05.07.2019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7060F8-F0B9-4D05-8275-997657336E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9486" y="1200150"/>
            <a:ext cx="6115050" cy="33718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802813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1" y="2057401"/>
            <a:ext cx="5342335" cy="1254919"/>
          </a:xfrm>
        </p:spPr>
        <p:txBody>
          <a:bodyPr anchor="t"/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143000"/>
            <a:ext cx="6858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97155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8700" y="1200150"/>
            <a:ext cx="58293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200150"/>
            <a:ext cx="5715000" cy="74295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3D68-A1C9-4525-AD35-29C3E33A6D50}" type="datetimeFigureOut">
              <a:rPr lang="ru-RU" smtClean="0">
                <a:solidFill>
                  <a:srgbClr val="775F55"/>
                </a:solidFill>
              </a:rPr>
              <a:pPr/>
              <a:t>05.07.2019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971550" cy="526257"/>
          </a:xfrm>
        </p:spPr>
        <p:txBody>
          <a:bodyPr>
            <a:no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8C7060F8-F0B9-4D05-8275-997657336E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5491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192175"/>
            <a:ext cx="291465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633676" y="1192175"/>
            <a:ext cx="291465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7A13D68-A1C9-4525-AD35-29C3E33A6D50}" type="datetimeFigureOut">
              <a:rPr lang="ru-RU" smtClean="0">
                <a:solidFill>
                  <a:srgbClr val="775F55"/>
                </a:solidFill>
              </a:rPr>
              <a:pPr/>
              <a:t>05.07.2019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7060F8-F0B9-4D05-8275-997657336E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7022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04788"/>
            <a:ext cx="611505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828800"/>
            <a:ext cx="2914650" cy="26860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3600450" y="1828800"/>
            <a:ext cx="2914650" cy="26860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7A13D68-A1C9-4525-AD35-29C3E33A6D50}" type="datetimeFigureOut">
              <a:rPr lang="ru-RU" smtClean="0">
                <a:solidFill>
                  <a:srgbClr val="775F55"/>
                </a:solidFill>
              </a:rPr>
              <a:pPr/>
              <a:t>05.07.2019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7060F8-F0B9-4D05-8275-997657336E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457200" y="1314450"/>
            <a:ext cx="291465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3600450" y="1314450"/>
            <a:ext cx="291465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97332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3D68-A1C9-4525-AD35-29C3E33A6D50}" type="datetimeFigureOut">
              <a:rPr lang="ru-RU" smtClean="0">
                <a:solidFill>
                  <a:srgbClr val="775F55"/>
                </a:solidFill>
              </a:rPr>
              <a:pPr/>
              <a:t>05.07.2019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7060F8-F0B9-4D05-8275-997657336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08752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3D68-A1C9-4525-AD35-29C3E33A6D50}" type="datetimeFigureOut">
              <a:rPr lang="ru-RU" smtClean="0">
                <a:solidFill>
                  <a:srgbClr val="775F55"/>
                </a:solidFill>
              </a:rPr>
              <a:pPr/>
              <a:t>05.07.2019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40005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7060F8-F0B9-4D05-8275-997657336EB9}" type="slidenum">
              <a:rPr lang="ru-RU" smtClean="0">
                <a:solidFill>
                  <a:srgbClr val="775F55"/>
                </a:solidFill>
              </a:rPr>
              <a:pPr/>
              <a:t>‹#›</a:t>
            </a:fld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4255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6057900" cy="652463"/>
          </a:xfrm>
        </p:spPr>
        <p:txBody>
          <a:bodyPr anchor="ctr"/>
          <a:lstStyle>
            <a:lvl1pPr algn="l">
              <a:buNone/>
              <a:defRPr sz="33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3D68-A1C9-4525-AD35-29C3E33A6D50}" type="datetimeFigureOut">
              <a:rPr lang="ru-RU" smtClean="0">
                <a:solidFill>
                  <a:srgbClr val="775F55"/>
                </a:solidFill>
              </a:rPr>
              <a:pPr/>
              <a:t>05.07.2019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7060F8-F0B9-4D05-8275-997657336E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314450"/>
            <a:ext cx="120015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2870" tIns="137160" rIns="102870" bIns="68580"/>
          <a:lstStyle>
            <a:lvl1pPr marL="0" indent="0">
              <a:spcAft>
                <a:spcPts val="750"/>
              </a:spcAft>
              <a:buNone/>
              <a:defRPr sz="1400"/>
            </a:lvl1pPr>
            <a:lvl2pPr>
              <a:buNone/>
              <a:defRPr sz="9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771650" y="1314450"/>
            <a:ext cx="4800600" cy="33147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862606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171450"/>
            <a:ext cx="6115050" cy="7429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9486" y="1200150"/>
            <a:ext cx="6115050" cy="33718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0150" y="4114800"/>
            <a:ext cx="5486400" cy="514350"/>
          </a:xfrm>
        </p:spPr>
        <p:txBody>
          <a:bodyPr/>
          <a:lstStyle>
            <a:lvl1pPr marL="0" indent="0">
              <a:buFontTx/>
              <a:buNone/>
              <a:defRPr sz="1300"/>
            </a:lvl1pPr>
            <a:lvl2pPr>
              <a:buFontTx/>
              <a:buNone/>
              <a:defRPr sz="900"/>
            </a:lvl2pPr>
            <a:lvl3pPr>
              <a:buFontTx/>
              <a:buNone/>
              <a:defRPr sz="800"/>
            </a:lvl3pPr>
            <a:lvl4pPr>
              <a:buFontTx/>
              <a:buNone/>
              <a:defRPr sz="700"/>
            </a:lvl4pPr>
            <a:lvl5pPr>
              <a:buFontTx/>
              <a:buNone/>
              <a:defRPr sz="7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6858" y="3429000"/>
            <a:ext cx="6858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6858" y="3497580"/>
            <a:ext cx="109728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9002" y="3490722"/>
            <a:ext cx="569899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3486150"/>
            <a:ext cx="5486400" cy="514350"/>
          </a:xfrm>
        </p:spPr>
        <p:txBody>
          <a:bodyPr anchor="ctr"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085850" y="0"/>
            <a:ext cx="75438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686300" y="4686301"/>
            <a:ext cx="2000250" cy="273844"/>
          </a:xfrm>
        </p:spPr>
        <p:txBody>
          <a:bodyPr rtlCol="0"/>
          <a:lstStyle/>
          <a:p>
            <a:fld id="{C7A13D68-A1C9-4525-AD35-29C3E33A6D50}" type="datetimeFigureOut">
              <a:rPr lang="ru-RU" smtClean="0">
                <a:solidFill>
                  <a:srgbClr val="775F55"/>
                </a:solidFill>
              </a:rPr>
              <a:pPr/>
              <a:t>05.07.2019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085850" cy="497684"/>
          </a:xfrm>
        </p:spPr>
        <p:txBody>
          <a:bodyPr rtlCol="0"/>
          <a:lstStyle>
            <a:lvl1pPr>
              <a:defRPr sz="2100"/>
            </a:lvl1pPr>
          </a:lstStyle>
          <a:p>
            <a:fld id="{8C7060F8-F0B9-4D05-8275-997657336E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200150" y="4686156"/>
            <a:ext cx="3429000" cy="273844"/>
          </a:xfrm>
        </p:spPr>
        <p:txBody>
          <a:bodyPr rtlCol="0"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70432" y="0"/>
            <a:ext cx="5687568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3569019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3D68-A1C9-4525-AD35-29C3E33A6D50}" type="datetimeFigureOut">
              <a:rPr lang="ru-RU" smtClean="0">
                <a:solidFill>
                  <a:srgbClr val="775F55"/>
                </a:solidFill>
              </a:rPr>
              <a:pPr/>
              <a:t>05.07.2019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60F8-F0B9-4D05-8275-997657336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3518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4900" y="457201"/>
            <a:ext cx="1543050" cy="41374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457201"/>
            <a:ext cx="4171950" cy="413742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14900" y="4686303"/>
            <a:ext cx="1657350" cy="273844"/>
          </a:xfrm>
        </p:spPr>
        <p:txBody>
          <a:bodyPr/>
          <a:lstStyle/>
          <a:p>
            <a:fld id="{C7A13D68-A1C9-4525-AD35-29C3E33A6D50}" type="datetimeFigureOut">
              <a:rPr lang="ru-RU" smtClean="0">
                <a:solidFill>
                  <a:srgbClr val="775F55"/>
                </a:solidFill>
              </a:rPr>
              <a:pPr/>
              <a:t>05.07.2019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2" y="4686156"/>
            <a:ext cx="4180112" cy="273844"/>
          </a:xfrm>
        </p:spPr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4572239" y="0"/>
            <a:ext cx="24003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6529" y="457200"/>
            <a:ext cx="17145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6529" y="0"/>
            <a:ext cx="17145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4492229" y="108347"/>
            <a:ext cx="400050" cy="183357"/>
          </a:xfrm>
        </p:spPr>
        <p:txBody>
          <a:bodyPr/>
          <a:lstStyle/>
          <a:p>
            <a:fld id="{8C7060F8-F0B9-4D05-8275-997657336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7942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2" y="2057403"/>
            <a:ext cx="5342335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143000"/>
            <a:ext cx="6858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97155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028700" y="1200150"/>
            <a:ext cx="58293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200150"/>
            <a:ext cx="5715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97155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192175"/>
            <a:ext cx="291465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633676" y="1192175"/>
            <a:ext cx="291465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04790"/>
            <a:ext cx="611505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828800"/>
            <a:ext cx="2914650" cy="26860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3600450" y="1828800"/>
            <a:ext cx="2914650" cy="26860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457200" y="1314450"/>
            <a:ext cx="291465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3600450" y="1314450"/>
            <a:ext cx="291465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40005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90"/>
            <a:ext cx="60579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314450"/>
            <a:ext cx="120015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53" tIns="182872" rIns="137153" bIns="91436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771650" y="1314450"/>
            <a:ext cx="4800600" cy="33147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0150" y="4114800"/>
            <a:ext cx="54864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6858" y="3429000"/>
            <a:ext cx="6858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6858" y="3497580"/>
            <a:ext cx="109728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1159002" y="3490722"/>
            <a:ext cx="569899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3486150"/>
            <a:ext cx="54864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085850" y="0"/>
            <a:ext cx="75438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686300" y="4686309"/>
            <a:ext cx="2000250" cy="273844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085850" cy="497684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200150" y="4686165"/>
            <a:ext cx="3429000" cy="273844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70432" y="0"/>
            <a:ext cx="5687568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71450"/>
            <a:ext cx="6115050" cy="742950"/>
          </a:xfrm>
          <a:prstGeom prst="rect">
            <a:avLst/>
          </a:prstGeom>
        </p:spPr>
        <p:txBody>
          <a:bodyPr vert="horz" lIns="91436" tIns="45718" rIns="91436" bIns="45718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9486" y="1200150"/>
            <a:ext cx="6115050" cy="3394710"/>
          </a:xfrm>
          <a:prstGeom prst="rect">
            <a:avLst/>
          </a:prstGeom>
        </p:spPr>
        <p:txBody>
          <a:bodyPr vert="horz" lIns="91436" tIns="45718" rIns="91436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0" y="4686309"/>
            <a:ext cx="2000250" cy="273844"/>
          </a:xfrm>
          <a:prstGeom prst="rect">
            <a:avLst/>
          </a:prstGeom>
        </p:spPr>
        <p:txBody>
          <a:bodyPr vert="horz" lIns="91436" tIns="45718" rIns="91436" bIns="45718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7" y="4686165"/>
            <a:ext cx="4065812" cy="273844"/>
          </a:xfrm>
          <a:prstGeom prst="rect">
            <a:avLst/>
          </a:prstGeom>
        </p:spPr>
        <p:txBody>
          <a:bodyPr vert="horz" lIns="91436" tIns="45718" rIns="91436" bIns="45718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925830"/>
            <a:ext cx="6858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960120"/>
            <a:ext cx="40005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442912" y="960120"/>
            <a:ext cx="6415088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54168"/>
            <a:ext cx="400050" cy="183357"/>
          </a:xfrm>
          <a:prstGeom prst="rect">
            <a:avLst/>
          </a:prstGeom>
        </p:spPr>
        <p:txBody>
          <a:bodyPr vert="horz" lIns="91436" tIns="45718" rIns="91436" bIns="45718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24" indent="-320024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48" indent="-274307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indent="-228588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indent="-228588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indent="-228588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016" indent="-228588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322" indent="-228588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628" indent="-228588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5934" indent="-228588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71450"/>
            <a:ext cx="6115050" cy="742950"/>
          </a:xfrm>
          <a:prstGeom prst="rect">
            <a:avLst/>
          </a:prstGeom>
        </p:spPr>
        <p:txBody>
          <a:bodyPr vert="horz" lIns="68580" tIns="34290" rIns="68580" bIns="3429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9486" y="1200150"/>
            <a:ext cx="6115050" cy="3394710"/>
          </a:xfrm>
          <a:prstGeom prst="rect">
            <a:avLst/>
          </a:prstGeom>
        </p:spPr>
        <p:txBody>
          <a:bodyPr vert="horz" lIns="68580" tIns="34290" rIns="68580" bIns="3429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0" y="4686301"/>
            <a:ext cx="2000250" cy="273844"/>
          </a:xfrm>
          <a:prstGeom prst="rect">
            <a:avLst/>
          </a:prstGeom>
        </p:spPr>
        <p:txBody>
          <a:bodyPr vert="horz" lIns="68580" tIns="34290" rIns="68580" bIns="34290" anchor="ctr" anchorCtr="0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pPr defTabSz="685800"/>
            <a:fld id="{C7A13D68-A1C9-4525-AD35-29C3E33A6D50}" type="datetimeFigureOut">
              <a:rPr lang="ru-RU" smtClean="0">
                <a:solidFill>
                  <a:srgbClr val="775F55"/>
                </a:solidFill>
              </a:rPr>
              <a:pPr defTabSz="685800"/>
              <a:t>05.07.2019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1" y="4686156"/>
            <a:ext cx="4065812" cy="273844"/>
          </a:xfrm>
          <a:prstGeom prst="rect">
            <a:avLst/>
          </a:prstGeom>
        </p:spPr>
        <p:txBody>
          <a:bodyPr vert="horz" lIns="68580" tIns="34290" rIns="68580" bIns="34290" anchor="ctr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pPr defTabSz="685800"/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925830"/>
            <a:ext cx="6858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60120"/>
            <a:ext cx="40005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2912" y="960120"/>
            <a:ext cx="6415088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54168"/>
            <a:ext cx="400050" cy="183357"/>
          </a:xfrm>
          <a:prstGeom prst="rect">
            <a:avLst/>
          </a:prstGeom>
        </p:spPr>
        <p:txBody>
          <a:bodyPr vert="horz" lIns="68580" tIns="34290" rIns="68580" bIns="34290" anchor="ctr" anchorCtr="0">
            <a:normAutofit/>
          </a:bodyPr>
          <a:lstStyle>
            <a:lvl1pPr algn="ctr" eaLnBrk="1" latinLnBrk="0" hangingPunct="1">
              <a:defRPr kumimoji="0" sz="1100" b="1">
                <a:solidFill>
                  <a:srgbClr val="FFFFFF"/>
                </a:solidFill>
              </a:defRPr>
            </a:lvl1pPr>
          </a:lstStyle>
          <a:p>
            <a:pPr defTabSz="685800"/>
            <a:fld id="{8C7060F8-F0B9-4D05-8275-997657336EB9}" type="slidenum">
              <a:rPr lang="ru-RU" smtClean="0"/>
              <a:pPr defTabSz="68580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806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0030" indent="-240030" algn="l" rtl="0" eaLnBrk="1" latinLnBrk="0" hangingPunct="1">
        <a:spcBef>
          <a:spcPts val="525"/>
        </a:spcBef>
        <a:buClr>
          <a:schemeClr val="accent2"/>
        </a:buClr>
        <a:buSzPct val="60000"/>
        <a:buFont typeface="Wingdings"/>
        <a:buChar char="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rtl="0" eaLnBrk="1" latinLnBrk="0" hangingPunct="1">
        <a:spcBef>
          <a:spcPts val="413"/>
        </a:spcBef>
        <a:buClr>
          <a:schemeClr val="accent1"/>
        </a:buClr>
        <a:buSzPct val="70000"/>
        <a:buFont typeface="Wingdings 2"/>
        <a:buChar char="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rtl="0" eaLnBrk="1" latinLnBrk="0" hangingPunct="1">
        <a:spcBef>
          <a:spcPts val="375"/>
        </a:spcBef>
        <a:buClr>
          <a:schemeClr val="accent2"/>
        </a:buClr>
        <a:buSzPct val="75000"/>
        <a:buFont typeface="Wingdings"/>
        <a:buChar char="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171450" algn="l" rtl="0" eaLnBrk="1" latinLnBrk="0" hangingPunct="1">
        <a:spcBef>
          <a:spcPts val="300"/>
        </a:spcBef>
        <a:buClr>
          <a:schemeClr val="accent3"/>
        </a:buClr>
        <a:buSzPct val="75000"/>
        <a:buFont typeface="Wingdings"/>
        <a:buChar char="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71450" algn="l" rtl="0" eaLnBrk="1" latinLnBrk="0" hangingPunct="1">
        <a:spcBef>
          <a:spcPts val="300"/>
        </a:spcBef>
        <a:buClr>
          <a:schemeClr val="accent4"/>
        </a:buClr>
        <a:buSzPct val="65000"/>
        <a:buFont typeface="Wingdings"/>
        <a:buChar char="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1312320" y="1005577"/>
            <a:ext cx="5529225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lv-LV" sz="800" dirty="0" smtClean="0">
                <a:solidFill>
                  <a:srgbClr val="000000"/>
                </a:solidFill>
              </a:rPr>
              <a:t>‘</a:t>
            </a:r>
            <a:r>
              <a:rPr lang="lv-LV" sz="800" dirty="0" err="1" smtClean="0">
                <a:solidFill>
                  <a:srgbClr val="000000"/>
                </a:solidFill>
              </a:rPr>
              <a:t>Water</a:t>
            </a:r>
            <a:r>
              <a:rPr lang="lv-LV" sz="800" dirty="0" smtClean="0">
                <a:solidFill>
                  <a:srgbClr val="000000"/>
                </a:solidFill>
              </a:rPr>
              <a:t> </a:t>
            </a:r>
            <a:r>
              <a:rPr lang="lv-LV" sz="800" dirty="0" err="1" smtClean="0">
                <a:solidFill>
                  <a:srgbClr val="000000"/>
                </a:solidFill>
              </a:rPr>
              <a:t>unites</a:t>
            </a:r>
            <a:r>
              <a:rPr lang="lv-LV" sz="800" dirty="0" smtClean="0">
                <a:solidFill>
                  <a:srgbClr val="000000"/>
                </a:solidFill>
              </a:rPr>
              <a:t> </a:t>
            </a:r>
            <a:r>
              <a:rPr lang="lv-LV" sz="800" dirty="0" err="1" smtClean="0">
                <a:solidFill>
                  <a:srgbClr val="000000"/>
                </a:solidFill>
              </a:rPr>
              <a:t>us</a:t>
            </a:r>
            <a:r>
              <a:rPr lang="lv-LV" sz="800" dirty="0" smtClean="0">
                <a:solidFill>
                  <a:srgbClr val="000000"/>
                </a:solidFill>
              </a:rPr>
              <a:t>’</a:t>
            </a:r>
            <a:r>
              <a:rPr lang="en-US" sz="800" dirty="0" smtClean="0">
                <a:solidFill>
                  <a:srgbClr val="000000"/>
                </a:solidFill>
              </a:rPr>
              <a:t> project is funded by European </a:t>
            </a:r>
            <a:r>
              <a:rPr lang="en-US" sz="800" dirty="0" err="1" smtClean="0">
                <a:solidFill>
                  <a:srgbClr val="000000"/>
                </a:solidFill>
              </a:rPr>
              <a:t>Comission</a:t>
            </a:r>
            <a:r>
              <a:rPr lang="en-US" sz="800" dirty="0" smtClean="0">
                <a:solidFill>
                  <a:srgbClr val="000000"/>
                </a:solidFill>
              </a:rPr>
              <a:t> in the framework of Erasmus+</a:t>
            </a:r>
            <a:r>
              <a:rPr lang="lv-LV" sz="800" dirty="0" smtClean="0">
                <a:solidFill>
                  <a:srgbClr val="000000"/>
                </a:solidFill>
              </a:rPr>
              <a:t>.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 Cooperation and Innovation for Good Practices. </a:t>
            </a:r>
            <a:endParaRPr lang="cs-CZ" sz="800" dirty="0">
              <a:solidFill>
                <a:srgbClr val="000000"/>
              </a:solidFill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-16455" y="1346251"/>
            <a:ext cx="6858000" cy="0"/>
          </a:xfrm>
          <a:prstGeom prst="line">
            <a:avLst/>
          </a:prstGeom>
          <a:ln w="47625"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4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4"/>
          <p:cNvSpPr txBox="1">
            <a:spLocks/>
          </p:cNvSpPr>
          <p:nvPr/>
        </p:nvSpPr>
        <p:spPr>
          <a:xfrm>
            <a:off x="878964" y="1491630"/>
            <a:ext cx="5829300" cy="3437574"/>
          </a:xfrm>
          <a:prstGeom prst="rect">
            <a:avLst/>
          </a:prstGeom>
        </p:spPr>
        <p:txBody>
          <a:bodyPr vert="horz" lIns="68580" tIns="34290" rIns="68580" bIns="34290" anchor="t">
            <a:normAutofit lnSpcReduction="1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450"/>
              </a:spcBef>
              <a:buClr>
                <a:srgbClr val="6F6F74"/>
              </a:buClr>
              <a:defRPr/>
            </a:pPr>
            <a:r>
              <a:rPr lang="lv-LV" sz="2100" dirty="0" smtClean="0">
                <a:solidFill>
                  <a:schemeClr val="tx1"/>
                </a:solidFill>
                <a:latin typeface="Century Schoolbook"/>
              </a:rPr>
              <a:t>Water </a:t>
            </a:r>
            <a:r>
              <a:rPr lang="lv-LV" sz="2100" dirty="0" err="1" smtClean="0">
                <a:solidFill>
                  <a:schemeClr val="tx1"/>
                </a:solidFill>
                <a:latin typeface="Century Schoolbook"/>
              </a:rPr>
              <a:t>unites</a:t>
            </a:r>
            <a:r>
              <a:rPr lang="lv-LV" sz="2100" dirty="0" smtClean="0">
                <a:solidFill>
                  <a:schemeClr val="tx1"/>
                </a:solidFill>
                <a:latin typeface="Century Schoolbook"/>
              </a:rPr>
              <a:t> </a:t>
            </a:r>
            <a:r>
              <a:rPr lang="lv-LV" sz="2100" dirty="0" err="1" smtClean="0">
                <a:solidFill>
                  <a:schemeClr val="tx1"/>
                </a:solidFill>
                <a:latin typeface="Century Schoolbook"/>
              </a:rPr>
              <a:t>us</a:t>
            </a:r>
            <a:endParaRPr lang="lv-LV" sz="2100" dirty="0" smtClean="0">
              <a:solidFill>
                <a:schemeClr val="tx1"/>
              </a:solidFill>
              <a:latin typeface="Century Schoolbook"/>
            </a:endParaRPr>
          </a:p>
          <a:p>
            <a:pPr algn="ctr" defTabSz="685800">
              <a:spcBef>
                <a:spcPts val="450"/>
              </a:spcBef>
              <a:buClr>
                <a:srgbClr val="6F6F74"/>
              </a:buClr>
              <a:defRPr/>
            </a:pPr>
            <a:r>
              <a:rPr lang="lv-LV" sz="1400" dirty="0" smtClean="0">
                <a:solidFill>
                  <a:schemeClr val="tx1"/>
                </a:solidFill>
                <a:latin typeface="Century Schoolbook"/>
              </a:rPr>
              <a:t>KA2 </a:t>
            </a:r>
            <a:r>
              <a:rPr lang="lv-LV" sz="1400" dirty="0" err="1" smtClean="0">
                <a:solidFill>
                  <a:schemeClr val="tx1"/>
                </a:solidFill>
                <a:latin typeface="Century Schoolbook"/>
              </a:rPr>
              <a:t>Erasmus</a:t>
            </a:r>
            <a:r>
              <a:rPr lang="lv-LV" sz="1400" dirty="0" smtClean="0">
                <a:solidFill>
                  <a:schemeClr val="tx1"/>
                </a:solidFill>
                <a:latin typeface="Century Schoolbook"/>
              </a:rPr>
              <a:t>+ </a:t>
            </a:r>
            <a:r>
              <a:rPr lang="lv-LV" sz="1400" dirty="0" err="1" smtClean="0">
                <a:solidFill>
                  <a:schemeClr val="tx1"/>
                </a:solidFill>
                <a:latin typeface="Century Schoolbook"/>
              </a:rPr>
              <a:t>Strategic</a:t>
            </a:r>
            <a:r>
              <a:rPr lang="lv-LV" sz="1400" dirty="0" smtClean="0">
                <a:solidFill>
                  <a:schemeClr val="tx1"/>
                </a:solidFill>
                <a:latin typeface="Century Schoolbook"/>
              </a:rPr>
              <a:t> </a:t>
            </a:r>
            <a:r>
              <a:rPr lang="lv-LV" sz="1400" dirty="0" err="1" smtClean="0">
                <a:solidFill>
                  <a:schemeClr val="tx1"/>
                </a:solidFill>
                <a:latin typeface="Century Schoolbook"/>
              </a:rPr>
              <a:t>Partneships</a:t>
            </a:r>
            <a:r>
              <a:rPr lang="lv-LV" sz="1400" dirty="0" smtClean="0">
                <a:solidFill>
                  <a:schemeClr val="tx1"/>
                </a:solidFill>
                <a:latin typeface="Century Schoolbook"/>
              </a:rPr>
              <a:t> School </a:t>
            </a:r>
            <a:r>
              <a:rPr lang="lv-LV" sz="1400" dirty="0" err="1" smtClean="0">
                <a:solidFill>
                  <a:schemeClr val="tx1"/>
                </a:solidFill>
                <a:latin typeface="Century Schoolbook"/>
              </a:rPr>
              <a:t>project</a:t>
            </a:r>
            <a:endParaRPr lang="lv-LV" sz="1400" dirty="0" smtClean="0">
              <a:solidFill>
                <a:schemeClr val="tx1"/>
              </a:solidFill>
              <a:latin typeface="Century Schoolbook"/>
            </a:endParaRPr>
          </a:p>
          <a:p>
            <a:pPr algn="ctr" defTabSz="685800">
              <a:spcBef>
                <a:spcPts val="450"/>
              </a:spcBef>
              <a:buClr>
                <a:srgbClr val="6F6F74"/>
              </a:buClr>
              <a:defRPr/>
            </a:pPr>
            <a:endParaRPr lang="lv-LV" sz="1400" dirty="0" smtClean="0">
              <a:solidFill>
                <a:schemeClr val="tx1"/>
              </a:solidFill>
              <a:latin typeface="Century Schoolbook"/>
            </a:endParaRPr>
          </a:p>
          <a:p>
            <a:pPr algn="ctr" defTabSz="685800">
              <a:spcBef>
                <a:spcPts val="450"/>
              </a:spcBef>
              <a:buClr>
                <a:srgbClr val="6F6F74"/>
              </a:buClr>
              <a:defRPr/>
            </a:pPr>
            <a:endParaRPr lang="lv-LV" sz="1400" dirty="0" smtClean="0">
              <a:solidFill>
                <a:schemeClr val="tx1"/>
              </a:solidFill>
              <a:latin typeface="Century Schoolbook"/>
            </a:endParaRPr>
          </a:p>
          <a:p>
            <a:pPr algn="ctr" defTabSz="685800">
              <a:spcBef>
                <a:spcPts val="450"/>
              </a:spcBef>
              <a:buClr>
                <a:srgbClr val="6F6F74"/>
              </a:buClr>
              <a:defRPr/>
            </a:pPr>
            <a:endParaRPr lang="lv-LV" sz="1400" dirty="0" smtClean="0">
              <a:solidFill>
                <a:schemeClr val="tx1"/>
              </a:solidFill>
              <a:latin typeface="Century Schoolbook"/>
            </a:endParaRPr>
          </a:p>
          <a:p>
            <a:pPr algn="ctr" defTabSz="685800">
              <a:spcBef>
                <a:spcPts val="450"/>
              </a:spcBef>
              <a:buClr>
                <a:srgbClr val="6F6F74"/>
              </a:buClr>
              <a:defRPr/>
            </a:pPr>
            <a:r>
              <a:rPr lang="lv-LV" sz="1400" dirty="0" smtClean="0">
                <a:solidFill>
                  <a:schemeClr val="tx1"/>
                </a:solidFill>
                <a:latin typeface="Century Schoolbook"/>
              </a:rPr>
              <a:t>6y</a:t>
            </a:r>
          </a:p>
          <a:p>
            <a:pPr algn="ctr" defTabSz="685800">
              <a:spcBef>
                <a:spcPts val="450"/>
              </a:spcBef>
              <a:buClr>
                <a:srgbClr val="6F6F74"/>
              </a:buClr>
              <a:defRPr/>
            </a:pPr>
            <a:endParaRPr lang="lv-LV" sz="1400" dirty="0" smtClean="0">
              <a:solidFill>
                <a:schemeClr val="tx1"/>
              </a:solidFill>
              <a:latin typeface="Century Schoolbook"/>
            </a:endParaRPr>
          </a:p>
          <a:p>
            <a:pPr algn="ctr" defTabSz="685800">
              <a:spcBef>
                <a:spcPts val="450"/>
              </a:spcBef>
              <a:buClr>
                <a:srgbClr val="6F6F74"/>
              </a:buClr>
              <a:defRPr/>
            </a:pPr>
            <a:endParaRPr lang="lv-LV" dirty="0" smtClean="0">
              <a:solidFill>
                <a:schemeClr val="tx1"/>
              </a:solidFill>
              <a:latin typeface="Century Schoolbook"/>
            </a:endParaRPr>
          </a:p>
          <a:p>
            <a:pPr algn="ctr" defTabSz="685800">
              <a:spcBef>
                <a:spcPts val="450"/>
              </a:spcBef>
              <a:buClr>
                <a:srgbClr val="6F6F74"/>
              </a:buClr>
              <a:defRPr/>
            </a:pPr>
            <a:endParaRPr lang="lv-LV" sz="1400" dirty="0" smtClean="0">
              <a:solidFill>
                <a:schemeClr val="tx1"/>
              </a:solidFill>
              <a:latin typeface="Century Schoolbook"/>
            </a:endParaRPr>
          </a:p>
          <a:p>
            <a:pPr algn="ctr" defTabSz="685800">
              <a:spcBef>
                <a:spcPts val="450"/>
              </a:spcBef>
              <a:buClr>
                <a:srgbClr val="6F6F74"/>
              </a:buClr>
              <a:defRPr/>
            </a:pPr>
            <a:endParaRPr lang="lv-LV" sz="1400" dirty="0" smtClean="0">
              <a:solidFill>
                <a:schemeClr val="tx1"/>
              </a:solidFill>
              <a:latin typeface="Century Schoolbook"/>
            </a:endParaRPr>
          </a:p>
          <a:p>
            <a:pPr algn="ctr" defTabSz="685800">
              <a:spcBef>
                <a:spcPts val="450"/>
              </a:spcBef>
              <a:buClr>
                <a:srgbClr val="6F6F74"/>
              </a:buClr>
              <a:defRPr/>
            </a:pPr>
            <a:r>
              <a:rPr lang="lv-LV" sz="1400" dirty="0" smtClean="0">
                <a:solidFill>
                  <a:schemeClr val="tx1"/>
                </a:solidFill>
                <a:latin typeface="Century Schoolbook"/>
              </a:rPr>
              <a:t>Olaine </a:t>
            </a:r>
            <a:r>
              <a:rPr lang="lv-LV" sz="1400" dirty="0" err="1" smtClean="0">
                <a:solidFill>
                  <a:schemeClr val="tx1"/>
                </a:solidFill>
                <a:latin typeface="Century Schoolbook"/>
              </a:rPr>
              <a:t>Secondary</a:t>
            </a:r>
            <a:r>
              <a:rPr lang="lv-LV" sz="1400" dirty="0" smtClean="0">
                <a:solidFill>
                  <a:schemeClr val="tx1"/>
                </a:solidFill>
                <a:latin typeface="Century Schoolbook"/>
              </a:rPr>
              <a:t> </a:t>
            </a:r>
            <a:r>
              <a:rPr lang="lv-LV" sz="1400" dirty="0" err="1" smtClean="0">
                <a:solidFill>
                  <a:schemeClr val="tx1"/>
                </a:solidFill>
                <a:latin typeface="Century Schoolbook"/>
              </a:rPr>
              <a:t>School</a:t>
            </a:r>
            <a:r>
              <a:rPr lang="lv-LV" sz="1400" dirty="0" smtClean="0">
                <a:solidFill>
                  <a:schemeClr val="tx1"/>
                </a:solidFill>
                <a:latin typeface="Century Schoolbook"/>
              </a:rPr>
              <a:t> </a:t>
            </a:r>
            <a:r>
              <a:rPr lang="lv-LV" sz="1400" dirty="0" smtClean="0">
                <a:solidFill>
                  <a:schemeClr val="tx1"/>
                </a:solidFill>
                <a:latin typeface="Century Schoolbook"/>
              </a:rPr>
              <a:t>No 1</a:t>
            </a:r>
          </a:p>
          <a:p>
            <a:pPr algn="ctr" defTabSz="685800">
              <a:spcBef>
                <a:spcPts val="450"/>
              </a:spcBef>
              <a:buClr>
                <a:srgbClr val="6F6F74"/>
              </a:buClr>
              <a:defRPr/>
            </a:pPr>
            <a:r>
              <a:rPr lang="lv-LV" sz="1400" noProof="0" dirty="0" err="1" smtClean="0">
                <a:solidFill>
                  <a:schemeClr val="tx1"/>
                </a:solidFill>
                <a:latin typeface="Century Schoolbook"/>
              </a:rPr>
              <a:t>Transnational</a:t>
            </a:r>
            <a:r>
              <a:rPr lang="lv-LV" sz="1400" noProof="0" dirty="0" smtClean="0">
                <a:solidFill>
                  <a:schemeClr val="tx1"/>
                </a:solidFill>
                <a:latin typeface="Century Schoolbook"/>
              </a:rPr>
              <a:t> </a:t>
            </a:r>
            <a:r>
              <a:rPr lang="lv-LV" sz="1400" noProof="0" dirty="0" err="1" smtClean="0">
                <a:solidFill>
                  <a:schemeClr val="tx1"/>
                </a:solidFill>
                <a:latin typeface="Century Schoolbook"/>
              </a:rPr>
              <a:t>m</a:t>
            </a:r>
            <a:r>
              <a:rPr lang="lv-LV" noProof="0" dirty="0" err="1" smtClean="0">
                <a:solidFill>
                  <a:schemeClr val="tx1"/>
                </a:solidFill>
                <a:latin typeface="Century Schoolbook"/>
              </a:rPr>
              <a:t>eeting</a:t>
            </a:r>
            <a:r>
              <a:rPr lang="lv-LV" noProof="0" dirty="0" smtClean="0">
                <a:solidFill>
                  <a:schemeClr val="tx1"/>
                </a:solidFill>
                <a:latin typeface="Century Schoolbook"/>
              </a:rPr>
              <a:t> </a:t>
            </a:r>
            <a:r>
              <a:rPr lang="lv-LV" noProof="0" dirty="0" err="1" smtClean="0">
                <a:solidFill>
                  <a:schemeClr val="tx1"/>
                </a:solidFill>
                <a:latin typeface="Century Schoolbook"/>
              </a:rPr>
              <a:t>in</a:t>
            </a:r>
            <a:r>
              <a:rPr lang="lv-LV" noProof="0" dirty="0" smtClean="0">
                <a:solidFill>
                  <a:schemeClr val="tx1"/>
                </a:solidFill>
                <a:latin typeface="Century Schoolbook"/>
              </a:rPr>
              <a:t> </a:t>
            </a:r>
            <a:r>
              <a:rPr lang="lv-LV" noProof="0" dirty="0" err="1" smtClean="0">
                <a:solidFill>
                  <a:schemeClr val="tx1"/>
                </a:solidFill>
                <a:latin typeface="Century Schoolbook"/>
              </a:rPr>
              <a:t>Latvia</a:t>
            </a:r>
            <a:r>
              <a:rPr lang="lv-LV" noProof="0" dirty="0" smtClean="0">
                <a:solidFill>
                  <a:schemeClr val="tx1"/>
                </a:solidFill>
                <a:latin typeface="Century Schoolbook"/>
              </a:rPr>
              <a:t>, </a:t>
            </a:r>
            <a:r>
              <a:rPr lang="lv-LV" noProof="0" dirty="0" err="1" smtClean="0">
                <a:solidFill>
                  <a:schemeClr val="tx1"/>
                </a:solidFill>
                <a:latin typeface="Century Schoolbook"/>
              </a:rPr>
              <a:t>November</a:t>
            </a:r>
            <a:r>
              <a:rPr lang="lv-LV" noProof="0" dirty="0" smtClean="0">
                <a:solidFill>
                  <a:schemeClr val="tx1"/>
                </a:solidFill>
                <a:latin typeface="Century Schoolbook"/>
              </a:rPr>
              <a:t> 2017</a:t>
            </a:r>
            <a:endParaRPr lang="lv-LV" sz="1400" dirty="0">
              <a:solidFill>
                <a:schemeClr val="tx1"/>
              </a:solidFill>
              <a:latin typeface="Century Schoolbook"/>
            </a:endParaRPr>
          </a:p>
        </p:txBody>
      </p:sp>
      <p:pic>
        <p:nvPicPr>
          <p:cNvPr id="1026" name="Picture 2" descr="C:\Users\1\Desktop\Erasmus +\puuce_zil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0" y="2500312"/>
            <a:ext cx="1012003" cy="975119"/>
          </a:xfrm>
          <a:prstGeom prst="rect">
            <a:avLst/>
          </a:prstGeom>
          <a:noFill/>
        </p:spPr>
      </p:pic>
      <p:pic>
        <p:nvPicPr>
          <p:cNvPr id="6" name="Picture 5" descr="eu_flag_co_funded_pos_rgb_rig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8" y="142858"/>
            <a:ext cx="2678710" cy="7651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64754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876" y="222070"/>
            <a:ext cx="6822124" cy="837512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/>
              <a:t>High of moss swamp </a:t>
            </a:r>
            <a:r>
              <a:rPr lang="en-US" sz="1800" dirty="0"/>
              <a:t>– is developed from the transitive swamp and is the final degree of the swamp development. Such type of swamps obtains water and nutrients only from rainfall.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4" y="1796722"/>
            <a:ext cx="3184506" cy="21195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6632" y="3939902"/>
            <a:ext cx="6822123" cy="90024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dirty="0">
                <a:solidFill>
                  <a:prstClr val="black"/>
                </a:solidFill>
              </a:rPr>
              <a:t>Moss swamps are the poorest of all kinds of swamps in species. Only docile species of plants, which grow in nutrient poor environment, can survive there.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40" y="1738443"/>
            <a:ext cx="1619998" cy="16199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49390" y="3528645"/>
            <a:ext cx="1125947" cy="346247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defTabSz="685783"/>
            <a:r>
              <a:rPr lang="en-US" b="1" dirty="0" err="1">
                <a:solidFill>
                  <a:prstClr val="black"/>
                </a:solidFill>
              </a:rPr>
              <a:t>Sfagn</a:t>
            </a:r>
            <a:r>
              <a:rPr lang="lv-LV" b="1" dirty="0" err="1">
                <a:solidFill>
                  <a:prstClr val="black"/>
                </a:solidFill>
              </a:rPr>
              <a:t>um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449"/>
          <a:stretch/>
        </p:blipFill>
        <p:spPr>
          <a:xfrm>
            <a:off x="4835838" y="1738443"/>
            <a:ext cx="1980401" cy="1619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84698" y="3534176"/>
            <a:ext cx="915395" cy="346249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defTabSz="685783"/>
            <a:r>
              <a:rPr lang="en-US" b="1" dirty="0">
                <a:solidFill>
                  <a:prstClr val="black"/>
                </a:solidFill>
              </a:rPr>
              <a:t>Heather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83800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751" y="-82137"/>
            <a:ext cx="6680302" cy="994172"/>
          </a:xfrm>
        </p:spPr>
        <p:txBody>
          <a:bodyPr>
            <a:normAutofit/>
          </a:bodyPr>
          <a:lstStyle/>
          <a:p>
            <a:r>
              <a:rPr lang="en-US" sz="2400" b="1" dirty="0"/>
              <a:t>Influence of Beaver on ecosystems in Latvia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763973" y="1361248"/>
            <a:ext cx="3923756" cy="7697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Beavers, building dams, flood large areas.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1233580"/>
            <a:ext cx="2551589" cy="16997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3032011"/>
            <a:ext cx="3043859" cy="2027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267" y="2842319"/>
            <a:ext cx="3213462" cy="21912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5247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50" y="97155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Thank you for attention!</a:t>
            </a:r>
            <a:endParaRPr lang="lv-LV" sz="4000" b="1" dirty="0">
              <a:solidFill>
                <a:schemeClr val="bg1"/>
              </a:solidFill>
            </a:endParaRPr>
          </a:p>
        </p:txBody>
      </p:sp>
      <p:sp>
        <p:nvSpPr>
          <p:cNvPr id="5" name="Virsraksts 4"/>
          <p:cNvSpPr>
            <a:spLocks noGrp="1"/>
          </p:cNvSpPr>
          <p:nvPr>
            <p:ph type="title"/>
          </p:nvPr>
        </p:nvSpPr>
        <p:spPr>
          <a:xfrm>
            <a:off x="457200" y="1347614"/>
            <a:ext cx="6115050" cy="2160240"/>
          </a:xfrm>
        </p:spPr>
        <p:txBody>
          <a:bodyPr/>
          <a:lstStyle/>
          <a:p>
            <a:pPr algn="ctr"/>
            <a:r>
              <a:rPr lang="lv-LV" dirty="0" err="1" smtClean="0"/>
              <a:t>Thank</a:t>
            </a:r>
            <a:r>
              <a:rPr lang="lv-LV" dirty="0" smtClean="0"/>
              <a:t> </a:t>
            </a:r>
            <a:r>
              <a:rPr lang="lv-LV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for</a:t>
            </a:r>
            <a:r>
              <a:rPr lang="lv-LV" dirty="0" smtClean="0"/>
              <a:t> </a:t>
            </a:r>
            <a:r>
              <a:rPr lang="lv-LV" dirty="0" err="1" smtClean="0"/>
              <a:t>attention</a:t>
            </a:r>
            <a:r>
              <a:rPr lang="lv-LV" dirty="0" smtClean="0"/>
              <a:t>!</a:t>
            </a:r>
            <a:endParaRPr lang="lv-LV" dirty="0"/>
          </a:p>
        </p:txBody>
      </p:sp>
    </p:spTree>
    <p:extLst>
      <p:ext uri="{BB962C8B-B14F-4D97-AF65-F5344CB8AC3E}">
        <p14:creationId xmlns="" xmlns:p14="http://schemas.microsoft.com/office/powerpoint/2010/main" val="1434682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09600" y="1733550"/>
            <a:ext cx="5486400" cy="514350"/>
          </a:xfrm>
        </p:spPr>
        <p:txBody>
          <a:bodyPr>
            <a:normAutofit fontScale="90000"/>
          </a:bodyPr>
          <a:lstStyle/>
          <a:p>
            <a:r>
              <a:rPr lang="en-US" dirty="0"/>
              <a:t>WETLANDS And swaps</a:t>
            </a:r>
            <a:endParaRPr lang="lv-LV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="" xmlns:p14="http://schemas.microsoft.com/office/powerpoint/2010/main" val="2606546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+mn-lt"/>
              </a:rPr>
              <a:t>Wetlands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369221"/>
            <a:ext cx="6858000" cy="134654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These are eco-systems which constantly or periodically collect water.</a:t>
            </a:r>
          </a:p>
          <a:p>
            <a:r>
              <a:rPr lang="en-US" dirty="0"/>
              <a:t>Wetland or mire is the territory or biome which is too humid or covered with a shallow water layer. Swamps, rivers, lakes, streams are considered wetlands </a:t>
            </a:r>
            <a:endParaRPr lang="ru-RU" dirty="0"/>
          </a:p>
        </p:txBody>
      </p:sp>
      <p:pic>
        <p:nvPicPr>
          <p:cNvPr id="1026" name="Picture 2" descr="Картинки по запросу mitra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2" y="2859782"/>
            <a:ext cx="3347488" cy="2230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mitra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2876765"/>
            <a:ext cx="3162850" cy="2196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0758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The Significance of Wetlands</a:t>
            </a:r>
            <a:endParaRPr lang="lv-LV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" y="1349117"/>
            <a:ext cx="6858000" cy="28788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Wetlands are </a:t>
            </a:r>
            <a:r>
              <a:rPr lang="en-US" b="1" dirty="0" err="1"/>
              <a:t>marvellous</a:t>
            </a:r>
            <a:r>
              <a:rPr lang="en-US" b="1" dirty="0"/>
              <a:t> and very valuable eco-systems – </a:t>
            </a:r>
          </a:p>
          <a:p>
            <a:pPr lvl="1"/>
            <a:r>
              <a:rPr lang="lv-LV" sz="2100" dirty="0"/>
              <a:t>they perform water treatment</a:t>
            </a:r>
            <a:endParaRPr lang="en-US" sz="2100" dirty="0"/>
          </a:p>
          <a:p>
            <a:pPr lvl="1"/>
            <a:r>
              <a:rPr lang="en-US" sz="2100" dirty="0"/>
              <a:t>supply the groundwater with water</a:t>
            </a:r>
          </a:p>
          <a:p>
            <a:pPr lvl="1"/>
            <a:r>
              <a:rPr lang="en-US" sz="2100" dirty="0"/>
              <a:t>helps to soften the climate changes</a:t>
            </a:r>
          </a:p>
          <a:p>
            <a:pPr lvl="1"/>
            <a:r>
              <a:rPr lang="en-US" sz="2100" dirty="0"/>
              <a:t>reduce the amount of flood</a:t>
            </a:r>
          </a:p>
          <a:p>
            <a:pPr lvl="1"/>
            <a:r>
              <a:rPr lang="en-US" sz="2100" dirty="0"/>
              <a:t>are used in the extraction of materials and food</a:t>
            </a:r>
          </a:p>
          <a:p>
            <a:pPr lvl="1"/>
            <a:r>
              <a:rPr lang="en-US" sz="2100" dirty="0"/>
              <a:t>are the habitat for a huge number of species of plants and animals</a:t>
            </a:r>
          </a:p>
        </p:txBody>
      </p:sp>
      <p:pic>
        <p:nvPicPr>
          <p:cNvPr id="2050" name="Picture 2" descr="Картинки по запросу dabīga ūdens attīrīša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12" y="3812526"/>
            <a:ext cx="2002624" cy="13309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gruntsūdeņ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4" y="1707654"/>
            <a:ext cx="2492896" cy="1350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dzērven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76" y="3847371"/>
            <a:ext cx="1148041" cy="11428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889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>
                <a:latin typeface="+mn-lt"/>
              </a:rPr>
              <a:t>The Areas of Wetlands in Latvia</a:t>
            </a:r>
            <a:endParaRPr lang="lv-LV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33596"/>
            <a:ext cx="6858000" cy="1569923"/>
          </a:xfrm>
        </p:spPr>
        <p:txBody>
          <a:bodyPr>
            <a:normAutofit/>
          </a:bodyPr>
          <a:lstStyle/>
          <a:p>
            <a:r>
              <a:rPr lang="en-US" dirty="0"/>
              <a:t>The most significant areas of wetlands in Latvia are formed by more than 12 400 rivers and 2256 lakes which are bigger than one hectare.</a:t>
            </a:r>
            <a:endParaRPr lang="lv-LV" dirty="0"/>
          </a:p>
        </p:txBody>
      </p:sp>
      <p:pic>
        <p:nvPicPr>
          <p:cNvPr id="3074" name="Picture 2" descr="Картинки по запросу mitraji latv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" y="3058669"/>
            <a:ext cx="2310952" cy="1539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mitraji latvi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04" y="3135911"/>
            <a:ext cx="2297869" cy="138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mitraji latvij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302"/>
          <a:stretch/>
        </p:blipFill>
        <p:spPr bwMode="auto">
          <a:xfrm>
            <a:off x="4953864" y="3058333"/>
            <a:ext cx="1872223" cy="1540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0130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11" y="123672"/>
            <a:ext cx="5160297" cy="701864"/>
          </a:xfrm>
        </p:spPr>
        <p:txBody>
          <a:bodyPr>
            <a:normAutofit/>
          </a:bodyPr>
          <a:lstStyle/>
          <a:p>
            <a:r>
              <a:rPr lang="lv-LV" b="1" dirty="0">
                <a:latin typeface="+mn-lt"/>
              </a:rPr>
              <a:t>What is the swamp?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299" y="1098144"/>
            <a:ext cx="6847702" cy="2173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/>
              <a:t>The swamp is the upper part or plot of the ground which has some typical features: </a:t>
            </a:r>
          </a:p>
          <a:p>
            <a:r>
              <a:rPr lang="en-US" sz="2100" dirty="0"/>
              <a:t>Constant or continuous periodical wetness;</a:t>
            </a:r>
          </a:p>
          <a:p>
            <a:r>
              <a:rPr lang="lv-LV" sz="2100" dirty="0"/>
              <a:t>Specific flora; </a:t>
            </a:r>
            <a:endParaRPr lang="en-US" sz="2100" dirty="0"/>
          </a:p>
          <a:p>
            <a:r>
              <a:rPr lang="lv-LV" sz="2100" dirty="0"/>
              <a:t>Accumulation of peat moss. </a:t>
            </a:r>
            <a:endParaRPr lang="ru-RU" sz="21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6" y="3173014"/>
            <a:ext cx="2647525" cy="17640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92353" y="4083918"/>
            <a:ext cx="3965648" cy="992577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000" dirty="0">
                <a:solidFill>
                  <a:prstClr val="black"/>
                </a:solidFill>
              </a:rPr>
              <a:t>The swamp can be formed by</a:t>
            </a:r>
            <a:r>
              <a:rPr lang="lv-LV" sz="2000" dirty="0">
                <a:solidFill>
                  <a:prstClr val="black"/>
                </a:solidFill>
              </a:rPr>
              <a:t> </a:t>
            </a:r>
            <a:r>
              <a:rPr lang="lv-LV" sz="2000" dirty="0" err="1">
                <a:solidFill>
                  <a:prstClr val="black"/>
                </a:solidFill>
              </a:rPr>
              <a:t>the</a:t>
            </a:r>
            <a:r>
              <a:rPr lang="lv-LV" sz="2000" dirty="0">
                <a:solidFill>
                  <a:prstClr val="black"/>
                </a:solidFill>
              </a:rPr>
              <a:t> </a:t>
            </a:r>
            <a:r>
              <a:rPr lang="lv-LV" sz="2000" dirty="0" err="1">
                <a:solidFill>
                  <a:prstClr val="black"/>
                </a:solidFill>
              </a:rPr>
              <a:t>area</a:t>
            </a:r>
            <a:r>
              <a:rPr lang="lv-LV" sz="2000" dirty="0">
                <a:solidFill>
                  <a:prstClr val="black"/>
                </a:solidFill>
              </a:rPr>
              <a:t> </a:t>
            </a:r>
            <a:r>
              <a:rPr lang="lv-LV" sz="2000" dirty="0" err="1">
                <a:solidFill>
                  <a:prstClr val="black"/>
                </a:solidFill>
              </a:rPr>
              <a:t>that</a:t>
            </a:r>
            <a:r>
              <a:rPr lang="lv-LV" sz="2000" dirty="0">
                <a:solidFill>
                  <a:prstClr val="black"/>
                </a:solidFill>
              </a:rPr>
              <a:t> </a:t>
            </a:r>
            <a:r>
              <a:rPr lang="lv-LV" sz="2000" dirty="0" err="1">
                <a:solidFill>
                  <a:prstClr val="black"/>
                </a:solidFill>
              </a:rPr>
              <a:t>turns</a:t>
            </a:r>
            <a:r>
              <a:rPr lang="lv-LV" sz="2000" dirty="0">
                <a:solidFill>
                  <a:prstClr val="black"/>
                </a:solidFill>
              </a:rPr>
              <a:t> </a:t>
            </a:r>
            <a:r>
              <a:rPr lang="lv-LV" sz="2000" dirty="0" err="1">
                <a:solidFill>
                  <a:prstClr val="black"/>
                </a:solidFill>
              </a:rPr>
              <a:t>into</a:t>
            </a:r>
            <a:r>
              <a:rPr lang="lv-LV" sz="2000" dirty="0">
                <a:solidFill>
                  <a:prstClr val="black"/>
                </a:solidFill>
              </a:rPr>
              <a:t> </a:t>
            </a:r>
            <a:r>
              <a:rPr lang="lv-LV" sz="2000" dirty="0" err="1">
                <a:solidFill>
                  <a:prstClr val="black"/>
                </a:solidFill>
              </a:rPr>
              <a:t>the</a:t>
            </a:r>
            <a:r>
              <a:rPr lang="lv-LV" sz="2000" dirty="0">
                <a:solidFill>
                  <a:prstClr val="black"/>
                </a:solidFill>
              </a:rPr>
              <a:t> </a:t>
            </a:r>
            <a:r>
              <a:rPr lang="lv-LV" sz="2000" dirty="0" err="1">
                <a:solidFill>
                  <a:prstClr val="black"/>
                </a:solidFill>
              </a:rPr>
              <a:t>swamp</a:t>
            </a:r>
            <a:r>
              <a:rPr lang="en-US" sz="2000" dirty="0">
                <a:solidFill>
                  <a:prstClr val="black"/>
                </a:solidFill>
              </a:rPr>
              <a:t> or overgrowing the water body.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048" y="2253647"/>
            <a:ext cx="2655691" cy="1771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8572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02" y="269824"/>
            <a:ext cx="4765088" cy="589802"/>
          </a:xfrm>
        </p:spPr>
        <p:txBody>
          <a:bodyPr/>
          <a:lstStyle/>
          <a:p>
            <a:r>
              <a:rPr lang="lv-LV" b="1" dirty="0">
                <a:latin typeface="+mn-lt"/>
              </a:rPr>
              <a:t>The Area of Swamps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8804" y="1107565"/>
            <a:ext cx="6779196" cy="1265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Swamps occupy 10% of the territory of the country but only</a:t>
            </a:r>
            <a:r>
              <a:rPr lang="lv-LV" dirty="0"/>
              <a:t> </a:t>
            </a:r>
            <a:r>
              <a:rPr lang="en-US" dirty="0"/>
              <a:t>4.9% are undamaged swamp areas.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64" y="2373267"/>
            <a:ext cx="4536504" cy="27310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8715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31" y="-80158"/>
            <a:ext cx="4851218" cy="994172"/>
          </a:xfrm>
        </p:spPr>
        <p:txBody>
          <a:bodyPr>
            <a:normAutofit/>
          </a:bodyPr>
          <a:lstStyle/>
          <a:p>
            <a:r>
              <a:rPr lang="lv-LV" b="1" dirty="0">
                <a:latin typeface="+mn-lt"/>
                <a:cs typeface="Times New Roman" panose="02020603050405020304" pitchFamily="18" charset="0"/>
              </a:rPr>
              <a:t>Classification of Swamps</a:t>
            </a:r>
            <a:endParaRPr lang="ru-RU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864" y="1177317"/>
            <a:ext cx="6794512" cy="692742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dirty="0"/>
              <a:t>Low or grass swamp – </a:t>
            </a:r>
            <a:r>
              <a:rPr lang="en-US" sz="1800" dirty="0"/>
              <a:t>historically, it is the first stage of the development of swamps.  Such a swamp is fed on ground waters which contain dissolved mineral substances that are needed for the plants.</a:t>
            </a:r>
            <a:endParaRPr lang="lv-LV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2" y="2004987"/>
            <a:ext cx="2576681" cy="16262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313"/>
          <a:stretch/>
        </p:blipFill>
        <p:spPr>
          <a:xfrm>
            <a:off x="5555150" y="1809896"/>
            <a:ext cx="1178859" cy="216244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85193" y="3972343"/>
            <a:ext cx="1628183" cy="288539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defTabSz="685783"/>
            <a:r>
              <a:rPr lang="en-US" sz="1400" b="1" dirty="0">
                <a:solidFill>
                  <a:prstClr val="black"/>
                </a:solidFill>
              </a:rPr>
              <a:t>common Butterwort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922" y="1937471"/>
            <a:ext cx="2755242" cy="183108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391385" y="3839265"/>
            <a:ext cx="1356330" cy="288539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defTabSz="685783"/>
            <a:r>
              <a:rPr lang="en-US" sz="1400" b="1" dirty="0">
                <a:solidFill>
                  <a:prstClr val="black"/>
                </a:solidFill>
              </a:rPr>
              <a:t>brown Bog-rush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7532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170" y="93242"/>
            <a:ext cx="6804830" cy="812278"/>
          </a:xfrm>
        </p:spPr>
        <p:txBody>
          <a:bodyPr>
            <a:normAutofit lnSpcReduction="10000"/>
          </a:bodyPr>
          <a:lstStyle/>
          <a:p>
            <a:r>
              <a:rPr lang="en-US" sz="1800" b="1" dirty="0"/>
              <a:t>Transitive swamps – </a:t>
            </a:r>
            <a:r>
              <a:rPr lang="en-US" sz="1800" dirty="0"/>
              <a:t>are developed from grass swamps, it is the inter-transitive stage between the high and low swamp; it contains the features of both types of swamps. </a:t>
            </a:r>
            <a:endParaRPr lang="ru-RU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" y="3939902"/>
            <a:ext cx="5644590" cy="346247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dirty="0" smtClean="0">
                <a:solidFill>
                  <a:prstClr val="black"/>
                </a:solidFill>
              </a:rPr>
              <a:t>.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" y="2077702"/>
            <a:ext cx="2797887" cy="1862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64" y="1180716"/>
            <a:ext cx="2373795" cy="15836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60520" y="2781604"/>
            <a:ext cx="1576592" cy="30008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1500" b="1" dirty="0">
                <a:solidFill>
                  <a:prstClr val="black"/>
                </a:solidFill>
              </a:rPr>
              <a:t>cotton </a:t>
            </a:r>
            <a:r>
              <a:rPr lang="en-US" sz="1500" b="1" dirty="0" err="1">
                <a:solidFill>
                  <a:prstClr val="black"/>
                </a:solidFill>
              </a:rPr>
              <a:t>Deergrass</a:t>
            </a:r>
            <a:endParaRPr lang="ru-RU" sz="1500" b="1" dirty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34" y="1180716"/>
            <a:ext cx="2259645" cy="158363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157192" y="2781603"/>
            <a:ext cx="1031373" cy="300082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defTabSz="685783"/>
            <a:r>
              <a:rPr lang="en-US" sz="1500" b="1" dirty="0">
                <a:solidFill>
                  <a:prstClr val="black"/>
                </a:solidFill>
              </a:rPr>
              <a:t>bog Orchid</a:t>
            </a:r>
            <a:endParaRPr lang="ru-RU" sz="1500" b="1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392" y="3053913"/>
            <a:ext cx="1373340" cy="103000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373216" y="4167723"/>
            <a:ext cx="1415962" cy="288539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defTabSz="685783"/>
            <a:r>
              <a:rPr lang="lv-LV" sz="1400" b="1" dirty="0">
                <a:solidFill>
                  <a:prstClr val="black"/>
                </a:solidFill>
              </a:rPr>
              <a:t>Hartmaņa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lv-LV" sz="1400" b="1" dirty="0">
                <a:solidFill>
                  <a:prstClr val="black"/>
                </a:solidFill>
              </a:rPr>
              <a:t>Sedge</a:t>
            </a:r>
          </a:p>
        </p:txBody>
      </p:sp>
    </p:spTree>
    <p:extLst>
      <p:ext uri="{BB962C8B-B14F-4D97-AF65-F5344CB8AC3E}">
        <p14:creationId xmlns="" xmlns:p14="http://schemas.microsoft.com/office/powerpoint/2010/main" val="1651551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265</TotalTime>
  <Words>433</Words>
  <Application>Microsoft Office PowerPoint</Application>
  <PresentationFormat>Custom</PresentationFormat>
  <Paragraphs>54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Median</vt:lpstr>
      <vt:lpstr>1_Median</vt:lpstr>
      <vt:lpstr>Slide 1</vt:lpstr>
      <vt:lpstr>WETLANDS And swaps</vt:lpstr>
      <vt:lpstr>Wetlands</vt:lpstr>
      <vt:lpstr>The Significance of Wetlands</vt:lpstr>
      <vt:lpstr>The Areas of Wetlands in Latvia</vt:lpstr>
      <vt:lpstr>What is the swamp?</vt:lpstr>
      <vt:lpstr>The Area of Swamps</vt:lpstr>
      <vt:lpstr>Classification of Swamps</vt:lpstr>
      <vt:lpstr>Slide 9</vt:lpstr>
      <vt:lpstr>Slide 10</vt:lpstr>
      <vt:lpstr>Influence of Beaver on ecosystems in Latvia</vt:lpstr>
      <vt:lpstr>Thank you for attention!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LATVIA</dc:title>
  <dc:creator>i7</dc:creator>
  <cp:lastModifiedBy>1</cp:lastModifiedBy>
  <cp:revision>52</cp:revision>
  <dcterms:created xsi:type="dcterms:W3CDTF">2006-08-16T00:00:00Z</dcterms:created>
  <dcterms:modified xsi:type="dcterms:W3CDTF">2019-07-05T10:29:11Z</dcterms:modified>
</cp:coreProperties>
</file>