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41" r:id="rId2"/>
    <p:sldId id="324" r:id="rId3"/>
    <p:sldId id="325" r:id="rId4"/>
    <p:sldId id="326" r:id="rId5"/>
    <p:sldId id="327" r:id="rId6"/>
    <p:sldId id="328" r:id="rId7"/>
    <p:sldId id="329" r:id="rId8"/>
    <p:sldId id="340" r:id="rId9"/>
    <p:sldId id="335" r:id="rId10"/>
    <p:sldId id="333" r:id="rId11"/>
    <p:sldId id="334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5" r:id="rId20"/>
    <p:sldId id="266" r:id="rId21"/>
    <p:sldId id="267" r:id="rId22"/>
  </p:sldIdLst>
  <p:sldSz cx="6858000" cy="5143500"/>
  <p:notesSz cx="6858000" cy="91440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-180" y="-96"/>
      </p:cViewPr>
      <p:guideLst>
        <p:guide orient="horz" pos="162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83C82-1422-4888-AF72-33DE1FFBE25D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EB720-5B71-4415-8C54-08C61D61478F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38C0E-5140-4BB8-88B3-38A6DC8E82DB}" type="slidenum">
              <a:rPr lang="cs-CZ" smtClean="0">
                <a:solidFill>
                  <a:prstClr val="black"/>
                </a:solidFill>
              </a:rPr>
              <a:pPr/>
              <a:t>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51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6858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6858" y="4539996"/>
            <a:ext cx="1687068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769364" y="4533138"/>
            <a:ext cx="5088636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771650" y="3028950"/>
            <a:ext cx="485775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71650" y="4537528"/>
            <a:ext cx="50292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178" indent="0" algn="ctr">
              <a:buNone/>
            </a:lvl2pPr>
            <a:lvl3pPr marL="914355" indent="0" algn="ctr">
              <a:buNone/>
            </a:lvl3pPr>
            <a:lvl4pPr marL="1371532" indent="0" algn="ctr">
              <a:buNone/>
            </a:lvl4pPr>
            <a:lvl5pPr marL="1828709" indent="0" algn="ctr">
              <a:buNone/>
            </a:lvl5pPr>
            <a:lvl6pPr marL="2285886" indent="0" algn="ctr">
              <a:buNone/>
            </a:lvl6pPr>
            <a:lvl7pPr marL="2743064" indent="0" algn="ctr">
              <a:buNone/>
            </a:lvl7pPr>
            <a:lvl8pPr marL="3200240" indent="0" algn="ctr">
              <a:buNone/>
            </a:lvl8pPr>
            <a:lvl9pPr marL="365741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57150" y="4551524"/>
            <a:ext cx="154305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564045" y="177414"/>
            <a:ext cx="440055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000750" y="171450"/>
            <a:ext cx="62865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14900" y="457210"/>
            <a:ext cx="154305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457203"/>
            <a:ext cx="417195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14900" y="4686312"/>
            <a:ext cx="1657350" cy="273844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8" y="4686165"/>
            <a:ext cx="4180112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4572239" y="0"/>
            <a:ext cx="24003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4606529" y="457200"/>
            <a:ext cx="17145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4606529" y="0"/>
            <a:ext cx="17145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4492229" y="108347"/>
            <a:ext cx="400050" cy="18335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86" y="171450"/>
            <a:ext cx="611505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9486" y="1200150"/>
            <a:ext cx="611505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2057403"/>
            <a:ext cx="5342335" cy="1254919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6858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97155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028700" y="1200150"/>
            <a:ext cx="58293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200150"/>
            <a:ext cx="5715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1"/>
            <a:ext cx="97155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192175"/>
            <a:ext cx="291465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3633676" y="1192175"/>
            <a:ext cx="291465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04790"/>
            <a:ext cx="611505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828800"/>
            <a:ext cx="291465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3600450" y="1828800"/>
            <a:ext cx="291465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457200" y="1314450"/>
            <a:ext cx="291465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3600450" y="1314450"/>
            <a:ext cx="291465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40005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90"/>
            <a:ext cx="60579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314450"/>
            <a:ext cx="120015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53" tIns="182872" rIns="137153" bIns="91436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771650" y="1314450"/>
            <a:ext cx="48006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0150" y="4114800"/>
            <a:ext cx="54864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6858" y="3429000"/>
            <a:ext cx="6858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6858" y="3497580"/>
            <a:ext cx="109728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1159002" y="3490722"/>
            <a:ext cx="569899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3486150"/>
            <a:ext cx="548640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085850" y="0"/>
            <a:ext cx="75438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4686300" y="4686309"/>
            <a:ext cx="2000250" cy="273844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085850" cy="497684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200150" y="4686165"/>
            <a:ext cx="3429000" cy="273844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70432" y="0"/>
            <a:ext cx="5687568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71450"/>
            <a:ext cx="6115050" cy="742950"/>
          </a:xfrm>
          <a:prstGeom prst="rect">
            <a:avLst/>
          </a:prstGeom>
        </p:spPr>
        <p:txBody>
          <a:bodyPr vert="horz" lIns="91436" tIns="45718" rIns="91436" bIns="45718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9486" y="1200150"/>
            <a:ext cx="6115050" cy="3394710"/>
          </a:xfrm>
          <a:prstGeom prst="rect">
            <a:avLst/>
          </a:prstGeom>
        </p:spPr>
        <p:txBody>
          <a:bodyPr vert="horz" lIns="91436" tIns="45718" rIns="91436" bIns="45718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0" y="4686309"/>
            <a:ext cx="2000250" cy="273844"/>
          </a:xfrm>
          <a:prstGeom prst="rect">
            <a:avLst/>
          </a:prstGeom>
        </p:spPr>
        <p:txBody>
          <a:bodyPr vert="horz" lIns="91436" tIns="45718" rIns="91436" bIns="45718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7" y="4686165"/>
            <a:ext cx="4065812" cy="273844"/>
          </a:xfrm>
          <a:prstGeom prst="rect">
            <a:avLst/>
          </a:prstGeom>
        </p:spPr>
        <p:txBody>
          <a:bodyPr vert="horz" lIns="91436" tIns="45718" rIns="91436" bIns="45718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6858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40005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442912" y="960120"/>
            <a:ext cx="6415088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8"/>
            <a:ext cx="400050" cy="183357"/>
          </a:xfrm>
          <a:prstGeom prst="rect">
            <a:avLst/>
          </a:prstGeom>
        </p:spPr>
        <p:txBody>
          <a:bodyPr vert="horz" lIns="91436" tIns="45718" rIns="91436" bIns="45718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24" indent="-320024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48" indent="-274307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indent="-228588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indent="-228588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indent="-228588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016" indent="-228588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322" indent="-228588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628" indent="-228588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5934" indent="-228588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312320" y="1005577"/>
            <a:ext cx="5529225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lv-LV" sz="800" dirty="0" smtClean="0">
                <a:solidFill>
                  <a:srgbClr val="000000"/>
                </a:solidFill>
              </a:rPr>
              <a:t>‘</a:t>
            </a:r>
            <a:r>
              <a:rPr lang="lv-LV" sz="800" dirty="0" err="1" smtClean="0">
                <a:solidFill>
                  <a:srgbClr val="000000"/>
                </a:solidFill>
              </a:rPr>
              <a:t>Water</a:t>
            </a:r>
            <a:r>
              <a:rPr lang="lv-LV" sz="800" dirty="0" smtClean="0">
                <a:solidFill>
                  <a:srgbClr val="000000"/>
                </a:solidFill>
              </a:rPr>
              <a:t> </a:t>
            </a:r>
            <a:r>
              <a:rPr lang="lv-LV" sz="800" dirty="0" err="1" smtClean="0">
                <a:solidFill>
                  <a:srgbClr val="000000"/>
                </a:solidFill>
              </a:rPr>
              <a:t>unites</a:t>
            </a:r>
            <a:r>
              <a:rPr lang="lv-LV" sz="800" dirty="0" smtClean="0">
                <a:solidFill>
                  <a:srgbClr val="000000"/>
                </a:solidFill>
              </a:rPr>
              <a:t> </a:t>
            </a:r>
            <a:r>
              <a:rPr lang="lv-LV" sz="800" dirty="0" err="1" smtClean="0">
                <a:solidFill>
                  <a:srgbClr val="000000"/>
                </a:solidFill>
              </a:rPr>
              <a:t>us</a:t>
            </a:r>
            <a:r>
              <a:rPr lang="lv-LV" sz="800" dirty="0" smtClean="0">
                <a:solidFill>
                  <a:srgbClr val="000000"/>
                </a:solidFill>
              </a:rPr>
              <a:t>’</a:t>
            </a:r>
            <a:r>
              <a:rPr lang="en-US" sz="800" dirty="0" smtClean="0">
                <a:solidFill>
                  <a:srgbClr val="000000"/>
                </a:solidFill>
              </a:rPr>
              <a:t> project is funded by European </a:t>
            </a:r>
            <a:r>
              <a:rPr lang="en-US" sz="800" dirty="0" err="1" smtClean="0">
                <a:solidFill>
                  <a:srgbClr val="000000"/>
                </a:solidFill>
              </a:rPr>
              <a:t>Comission</a:t>
            </a:r>
            <a:r>
              <a:rPr lang="en-US" sz="800" dirty="0" smtClean="0">
                <a:solidFill>
                  <a:srgbClr val="000000"/>
                </a:solidFill>
              </a:rPr>
              <a:t> in the framework of Erasmus+</a:t>
            </a:r>
            <a:r>
              <a:rPr lang="lv-LV" sz="800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 Cooperation and Innovation for Good Practices. </a:t>
            </a:r>
            <a:endParaRPr lang="cs-CZ" sz="800" dirty="0">
              <a:solidFill>
                <a:srgbClr val="000000"/>
              </a:solidFill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-16455" y="1346251"/>
            <a:ext cx="6858000" cy="0"/>
          </a:xfrm>
          <a:prstGeom prst="line">
            <a:avLst/>
          </a:prstGeom>
          <a:ln w="47625" cmpd="thickThin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42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4"/>
          <p:cNvSpPr txBox="1">
            <a:spLocks/>
          </p:cNvSpPr>
          <p:nvPr/>
        </p:nvSpPr>
        <p:spPr>
          <a:xfrm>
            <a:off x="878964" y="1491630"/>
            <a:ext cx="5829300" cy="3437574"/>
          </a:xfrm>
          <a:prstGeom prst="rect">
            <a:avLst/>
          </a:prstGeom>
        </p:spPr>
        <p:txBody>
          <a:bodyPr vert="horz" lIns="68580" tIns="34290" rIns="68580" bIns="34290" anchor="t">
            <a:normAutofit fontScale="92500"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450"/>
              </a:spcBef>
              <a:buClr>
                <a:srgbClr val="6F6F74"/>
              </a:buClr>
              <a:defRPr/>
            </a:pPr>
            <a:r>
              <a:rPr lang="lv-LV" sz="2100" dirty="0" smtClean="0">
                <a:solidFill>
                  <a:schemeClr val="tx1"/>
                </a:solidFill>
                <a:latin typeface="Century Schoolbook"/>
              </a:rPr>
              <a:t>Water </a:t>
            </a:r>
            <a:r>
              <a:rPr lang="lv-LV" sz="2100" dirty="0" err="1" smtClean="0">
                <a:solidFill>
                  <a:schemeClr val="tx1"/>
                </a:solidFill>
                <a:latin typeface="Century Schoolbook"/>
              </a:rPr>
              <a:t>unites</a:t>
            </a:r>
            <a:r>
              <a:rPr lang="lv-LV" sz="2100" dirty="0" smtClean="0">
                <a:solidFill>
                  <a:schemeClr val="tx1"/>
                </a:solidFill>
                <a:latin typeface="Century Schoolbook"/>
              </a:rPr>
              <a:t> </a:t>
            </a:r>
            <a:r>
              <a:rPr lang="lv-LV" sz="2100" dirty="0" err="1" smtClean="0">
                <a:solidFill>
                  <a:schemeClr val="tx1"/>
                </a:solidFill>
                <a:latin typeface="Century Schoolbook"/>
              </a:rPr>
              <a:t>us</a:t>
            </a:r>
            <a:endParaRPr lang="lv-LV" sz="2100" dirty="0" smtClean="0">
              <a:solidFill>
                <a:schemeClr val="tx1"/>
              </a:solidFill>
              <a:latin typeface="Century Schoolbook"/>
            </a:endParaRPr>
          </a:p>
          <a:p>
            <a:pPr algn="ctr" defTabSz="685800">
              <a:spcBef>
                <a:spcPts val="450"/>
              </a:spcBef>
              <a:buClr>
                <a:srgbClr val="6F6F74"/>
              </a:buClr>
              <a:defRPr/>
            </a:pPr>
            <a:r>
              <a:rPr lang="lv-LV" sz="1400" dirty="0" smtClean="0">
                <a:solidFill>
                  <a:schemeClr val="tx1"/>
                </a:solidFill>
                <a:latin typeface="Century Schoolbook"/>
              </a:rPr>
              <a:t>KA2 </a:t>
            </a:r>
            <a:r>
              <a:rPr lang="lv-LV" sz="1400" dirty="0" err="1" smtClean="0">
                <a:solidFill>
                  <a:schemeClr val="tx1"/>
                </a:solidFill>
                <a:latin typeface="Century Schoolbook"/>
              </a:rPr>
              <a:t>Erasmus</a:t>
            </a:r>
            <a:r>
              <a:rPr lang="lv-LV" sz="1400" dirty="0" smtClean="0">
                <a:solidFill>
                  <a:schemeClr val="tx1"/>
                </a:solidFill>
                <a:latin typeface="Century Schoolbook"/>
              </a:rPr>
              <a:t>+ </a:t>
            </a:r>
            <a:r>
              <a:rPr lang="lv-LV" sz="1400" dirty="0" err="1" smtClean="0">
                <a:solidFill>
                  <a:schemeClr val="tx1"/>
                </a:solidFill>
                <a:latin typeface="Century Schoolbook"/>
              </a:rPr>
              <a:t>Strategic</a:t>
            </a:r>
            <a:r>
              <a:rPr lang="lv-LV" sz="1400" dirty="0" smtClean="0">
                <a:solidFill>
                  <a:schemeClr val="tx1"/>
                </a:solidFill>
                <a:latin typeface="Century Schoolbook"/>
              </a:rPr>
              <a:t> </a:t>
            </a:r>
            <a:r>
              <a:rPr lang="lv-LV" sz="1400" dirty="0" err="1" smtClean="0">
                <a:solidFill>
                  <a:schemeClr val="tx1"/>
                </a:solidFill>
                <a:latin typeface="Century Schoolbook"/>
              </a:rPr>
              <a:t>Partneships</a:t>
            </a:r>
            <a:r>
              <a:rPr lang="lv-LV" sz="1400" dirty="0" smtClean="0">
                <a:solidFill>
                  <a:schemeClr val="tx1"/>
                </a:solidFill>
                <a:latin typeface="Century Schoolbook"/>
              </a:rPr>
              <a:t> School </a:t>
            </a:r>
            <a:r>
              <a:rPr lang="lv-LV" sz="1400" dirty="0" err="1" smtClean="0">
                <a:solidFill>
                  <a:schemeClr val="tx1"/>
                </a:solidFill>
                <a:latin typeface="Century Schoolbook"/>
              </a:rPr>
              <a:t>project</a:t>
            </a:r>
            <a:endParaRPr lang="lv-LV" sz="1400" dirty="0" smtClean="0">
              <a:solidFill>
                <a:schemeClr val="tx1"/>
              </a:solidFill>
              <a:latin typeface="Century Schoolbook"/>
            </a:endParaRPr>
          </a:p>
          <a:p>
            <a:pPr algn="ctr" defTabSz="685800">
              <a:spcBef>
                <a:spcPts val="450"/>
              </a:spcBef>
              <a:buClr>
                <a:srgbClr val="6F6F74"/>
              </a:buClr>
              <a:defRPr/>
            </a:pPr>
            <a:endParaRPr lang="lv-LV" sz="1400" dirty="0" smtClean="0">
              <a:solidFill>
                <a:schemeClr val="tx1"/>
              </a:solidFill>
              <a:latin typeface="Century Schoolbook"/>
            </a:endParaRPr>
          </a:p>
          <a:p>
            <a:pPr algn="ctr" defTabSz="685800">
              <a:spcBef>
                <a:spcPts val="450"/>
              </a:spcBef>
              <a:buClr>
                <a:srgbClr val="6F6F74"/>
              </a:buClr>
              <a:defRPr/>
            </a:pPr>
            <a:endParaRPr lang="lv-LV" sz="1400" dirty="0" smtClean="0">
              <a:solidFill>
                <a:schemeClr val="tx1"/>
              </a:solidFill>
              <a:latin typeface="Century Schoolbook"/>
            </a:endParaRPr>
          </a:p>
          <a:p>
            <a:pPr algn="ctr" defTabSz="685800">
              <a:spcBef>
                <a:spcPts val="450"/>
              </a:spcBef>
              <a:buClr>
                <a:srgbClr val="6F6F74"/>
              </a:buClr>
              <a:defRPr/>
            </a:pPr>
            <a:endParaRPr lang="lv-LV" sz="1400" dirty="0" smtClean="0">
              <a:solidFill>
                <a:schemeClr val="tx1"/>
              </a:solidFill>
              <a:latin typeface="Century Schoolbook"/>
            </a:endParaRPr>
          </a:p>
          <a:p>
            <a:pPr algn="ctr" defTabSz="685800">
              <a:spcBef>
                <a:spcPts val="450"/>
              </a:spcBef>
              <a:buClr>
                <a:srgbClr val="6F6F74"/>
              </a:buClr>
              <a:defRPr/>
            </a:pPr>
            <a:endParaRPr lang="lv-LV" sz="1400" dirty="0" smtClean="0">
              <a:solidFill>
                <a:schemeClr val="tx1"/>
              </a:solidFill>
              <a:latin typeface="Century Schoolbook"/>
            </a:endParaRPr>
          </a:p>
          <a:p>
            <a:pPr algn="ctr" defTabSz="685800">
              <a:spcBef>
                <a:spcPts val="450"/>
              </a:spcBef>
              <a:buClr>
                <a:srgbClr val="6F6F74"/>
              </a:buClr>
              <a:defRPr/>
            </a:pPr>
            <a:endParaRPr lang="lv-LV" sz="1400" dirty="0" smtClean="0">
              <a:solidFill>
                <a:schemeClr val="tx1"/>
              </a:solidFill>
              <a:latin typeface="Century Schoolbook"/>
            </a:endParaRPr>
          </a:p>
          <a:p>
            <a:pPr algn="ctr" defTabSz="685800">
              <a:spcBef>
                <a:spcPts val="450"/>
              </a:spcBef>
              <a:buClr>
                <a:srgbClr val="6F6F74"/>
              </a:buClr>
              <a:defRPr/>
            </a:pPr>
            <a:endParaRPr lang="lv-LV" dirty="0" smtClean="0">
              <a:solidFill>
                <a:schemeClr val="tx1"/>
              </a:solidFill>
              <a:latin typeface="Century Schoolbook"/>
            </a:endParaRPr>
          </a:p>
          <a:p>
            <a:pPr algn="ctr" defTabSz="685800">
              <a:spcBef>
                <a:spcPts val="450"/>
              </a:spcBef>
              <a:buClr>
                <a:srgbClr val="6F6F74"/>
              </a:buClr>
              <a:defRPr/>
            </a:pPr>
            <a:endParaRPr lang="lv-LV" sz="1400" dirty="0" smtClean="0">
              <a:solidFill>
                <a:schemeClr val="tx1"/>
              </a:solidFill>
              <a:latin typeface="Century Schoolbook"/>
            </a:endParaRPr>
          </a:p>
          <a:p>
            <a:pPr algn="ctr" defTabSz="685800">
              <a:spcBef>
                <a:spcPts val="450"/>
              </a:spcBef>
              <a:buClr>
                <a:srgbClr val="6F6F74"/>
              </a:buClr>
              <a:defRPr/>
            </a:pPr>
            <a:endParaRPr lang="lv-LV" sz="1400" dirty="0" smtClean="0">
              <a:solidFill>
                <a:schemeClr val="tx1"/>
              </a:solidFill>
              <a:latin typeface="Century Schoolbook"/>
            </a:endParaRPr>
          </a:p>
          <a:p>
            <a:pPr algn="ctr" defTabSz="685800">
              <a:spcBef>
                <a:spcPts val="450"/>
              </a:spcBef>
              <a:buClr>
                <a:srgbClr val="6F6F74"/>
              </a:buClr>
              <a:defRPr/>
            </a:pPr>
            <a:r>
              <a:rPr lang="lv-LV" sz="1400" dirty="0" smtClean="0">
                <a:solidFill>
                  <a:schemeClr val="tx1"/>
                </a:solidFill>
                <a:latin typeface="Century Schoolbook"/>
              </a:rPr>
              <a:t>Olaine </a:t>
            </a:r>
            <a:r>
              <a:rPr lang="lv-LV" sz="1400" dirty="0" err="1" smtClean="0">
                <a:solidFill>
                  <a:schemeClr val="tx1"/>
                </a:solidFill>
                <a:latin typeface="Century Schoolbook"/>
              </a:rPr>
              <a:t>Secondary</a:t>
            </a:r>
            <a:r>
              <a:rPr lang="lv-LV" sz="1400" dirty="0" smtClean="0">
                <a:solidFill>
                  <a:schemeClr val="tx1"/>
                </a:solidFill>
                <a:latin typeface="Century Schoolbook"/>
              </a:rPr>
              <a:t> </a:t>
            </a:r>
            <a:r>
              <a:rPr lang="lv-LV" sz="1400" dirty="0" err="1" smtClean="0">
                <a:solidFill>
                  <a:schemeClr val="tx1"/>
                </a:solidFill>
                <a:latin typeface="Century Schoolbook"/>
              </a:rPr>
              <a:t>School</a:t>
            </a:r>
            <a:r>
              <a:rPr lang="lv-LV" sz="1400" dirty="0" smtClean="0">
                <a:solidFill>
                  <a:schemeClr val="tx1"/>
                </a:solidFill>
                <a:latin typeface="Century Schoolbook"/>
              </a:rPr>
              <a:t> No1</a:t>
            </a:r>
          </a:p>
          <a:p>
            <a:pPr algn="ctr" defTabSz="685800">
              <a:spcBef>
                <a:spcPts val="450"/>
              </a:spcBef>
              <a:buClr>
                <a:srgbClr val="6F6F74"/>
              </a:buClr>
              <a:defRPr/>
            </a:pPr>
            <a:r>
              <a:rPr lang="lv-LV" noProof="0" dirty="0" err="1" smtClean="0">
                <a:solidFill>
                  <a:schemeClr val="tx1"/>
                </a:solidFill>
                <a:latin typeface="Century Schoolbook"/>
              </a:rPr>
              <a:t>Transnational</a:t>
            </a:r>
            <a:r>
              <a:rPr lang="lv-LV" noProof="0" dirty="0" smtClean="0">
                <a:solidFill>
                  <a:schemeClr val="tx1"/>
                </a:solidFill>
                <a:latin typeface="Century Schoolbook"/>
              </a:rPr>
              <a:t> </a:t>
            </a:r>
            <a:r>
              <a:rPr lang="lv-LV" noProof="0" dirty="0" err="1" smtClean="0">
                <a:solidFill>
                  <a:schemeClr val="tx1"/>
                </a:solidFill>
                <a:latin typeface="Century Schoolbook"/>
              </a:rPr>
              <a:t>meeting</a:t>
            </a:r>
            <a:r>
              <a:rPr lang="lv-LV" noProof="0" dirty="0" smtClean="0">
                <a:solidFill>
                  <a:schemeClr val="tx1"/>
                </a:solidFill>
                <a:latin typeface="Century Schoolbook"/>
              </a:rPr>
              <a:t> </a:t>
            </a:r>
            <a:r>
              <a:rPr lang="lv-LV" noProof="0" dirty="0" err="1" smtClean="0">
                <a:solidFill>
                  <a:schemeClr val="tx1"/>
                </a:solidFill>
                <a:latin typeface="Century Schoolbook"/>
              </a:rPr>
              <a:t>in</a:t>
            </a:r>
            <a:r>
              <a:rPr lang="lv-LV" noProof="0" dirty="0" smtClean="0">
                <a:solidFill>
                  <a:schemeClr val="tx1"/>
                </a:solidFill>
                <a:latin typeface="Century Schoolbook"/>
              </a:rPr>
              <a:t> </a:t>
            </a:r>
            <a:r>
              <a:rPr lang="lv-LV" noProof="0" dirty="0" err="1" smtClean="0">
                <a:solidFill>
                  <a:schemeClr val="tx1"/>
                </a:solidFill>
                <a:latin typeface="Century Schoolbook"/>
              </a:rPr>
              <a:t>Latvia</a:t>
            </a:r>
            <a:r>
              <a:rPr lang="lv-LV" noProof="0" dirty="0" smtClean="0">
                <a:solidFill>
                  <a:schemeClr val="tx1"/>
                </a:solidFill>
                <a:latin typeface="Century Schoolbook"/>
              </a:rPr>
              <a:t>, </a:t>
            </a:r>
            <a:r>
              <a:rPr lang="lv-LV" noProof="0" dirty="0" err="1" smtClean="0">
                <a:solidFill>
                  <a:schemeClr val="tx1"/>
                </a:solidFill>
                <a:latin typeface="Century Schoolbook"/>
              </a:rPr>
              <a:t>November</a:t>
            </a:r>
            <a:r>
              <a:rPr lang="lv-LV" noProof="0" smtClean="0">
                <a:solidFill>
                  <a:schemeClr val="tx1"/>
                </a:solidFill>
                <a:latin typeface="Century Schoolbook"/>
              </a:rPr>
              <a:t> 2017</a:t>
            </a:r>
            <a:endParaRPr lang="lv-LV" sz="1400" dirty="0">
              <a:solidFill>
                <a:schemeClr val="tx1"/>
              </a:solidFill>
              <a:latin typeface="Century Schoolbook"/>
            </a:endParaRPr>
          </a:p>
        </p:txBody>
      </p:sp>
      <p:pic>
        <p:nvPicPr>
          <p:cNvPr id="1026" name="Picture 2" descr="C:\Users\1\Desktop\Erasmus +\puuce_zil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0" y="2500312"/>
            <a:ext cx="1012003" cy="975119"/>
          </a:xfrm>
          <a:prstGeom prst="rect">
            <a:avLst/>
          </a:prstGeom>
          <a:noFill/>
        </p:spPr>
      </p:pic>
      <p:pic>
        <p:nvPicPr>
          <p:cNvPr id="6" name="Picture 5" descr="eu_flag_co_funded_pos_rgb_righ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8" y="142858"/>
            <a:ext cx="2678710" cy="76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6475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b="80799"/>
          <a:stretch/>
        </p:blipFill>
        <p:spPr>
          <a:xfrm>
            <a:off x="44624" y="3"/>
            <a:ext cx="6813376" cy="9875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58" y="1963448"/>
            <a:ext cx="1936214" cy="111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6" r="9363"/>
          <a:stretch/>
        </p:blipFill>
        <p:spPr bwMode="auto">
          <a:xfrm>
            <a:off x="5010786" y="1619916"/>
            <a:ext cx="1844429" cy="209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24" b="7252"/>
          <a:stretch/>
        </p:blipFill>
        <p:spPr bwMode="auto">
          <a:xfrm>
            <a:off x="3697641" y="3882590"/>
            <a:ext cx="1781469" cy="102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45"/>
          <a:stretch/>
        </p:blipFill>
        <p:spPr bwMode="auto">
          <a:xfrm>
            <a:off x="5672624" y="3725252"/>
            <a:ext cx="1182591" cy="134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472" y="3861972"/>
            <a:ext cx="1820029" cy="10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8" y="1795287"/>
            <a:ext cx="2426008" cy="882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211710"/>
            <a:ext cx="1456824" cy="836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4" y="2871418"/>
            <a:ext cx="1645784" cy="562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1" y="3237823"/>
            <a:ext cx="2310193" cy="56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3605272"/>
            <a:ext cx="1603116" cy="562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4" y="3979722"/>
            <a:ext cx="1603116" cy="562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1" y="4349698"/>
            <a:ext cx="1414155" cy="562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802" y="915566"/>
            <a:ext cx="6101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>
                <a:latin typeface="Franklin Gothic Medium Cond" panose="020B0606030402020204" pitchFamily="34" charset="0"/>
              </a:rPr>
              <a:t>ANIMALS LIVING IN THE TEMPERATE DECIDUOUS FORESTS MUST BE ADAPTED TO COLD WINTERS.</a:t>
            </a:r>
          </a:p>
        </p:txBody>
      </p:sp>
    </p:spTree>
    <p:extLst>
      <p:ext uri="{BB962C8B-B14F-4D97-AF65-F5344CB8AC3E}">
        <p14:creationId xmlns="" xmlns:p14="http://schemas.microsoft.com/office/powerpoint/2010/main" val="29392943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5766"/>
            <a:ext cx="6858000" cy="2429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0109"/>
          <a:stretch/>
        </p:blipFill>
        <p:spPr>
          <a:xfrm>
            <a:off x="0" y="771550"/>
            <a:ext cx="6840760" cy="792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444" y="156363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latin typeface="Franklin Gothic Medium Cond" panose="020B0606030402020204" pitchFamily="34" charset="0"/>
              </a:rPr>
              <a:t>EVERGREEN CONIFERS DOMINATE IN THESE FORESTS. </a:t>
            </a:r>
          </a:p>
        </p:txBody>
      </p:sp>
    </p:spTree>
    <p:extLst>
      <p:ext uri="{BB962C8B-B14F-4D97-AF65-F5344CB8AC3E}">
        <p14:creationId xmlns="" xmlns:p14="http://schemas.microsoft.com/office/powerpoint/2010/main" val="28681643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143000" y="1771650"/>
            <a:ext cx="4495800" cy="514350"/>
          </a:xfrm>
        </p:spPr>
        <p:txBody>
          <a:bodyPr>
            <a:normAutofit fontScale="90000"/>
          </a:bodyPr>
          <a:lstStyle/>
          <a:p>
            <a:r>
              <a:rPr lang="en-US" dirty="0"/>
              <a:t>Latvian</a:t>
            </a:r>
            <a:r>
              <a:rPr lang="lv-LV" dirty="0"/>
              <a:t> meadows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21696112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Meadows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1" y="1347614"/>
            <a:ext cx="3645024" cy="3528392"/>
          </a:xfrm>
        </p:spPr>
        <p:txBody>
          <a:bodyPr>
            <a:noAutofit/>
          </a:bodyPr>
          <a:lstStyle/>
          <a:p>
            <a:r>
              <a:rPr lang="lv-LV" sz="2000" dirty="0"/>
              <a:t>Meadows are one of </a:t>
            </a:r>
            <a:r>
              <a:rPr lang="lv-LV" sz="2000" dirty="0" err="1"/>
              <a:t>Latvian</a:t>
            </a:r>
            <a:r>
              <a:rPr lang="lv-LV" sz="2000" dirty="0"/>
              <a:t> </a:t>
            </a:r>
            <a:r>
              <a:rPr lang="en-GB" sz="2000" dirty="0"/>
              <a:t>ecosystem</a:t>
            </a:r>
            <a:r>
              <a:rPr lang="lv-LV" sz="2000" dirty="0" smtClean="0"/>
              <a:t>s.</a:t>
            </a:r>
            <a:endParaRPr lang="en-GB" sz="2000" dirty="0"/>
          </a:p>
          <a:p>
            <a:r>
              <a:rPr lang="lv-LV" sz="2000" dirty="0" err="1" smtClean="0"/>
              <a:t>Meadow</a:t>
            </a:r>
            <a:r>
              <a:rPr lang="lv-LV" sz="2000" dirty="0" smtClean="0"/>
              <a:t> </a:t>
            </a:r>
            <a:r>
              <a:rPr lang="lv-LV" sz="2000" dirty="0"/>
              <a:t>is formed as a result of harvesting </a:t>
            </a:r>
            <a:r>
              <a:rPr lang="lv-LV" sz="2000" dirty="0" err="1"/>
              <a:t>and</a:t>
            </a:r>
            <a:r>
              <a:rPr lang="lv-LV" sz="2000" dirty="0"/>
              <a:t> </a:t>
            </a:r>
            <a:r>
              <a:rPr lang="lv-LV" sz="2000" dirty="0" err="1" smtClean="0"/>
              <a:t>grazing</a:t>
            </a:r>
            <a:r>
              <a:rPr lang="lv-LV" sz="2000" dirty="0" smtClean="0"/>
              <a:t>.</a:t>
            </a:r>
            <a:endParaRPr lang="lv-LV" sz="2000" dirty="0"/>
          </a:p>
          <a:p>
            <a:r>
              <a:rPr lang="en-GB" sz="2000" dirty="0"/>
              <a:t>Approximately </a:t>
            </a:r>
            <a:r>
              <a:rPr lang="lv-LV" sz="2000" dirty="0"/>
              <a:t>50</a:t>
            </a:r>
            <a:r>
              <a:rPr lang="en-GB" sz="2000" dirty="0"/>
              <a:t>% of the protected plant species are found in </a:t>
            </a: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en-GB" sz="2000" dirty="0" smtClean="0"/>
              <a:t>meadows</a:t>
            </a:r>
            <a:r>
              <a:rPr lang="lv-LV" sz="2000" dirty="0" smtClean="0"/>
              <a:t>.</a:t>
            </a:r>
            <a:endParaRPr lang="lv-LV" sz="2000" dirty="0"/>
          </a:p>
        </p:txBody>
      </p:sp>
      <p:pic>
        <p:nvPicPr>
          <p:cNvPr id="6" name="Picture 2" descr="Attēlu rezultāti vaicājumam “pļavas latvijas”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32" y="3147814"/>
            <a:ext cx="3345868" cy="18965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094572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/>
              <a:t>About</a:t>
            </a:r>
            <a:r>
              <a:rPr lang="lv-LV" dirty="0"/>
              <a:t> </a:t>
            </a:r>
            <a:r>
              <a:rPr lang="lv-LV" dirty="0" err="1"/>
              <a:t>meadows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lv-LV" dirty="0" err="1"/>
              <a:t>They</a:t>
            </a:r>
            <a:r>
              <a:rPr lang="lv-LV" dirty="0"/>
              <a:t> </a:t>
            </a:r>
            <a:r>
              <a:rPr lang="lv-LV" dirty="0" err="1"/>
              <a:t>cover</a:t>
            </a:r>
            <a:r>
              <a:rPr lang="lv-LV" dirty="0"/>
              <a:t> </a:t>
            </a:r>
            <a:r>
              <a:rPr lang="lv-LV" dirty="0" err="1"/>
              <a:t>approximateley</a:t>
            </a:r>
            <a:r>
              <a:rPr lang="lv-LV" dirty="0"/>
              <a:t> 1%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territory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Latvia</a:t>
            </a:r>
            <a:endParaRPr lang="lv-LV" dirty="0"/>
          </a:p>
          <a:p>
            <a:r>
              <a:rPr lang="lv-LV" dirty="0"/>
              <a:t>There are different types of meadows in Latvia:</a:t>
            </a:r>
          </a:p>
          <a:p>
            <a:pPr marL="514325" indent="-514325">
              <a:buFont typeface="Wingdings" pitchFamily="2" charset="2"/>
              <a:buChar char="Ø"/>
            </a:pPr>
            <a:r>
              <a:rPr lang="lv-LV" dirty="0" err="1"/>
              <a:t>Dry</a:t>
            </a:r>
            <a:r>
              <a:rPr lang="lv-LV" dirty="0"/>
              <a:t> </a:t>
            </a:r>
            <a:r>
              <a:rPr lang="lv-LV" dirty="0" err="1"/>
              <a:t>meadows</a:t>
            </a:r>
            <a:endParaRPr lang="lv-LV" dirty="0"/>
          </a:p>
          <a:p>
            <a:pPr marL="514325" indent="-514325">
              <a:buFont typeface="Wingdings" pitchFamily="2" charset="2"/>
              <a:buChar char="Ø"/>
            </a:pPr>
            <a:r>
              <a:rPr lang="lv-LV" dirty="0" err="1"/>
              <a:t>Moderately</a:t>
            </a:r>
            <a:r>
              <a:rPr lang="lv-LV" dirty="0"/>
              <a:t> </a:t>
            </a:r>
            <a:r>
              <a:rPr lang="lv-LV" dirty="0" err="1"/>
              <a:t>humid</a:t>
            </a:r>
            <a:r>
              <a:rPr lang="lv-LV" dirty="0"/>
              <a:t> </a:t>
            </a:r>
            <a:r>
              <a:rPr lang="lv-LV" dirty="0" err="1"/>
              <a:t>meadows</a:t>
            </a:r>
            <a:endParaRPr lang="lv-LV" dirty="0"/>
          </a:p>
          <a:p>
            <a:pPr marL="514325" indent="-514325">
              <a:buFont typeface="Wingdings" pitchFamily="2" charset="2"/>
              <a:buChar char="Ø"/>
            </a:pPr>
            <a:r>
              <a:rPr lang="lv-LV" dirty="0" err="1"/>
              <a:t>Wet</a:t>
            </a:r>
            <a:r>
              <a:rPr lang="lv-LV" dirty="0"/>
              <a:t> </a:t>
            </a:r>
            <a:r>
              <a:rPr lang="lv-LV" dirty="0" err="1"/>
              <a:t>meadows</a:t>
            </a:r>
            <a:endParaRPr lang="lv-LV" dirty="0"/>
          </a:p>
        </p:txBody>
      </p:sp>
      <p:pic>
        <p:nvPicPr>
          <p:cNvPr id="5122" name="Picture 2" descr="Saistīts attēl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99" y="1707654"/>
            <a:ext cx="3328370" cy="187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13805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Dry meadows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21031" y="1268017"/>
            <a:ext cx="4056041" cy="3263504"/>
          </a:xfrm>
        </p:spPr>
        <p:txBody>
          <a:bodyPr>
            <a:normAutofit/>
          </a:bodyPr>
          <a:lstStyle/>
          <a:p>
            <a:r>
              <a:rPr lang="lv-LV" sz="2400" dirty="0"/>
              <a:t>Located in </a:t>
            </a:r>
            <a:r>
              <a:rPr lang="lv-LV" sz="2400" dirty="0" err="1"/>
              <a:t>dry</a:t>
            </a:r>
            <a:r>
              <a:rPr lang="lv-LV" sz="2400" dirty="0"/>
              <a:t> </a:t>
            </a:r>
            <a:r>
              <a:rPr lang="lv-LV" sz="2400" dirty="0" err="1"/>
              <a:t>places</a:t>
            </a:r>
            <a:r>
              <a:rPr lang="lv-LV" sz="2400" dirty="0"/>
              <a:t> - </a:t>
            </a:r>
            <a:r>
              <a:rPr lang="lv-LV" sz="2400" dirty="0" err="1"/>
              <a:t>in</a:t>
            </a:r>
            <a:r>
              <a:rPr lang="lv-LV" sz="2400" dirty="0"/>
              <a:t> </a:t>
            </a: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dunes</a:t>
            </a:r>
            <a:r>
              <a:rPr lang="lv-LV" sz="2400" dirty="0"/>
              <a:t>, sands </a:t>
            </a:r>
            <a:r>
              <a:rPr lang="lv-LV" sz="2400" dirty="0" err="1"/>
              <a:t>and</a:t>
            </a:r>
            <a:r>
              <a:rPr lang="lv-LV" sz="2400" dirty="0"/>
              <a:t> </a:t>
            </a:r>
            <a:r>
              <a:rPr lang="lv-LV" sz="2400" dirty="0" err="1" smtClean="0"/>
              <a:t>cliffs</a:t>
            </a:r>
            <a:r>
              <a:rPr lang="lv-LV" sz="2400" dirty="0" smtClean="0"/>
              <a:t>.</a:t>
            </a:r>
            <a:endParaRPr lang="lv-LV" sz="2400" dirty="0"/>
          </a:p>
          <a:p>
            <a:r>
              <a:rPr lang="lv-LV" sz="2400" dirty="0"/>
              <a:t>S</a:t>
            </a:r>
            <a:r>
              <a:rPr lang="en-GB" sz="2400" dirty="0" err="1"/>
              <a:t>urface</a:t>
            </a:r>
            <a:r>
              <a:rPr lang="lv-LV" sz="2400" dirty="0"/>
              <a:t> </a:t>
            </a:r>
            <a:r>
              <a:rPr lang="lv-LV" sz="2400" dirty="0" err="1"/>
              <a:t>is</a:t>
            </a:r>
            <a:r>
              <a:rPr lang="lv-LV" sz="2400" dirty="0"/>
              <a:t> </a:t>
            </a:r>
            <a:r>
              <a:rPr lang="lv-LV" sz="2400" dirty="0" err="1"/>
              <a:t>covered</a:t>
            </a:r>
            <a:r>
              <a:rPr lang="lv-LV" sz="2400" dirty="0"/>
              <a:t> </a:t>
            </a:r>
            <a:r>
              <a:rPr lang="lv-LV" sz="2400" dirty="0" err="1"/>
              <a:t>with</a:t>
            </a:r>
            <a:r>
              <a:rPr lang="lv-LV" sz="2400" dirty="0"/>
              <a:t> </a:t>
            </a:r>
            <a:r>
              <a:rPr lang="lv-LV" sz="2400" dirty="0" err="1" smtClean="0"/>
              <a:t>grasses</a:t>
            </a:r>
            <a:r>
              <a:rPr lang="lv-LV" sz="2400" dirty="0" smtClean="0"/>
              <a:t>.</a:t>
            </a:r>
            <a:endParaRPr lang="lv-LV" sz="2400" dirty="0"/>
          </a:p>
          <a:p>
            <a:r>
              <a:rPr lang="lv-LV" sz="2400" dirty="0"/>
              <a:t>P</a:t>
            </a:r>
            <a:r>
              <a:rPr lang="en-GB" sz="2400" dirty="0" err="1"/>
              <a:t>lants</a:t>
            </a:r>
            <a:r>
              <a:rPr lang="en-GB" sz="2400" dirty="0"/>
              <a:t> do not cover the whole </a:t>
            </a:r>
            <a:r>
              <a:rPr lang="en-GB" sz="2400" dirty="0" smtClean="0"/>
              <a:t>soil</a:t>
            </a:r>
            <a:r>
              <a:rPr lang="lv-LV" sz="2400" dirty="0" smtClean="0"/>
              <a:t>.</a:t>
            </a:r>
            <a:endParaRPr lang="lv-LV" sz="2400" dirty="0"/>
          </a:p>
          <a:p>
            <a:endParaRPr lang="lv-LV" dirty="0"/>
          </a:p>
        </p:txBody>
      </p:sp>
      <p:pic>
        <p:nvPicPr>
          <p:cNvPr id="2050" name="Picture 2" descr="Attēlu rezultāti vaicājumam “sausa pļava”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2" t="11666" b="8331"/>
          <a:stretch/>
        </p:blipFill>
        <p:spPr bwMode="auto">
          <a:xfrm>
            <a:off x="3958728" y="1218261"/>
            <a:ext cx="2791222" cy="16914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tēlu rezultāti vaicājumam “putns pļavā”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169" b="12642"/>
          <a:stretch/>
        </p:blipFill>
        <p:spPr bwMode="auto">
          <a:xfrm>
            <a:off x="3708449" y="3019948"/>
            <a:ext cx="3041501" cy="1692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3599" y="4712284"/>
            <a:ext cx="271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Hoopoe</a:t>
            </a:r>
            <a:r>
              <a:rPr lang="lv-LV" dirty="0"/>
              <a:t> (</a:t>
            </a:r>
            <a:r>
              <a:rPr lang="en-GB" i="1" dirty="0" err="1"/>
              <a:t>Upupa</a:t>
            </a:r>
            <a:r>
              <a:rPr lang="en-GB" i="1" dirty="0"/>
              <a:t> </a:t>
            </a:r>
            <a:r>
              <a:rPr lang="en-GB" i="1" dirty="0" err="1"/>
              <a:t>epops</a:t>
            </a:r>
            <a:r>
              <a:rPr lang="lv-LV" dirty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27432171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600" dirty="0" err="1"/>
              <a:t>Moderately</a:t>
            </a:r>
            <a:r>
              <a:rPr lang="lv-LV" sz="3600" dirty="0"/>
              <a:t> humid meadows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116632" y="1192175"/>
            <a:ext cx="2914650" cy="2963751"/>
          </a:xfrm>
        </p:spPr>
        <p:txBody>
          <a:bodyPr>
            <a:normAutofit fontScale="92500" lnSpcReduction="10000"/>
          </a:bodyPr>
          <a:lstStyle/>
          <a:p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most</a:t>
            </a:r>
            <a:r>
              <a:rPr lang="lv-LV" sz="2000" dirty="0"/>
              <a:t> popular meadow type </a:t>
            </a:r>
            <a:r>
              <a:rPr lang="lv-LV" sz="2000" dirty="0" err="1"/>
              <a:t>in</a:t>
            </a:r>
            <a:r>
              <a:rPr lang="lv-LV" sz="2000" dirty="0"/>
              <a:t> </a:t>
            </a:r>
            <a:r>
              <a:rPr lang="lv-LV" sz="2000" dirty="0" smtClean="0"/>
              <a:t>Latvia.</a:t>
            </a:r>
            <a:endParaRPr lang="lv-LV" sz="2000" dirty="0"/>
          </a:p>
          <a:p>
            <a:r>
              <a:rPr lang="lv-LV" sz="2000" dirty="0"/>
              <a:t>The meadow </a:t>
            </a:r>
            <a:r>
              <a:rPr lang="lv-LV" sz="2000" dirty="0" err="1"/>
              <a:t>is</a:t>
            </a:r>
            <a:r>
              <a:rPr lang="lv-LV" sz="2000" dirty="0"/>
              <a:t> </a:t>
            </a:r>
            <a:r>
              <a:rPr lang="lv-LV" sz="2000" dirty="0" err="1" smtClean="0"/>
              <a:t>fertile</a:t>
            </a:r>
            <a:r>
              <a:rPr lang="lv-LV" sz="2000" dirty="0" smtClean="0"/>
              <a:t>.</a:t>
            </a:r>
            <a:endParaRPr lang="lv-LV" sz="2000" dirty="0"/>
          </a:p>
          <a:p>
            <a:r>
              <a:rPr lang="lv-LV" sz="2000" dirty="0"/>
              <a:t>It </a:t>
            </a:r>
            <a:r>
              <a:rPr lang="lv-LV" sz="2000" dirty="0" err="1"/>
              <a:t>is</a:t>
            </a:r>
            <a:r>
              <a:rPr lang="lv-LV" sz="2000" dirty="0"/>
              <a:t> </a:t>
            </a:r>
            <a:r>
              <a:rPr lang="lv-LV" sz="2000" dirty="0" err="1"/>
              <a:t>seasonally</a:t>
            </a:r>
            <a:r>
              <a:rPr lang="lv-LV" sz="2000" dirty="0"/>
              <a:t> </a:t>
            </a:r>
            <a:r>
              <a:rPr lang="lv-LV" sz="2000" dirty="0" err="1" smtClean="0"/>
              <a:t>wet</a:t>
            </a:r>
            <a:r>
              <a:rPr lang="lv-LV" sz="2000" dirty="0" smtClean="0"/>
              <a:t>.</a:t>
            </a:r>
            <a:endParaRPr lang="lv-LV" sz="2000" dirty="0"/>
          </a:p>
          <a:p>
            <a:r>
              <a:rPr lang="lv-LV" sz="2000" dirty="0"/>
              <a:t>Plants grow in </a:t>
            </a:r>
            <a:r>
              <a:rPr lang="lv-LV" sz="2000" dirty="0" err="1"/>
              <a:t>different</a:t>
            </a:r>
            <a:r>
              <a:rPr lang="lv-LV" sz="2000" dirty="0"/>
              <a:t> </a:t>
            </a:r>
            <a:r>
              <a:rPr lang="lv-LV" sz="2000" dirty="0" err="1" smtClean="0"/>
              <a:t>floors</a:t>
            </a:r>
            <a:r>
              <a:rPr lang="lv-LV" sz="2000" dirty="0" smtClean="0"/>
              <a:t>.</a:t>
            </a:r>
            <a:endParaRPr lang="lv-LV" sz="2000" dirty="0"/>
          </a:p>
          <a:p>
            <a:r>
              <a:rPr lang="lv-LV" sz="2000" dirty="0" err="1"/>
              <a:t>The</a:t>
            </a:r>
            <a:r>
              <a:rPr lang="lv-LV" sz="2000" dirty="0"/>
              <a:t> h</a:t>
            </a:r>
            <a:r>
              <a:rPr lang="en-GB" sz="2000" dirty="0" err="1"/>
              <a:t>igh</a:t>
            </a:r>
            <a:r>
              <a:rPr lang="en-GB" sz="2000" dirty="0"/>
              <a:t> diversity</a:t>
            </a:r>
            <a:r>
              <a:rPr lang="lv-LV" sz="2000" dirty="0"/>
              <a:t> </a:t>
            </a:r>
            <a:r>
              <a:rPr lang="lv-LV" sz="2000" dirty="0" err="1"/>
              <a:t>of</a:t>
            </a:r>
            <a:r>
              <a:rPr lang="lv-LV" sz="2000" dirty="0"/>
              <a:t> </a:t>
            </a:r>
            <a:r>
              <a:rPr lang="lv-LV" sz="2000" dirty="0" err="1" smtClean="0"/>
              <a:t>species</a:t>
            </a:r>
            <a:r>
              <a:rPr lang="lv-LV" sz="2000" dirty="0" smtClean="0"/>
              <a:t>.</a:t>
            </a:r>
            <a:endParaRPr lang="lv-LV" sz="2000" dirty="0"/>
          </a:p>
          <a:p>
            <a:endParaRPr lang="lv-LV" sz="2000" dirty="0"/>
          </a:p>
          <a:p>
            <a:endParaRPr lang="lv-LV" sz="2000" dirty="0"/>
          </a:p>
          <a:p>
            <a:endParaRPr lang="lv-LV" sz="2000" dirty="0"/>
          </a:p>
        </p:txBody>
      </p:sp>
      <p:pic>
        <p:nvPicPr>
          <p:cNvPr id="3074" name="Picture 2" descr="Attēlu rezultāti vaicājumam “mēreni mitras pļavas”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55"/>
          <a:stretch/>
        </p:blipFill>
        <p:spPr bwMode="auto">
          <a:xfrm>
            <a:off x="2991992" y="1181509"/>
            <a:ext cx="3674972" cy="1750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ttēlu rezultāti vaicājumam “Cekulainais cīrulis - Galerida cristata”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45" t="5826" r="11524" b="8028"/>
          <a:stretch/>
        </p:blipFill>
        <p:spPr bwMode="auto">
          <a:xfrm>
            <a:off x="3717032" y="3075806"/>
            <a:ext cx="2520280" cy="1621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40968" y="4659982"/>
            <a:ext cx="343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Crested lark</a:t>
            </a:r>
            <a:r>
              <a:rPr lang="lv-LV" dirty="0"/>
              <a:t> (</a:t>
            </a:r>
            <a:r>
              <a:rPr lang="lv-LV" i="1" dirty="0" err="1"/>
              <a:t>Galerida</a:t>
            </a:r>
            <a:r>
              <a:rPr lang="lv-LV" i="1" dirty="0"/>
              <a:t> </a:t>
            </a:r>
            <a:r>
              <a:rPr lang="lv-LV" i="1" dirty="0" err="1"/>
              <a:t>cristata</a:t>
            </a:r>
            <a:r>
              <a:rPr lang="lv-LV" dirty="0"/>
              <a:t>)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1111533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Wet meadows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6856" y="1218228"/>
            <a:ext cx="3886200" cy="3925285"/>
          </a:xfrm>
        </p:spPr>
        <p:txBody>
          <a:bodyPr>
            <a:normAutofit/>
          </a:bodyPr>
          <a:lstStyle/>
          <a:p>
            <a:r>
              <a:rPr lang="lv-LV" sz="2000" dirty="0" err="1"/>
              <a:t>They</a:t>
            </a:r>
            <a:r>
              <a:rPr lang="lv-LV" sz="2000" dirty="0"/>
              <a:t> </a:t>
            </a:r>
            <a:r>
              <a:rPr lang="lv-LV" sz="2000" dirty="0" err="1"/>
              <a:t>are</a:t>
            </a:r>
            <a:r>
              <a:rPr lang="lv-LV" sz="2000" dirty="0"/>
              <a:t> </a:t>
            </a:r>
            <a:r>
              <a:rPr lang="lv-LV" sz="2000" dirty="0" err="1"/>
              <a:t>located</a:t>
            </a:r>
            <a:r>
              <a:rPr lang="lv-LV" sz="2000" dirty="0"/>
              <a:t> close to </a:t>
            </a: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lakes</a:t>
            </a:r>
            <a:r>
              <a:rPr lang="lv-LV" sz="2000" dirty="0"/>
              <a:t> </a:t>
            </a:r>
            <a:r>
              <a:rPr lang="lv-LV" sz="2000" dirty="0" err="1"/>
              <a:t>or</a:t>
            </a:r>
            <a:r>
              <a:rPr lang="lv-LV" sz="2000" dirty="0"/>
              <a:t> </a:t>
            </a:r>
            <a:r>
              <a:rPr lang="lv-LV" sz="2000" dirty="0" err="1"/>
              <a:t>rivers</a:t>
            </a:r>
            <a:endParaRPr lang="lv-LV" sz="2000" dirty="0"/>
          </a:p>
          <a:p>
            <a:r>
              <a:rPr lang="lv-LV" sz="2000" dirty="0"/>
              <a:t>D</a:t>
            </a:r>
            <a:r>
              <a:rPr lang="en-GB" sz="2000" dirty="0" err="1"/>
              <a:t>ominant</a:t>
            </a:r>
            <a:r>
              <a:rPr lang="en-GB" sz="2000" dirty="0"/>
              <a:t> plant</a:t>
            </a:r>
            <a:r>
              <a:rPr lang="lv-LV" sz="2000" dirty="0"/>
              <a:t> - sedges</a:t>
            </a:r>
          </a:p>
          <a:p>
            <a:r>
              <a:rPr lang="lv-LV" sz="2000" dirty="0"/>
              <a:t>Almost all year water is above the soil</a:t>
            </a:r>
          </a:p>
          <a:p>
            <a:r>
              <a:rPr lang="lv-LV" sz="2000" dirty="0"/>
              <a:t>Birds can hide and get water supplies</a:t>
            </a:r>
          </a:p>
          <a:p>
            <a:r>
              <a:rPr lang="lv-LV" sz="2000" dirty="0"/>
              <a:t>It </a:t>
            </a:r>
            <a:r>
              <a:rPr lang="lv-LV" sz="2000" dirty="0" err="1"/>
              <a:t>is</a:t>
            </a:r>
            <a:r>
              <a:rPr lang="lv-LV" sz="2000" dirty="0"/>
              <a:t> </a:t>
            </a: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smallest</a:t>
            </a:r>
            <a:r>
              <a:rPr lang="lv-LV" sz="2000" dirty="0"/>
              <a:t> </a:t>
            </a:r>
            <a:r>
              <a:rPr lang="lv-LV" sz="2000" dirty="0" err="1"/>
              <a:t>by</a:t>
            </a:r>
            <a:r>
              <a:rPr lang="lv-LV" sz="2000" dirty="0"/>
              <a:t> </a:t>
            </a:r>
            <a:r>
              <a:rPr lang="lv-LV" sz="2000" dirty="0" err="1"/>
              <a:t>territory</a:t>
            </a:r>
            <a:endParaRPr lang="lv-LV" sz="2000" dirty="0"/>
          </a:p>
          <a:p>
            <a:endParaRPr lang="lv-LV" sz="2000" dirty="0"/>
          </a:p>
          <a:p>
            <a:endParaRPr lang="lv-LV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8598"/>
          <a:stretch/>
        </p:blipFill>
        <p:spPr>
          <a:xfrm>
            <a:off x="4005064" y="123478"/>
            <a:ext cx="2852936" cy="2969198"/>
          </a:xfrm>
        </p:spPr>
      </p:pic>
      <p:pic>
        <p:nvPicPr>
          <p:cNvPr id="6146" name="Picture 2" descr="Saistīts attēl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016" t="16132"/>
          <a:stretch/>
        </p:blipFill>
        <p:spPr bwMode="auto">
          <a:xfrm>
            <a:off x="4509120" y="2931790"/>
            <a:ext cx="1873695" cy="1711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1048" y="4625242"/>
            <a:ext cx="299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Corn</a:t>
            </a:r>
            <a:r>
              <a:rPr lang="lv-LV" dirty="0"/>
              <a:t> </a:t>
            </a:r>
            <a:r>
              <a:rPr lang="lv-LV" dirty="0" err="1"/>
              <a:t>crake</a:t>
            </a:r>
            <a:r>
              <a:rPr lang="en-GB" dirty="0"/>
              <a:t> (</a:t>
            </a:r>
            <a:r>
              <a:rPr lang="en-GB" i="1" dirty="0"/>
              <a:t>Crex </a:t>
            </a:r>
            <a:r>
              <a:rPr lang="en-GB" i="1" dirty="0" err="1"/>
              <a:t>crex</a:t>
            </a:r>
            <a:r>
              <a:rPr lang="en-GB" dirty="0"/>
              <a:t>)</a:t>
            </a:r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2658921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622" y="171450"/>
            <a:ext cx="7022014" cy="742950"/>
          </a:xfrm>
        </p:spPr>
        <p:txBody>
          <a:bodyPr>
            <a:normAutofit fontScale="90000"/>
          </a:bodyPr>
          <a:lstStyle/>
          <a:p>
            <a:r>
              <a:rPr lang="lv-LV" sz="3200" dirty="0"/>
              <a:t>Types of plants which are </a:t>
            </a:r>
            <a:r>
              <a:rPr lang="lv-LV" sz="3200" dirty="0" err="1"/>
              <a:t>in</a:t>
            </a:r>
            <a:r>
              <a:rPr lang="lv-LV" sz="3200" dirty="0"/>
              <a:t> </a:t>
            </a:r>
            <a:r>
              <a:rPr lang="lv-LV" sz="3200" dirty="0" err="1"/>
              <a:t>the</a:t>
            </a:r>
            <a:r>
              <a:rPr lang="lv-LV" sz="3200" dirty="0"/>
              <a:t> </a:t>
            </a:r>
            <a:r>
              <a:rPr lang="lv-LV" sz="3200" dirty="0" err="1"/>
              <a:t>meadows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2175"/>
            <a:ext cx="5966656" cy="2459695"/>
          </a:xfrm>
        </p:spPr>
        <p:txBody>
          <a:bodyPr>
            <a:normAutofit/>
          </a:bodyPr>
          <a:lstStyle/>
          <a:p>
            <a:r>
              <a:rPr lang="lv-LV" sz="2400" dirty="0"/>
              <a:t>Approximatley 1/3 of all Latvian </a:t>
            </a:r>
            <a:r>
              <a:rPr lang="lv-LV" sz="2400" dirty="0" err="1"/>
              <a:t>plant</a:t>
            </a:r>
            <a:r>
              <a:rPr lang="lv-LV" sz="2400" dirty="0"/>
              <a:t> </a:t>
            </a:r>
            <a:r>
              <a:rPr lang="lv-LV" sz="2400" dirty="0" err="1"/>
              <a:t>types</a:t>
            </a:r>
            <a:endParaRPr lang="lv-LV" sz="24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5" name="Picture 3" descr="Attēlu rezultāti vaicājumam “pļavas āboliņš”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33346"/>
          <a:stretch/>
        </p:blipFill>
        <p:spPr bwMode="auto">
          <a:xfrm>
            <a:off x="332770" y="2008954"/>
            <a:ext cx="1303465" cy="1302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ttēlu rezultāti vaicājumam “magone”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00" t="6214" r="28007" b="16147"/>
          <a:stretch/>
        </p:blipFill>
        <p:spPr bwMode="auto">
          <a:xfrm>
            <a:off x="2692578" y="1883704"/>
            <a:ext cx="1745605" cy="18118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075" y="327153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Red </a:t>
            </a:r>
            <a:r>
              <a:rPr lang="lv-LV" dirty="0" err="1"/>
              <a:t>clover</a:t>
            </a:r>
            <a:endParaRPr lang="lv-LV" dirty="0"/>
          </a:p>
        </p:txBody>
      </p:sp>
      <p:sp>
        <p:nvSpPr>
          <p:cNvPr id="6" name="TextBox 5"/>
          <p:cNvSpPr txBox="1"/>
          <p:nvPr/>
        </p:nvSpPr>
        <p:spPr>
          <a:xfrm>
            <a:off x="3200300" y="3811296"/>
            <a:ext cx="84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Poppy</a:t>
            </a:r>
            <a:endParaRPr lang="lv-LV" dirty="0"/>
          </a:p>
        </p:txBody>
      </p:sp>
      <p:pic>
        <p:nvPicPr>
          <p:cNvPr id="9" name="Picture 2" descr="Attēlu rezultāti vaicājumam “dadzis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69" y="3600894"/>
            <a:ext cx="1487458" cy="991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ttēlu rezultāti vaicājumam “parastā pīpene”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15"/>
          <a:stretch/>
        </p:blipFill>
        <p:spPr bwMode="auto">
          <a:xfrm>
            <a:off x="4665548" y="1651310"/>
            <a:ext cx="1783520" cy="1299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ttēlu rezultāti vaicājumam “skābene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853" y="3334599"/>
            <a:ext cx="1649368" cy="1418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82981" y="2933654"/>
            <a:ext cx="162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lv-LV" dirty="0" err="1"/>
              <a:t>Oxeye</a:t>
            </a:r>
            <a:r>
              <a:rPr lang="lv-LV" dirty="0"/>
              <a:t> </a:t>
            </a:r>
            <a:r>
              <a:rPr lang="lv-LV" dirty="0" err="1"/>
              <a:t>daisy</a:t>
            </a:r>
            <a:endParaRPr lang="lv-LV" dirty="0"/>
          </a:p>
        </p:txBody>
      </p:sp>
      <p:sp>
        <p:nvSpPr>
          <p:cNvPr id="12" name="TextBox 11"/>
          <p:cNvSpPr txBox="1"/>
          <p:nvPr/>
        </p:nvSpPr>
        <p:spPr>
          <a:xfrm>
            <a:off x="1072480" y="4646103"/>
            <a:ext cx="90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Burdock</a:t>
            </a:r>
            <a:endParaRPr lang="lv-LV" dirty="0"/>
          </a:p>
        </p:txBody>
      </p:sp>
      <p:sp>
        <p:nvSpPr>
          <p:cNvPr id="13" name="TextBox 12"/>
          <p:cNvSpPr txBox="1"/>
          <p:nvPr/>
        </p:nvSpPr>
        <p:spPr>
          <a:xfrm>
            <a:off x="4392768" y="4753055"/>
            <a:ext cx="2129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lv-LV" dirty="0" err="1"/>
              <a:t>Broad-leaved</a:t>
            </a:r>
            <a:r>
              <a:rPr lang="lv-LV" dirty="0"/>
              <a:t> </a:t>
            </a:r>
            <a:r>
              <a:rPr lang="lv-LV" dirty="0" err="1"/>
              <a:t>dock</a:t>
            </a:r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17381727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856" y="51470"/>
            <a:ext cx="6679654" cy="994172"/>
          </a:xfrm>
        </p:spPr>
        <p:txBody>
          <a:bodyPr>
            <a:normAutofit/>
          </a:bodyPr>
          <a:lstStyle/>
          <a:p>
            <a:r>
              <a:rPr lang="lv-LV" sz="3600" dirty="0"/>
              <a:t>Animal types </a:t>
            </a:r>
            <a:r>
              <a:rPr lang="lv-LV" sz="3600" dirty="0" err="1"/>
              <a:t>in</a:t>
            </a:r>
            <a:r>
              <a:rPr lang="lv-LV" sz="3600" dirty="0"/>
              <a:t> </a:t>
            </a:r>
            <a:r>
              <a:rPr lang="lv-LV" sz="3600" dirty="0" err="1"/>
              <a:t>the</a:t>
            </a:r>
            <a:r>
              <a:rPr lang="lv-LV" sz="3600" dirty="0"/>
              <a:t> </a:t>
            </a:r>
            <a:r>
              <a:rPr lang="lv-LV" sz="3600" dirty="0" err="1"/>
              <a:t>meadows</a:t>
            </a:r>
            <a:endParaRPr lang="lv-LV" sz="3600" dirty="0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6856" y="1369219"/>
            <a:ext cx="3886200" cy="3263504"/>
          </a:xfrm>
        </p:spPr>
        <p:txBody>
          <a:bodyPr>
            <a:normAutofit/>
          </a:bodyPr>
          <a:lstStyle/>
          <a:p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meadows</a:t>
            </a:r>
            <a:r>
              <a:rPr lang="lv-LV" dirty="0"/>
              <a:t> </a:t>
            </a:r>
            <a:r>
              <a:rPr lang="lv-LV" dirty="0" err="1"/>
              <a:t>there</a:t>
            </a:r>
            <a:r>
              <a:rPr lang="lv-LV" dirty="0"/>
              <a:t> </a:t>
            </a:r>
            <a:r>
              <a:rPr lang="lv-LV" dirty="0" err="1"/>
              <a:t>live</a:t>
            </a:r>
            <a:r>
              <a:rPr lang="lv-LV" dirty="0"/>
              <a:t> two different animal types:</a:t>
            </a:r>
          </a:p>
          <a:p>
            <a:pPr lvl="1"/>
            <a:r>
              <a:rPr lang="lv-LV" dirty="0"/>
              <a:t>vertebrate animals</a:t>
            </a:r>
          </a:p>
          <a:p>
            <a:pPr lvl="1"/>
            <a:r>
              <a:rPr lang="lv-LV" dirty="0"/>
              <a:t>invertebrate animals</a:t>
            </a:r>
          </a:p>
        </p:txBody>
      </p:sp>
      <p:pic>
        <p:nvPicPr>
          <p:cNvPr id="2050" name="Picture 2" descr="Attēlu rezultāti vaicājumam “putns pļavā”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59" t="12864" r="14415" b="15237"/>
          <a:stretch/>
        </p:blipFill>
        <p:spPr bwMode="auto">
          <a:xfrm>
            <a:off x="3862550" y="1369219"/>
            <a:ext cx="2590800" cy="1706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ttēlu rezultāti vaicājumam “gliemezis”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48" t="10888" r="-1339" b="15007"/>
          <a:stretch/>
        </p:blipFill>
        <p:spPr bwMode="auto">
          <a:xfrm>
            <a:off x="3907888" y="3219822"/>
            <a:ext cx="2950112" cy="1751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07815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536" b="89932" l="31319" r="100000">
                        <a14:foregroundMark x1="64973" y1="7850" x2="51236" y2="6655"/>
                        <a14:foregroundMark x1="52060" y1="6655" x2="39423" y2="13311"/>
                        <a14:foregroundMark x1="43407" y1="8191" x2="38599" y2="10410"/>
                        <a14:foregroundMark x1="43681" y1="4096" x2="54533" y2="9215"/>
                        <a14:foregroundMark x1="45192" y1="2560" x2="50824" y2="15188"/>
                        <a14:foregroundMark x1="42445" y1="9556" x2="40934" y2="27133"/>
                        <a14:foregroundMark x1="38599" y1="12628" x2="38187" y2="24915"/>
                        <a14:foregroundMark x1="42720" y1="9215" x2="40659" y2="24573"/>
                        <a14:foregroundMark x1="51786" y1="8532" x2="54808" y2="14846"/>
                        <a14:foregroundMark x1="55632" y1="5119" x2="39973" y2="5973"/>
                        <a14:foregroundMark x1="42445" y1="8874" x2="36126" y2="8191"/>
                        <a14:foregroundMark x1="58929" y1="11092" x2="76099" y2="16041"/>
                        <a14:foregroundMark x1="64148" y1="18259" x2="69231" y2="24573"/>
                        <a14:foregroundMark x1="62363" y1="23891" x2="62363" y2="36860"/>
                        <a14:foregroundMark x1="63462" y1="27986" x2="60852" y2="54778"/>
                        <a14:foregroundMark x1="59890" y1="30205" x2="58379" y2="57850"/>
                        <a14:foregroundMark x1="77610" y1="58191" x2="86401" y2="80205"/>
                        <a14:foregroundMark x1="88462" y1="65017" x2="91758" y2="84300"/>
                        <a14:foregroundMark x1="90247" y1="67577" x2="93544" y2="85836"/>
                        <a14:foregroundMark x1="90522" y1="63140" x2="92995" y2="82594"/>
                        <a14:foregroundMark x1="94231" y1="66894" x2="91758" y2="85495"/>
                        <a14:foregroundMark x1="94231" y1="75427" x2="94780" y2="85154"/>
                        <a14:foregroundMark x1="94780" y1="73891" x2="94231" y2="89932"/>
                        <a14:foregroundMark x1="44918" y1="51877" x2="45467" y2="68601"/>
                        <a14:backgroundMark x1="29533" y1="64164" x2="16209" y2="84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28" y="2931790"/>
            <a:ext cx="3185115" cy="21205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496418"/>
            <a:ext cx="2373384" cy="2647082"/>
          </a:xfrm>
          <a:prstGeom prst="rect">
            <a:avLst/>
          </a:prstGeom>
        </p:spPr>
      </p:pic>
      <p:pic>
        <p:nvPicPr>
          <p:cNvPr id="7" name="Picture 6" descr="bb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-236562"/>
            <a:ext cx="4136077" cy="2376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3125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75456" y="177482"/>
            <a:ext cx="4495800" cy="994172"/>
          </a:xfrm>
        </p:spPr>
        <p:txBody>
          <a:bodyPr>
            <a:normAutofit/>
          </a:bodyPr>
          <a:lstStyle/>
          <a:p>
            <a:pPr lvl="1" algn="ctr"/>
            <a:r>
              <a:rPr lang="lv-LV" sz="2800" dirty="0">
                <a:latin typeface="+mn-lt"/>
              </a:rPr>
              <a:t>Vertebrate animals</a:t>
            </a:r>
          </a:p>
        </p:txBody>
      </p:sp>
      <p:pic>
        <p:nvPicPr>
          <p:cNvPr id="4098" name="Picture 2" descr="Attēlu rezultāti vaicājumam “putns pļavā”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189487"/>
            <a:ext cx="2484818" cy="16565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ttēlu rezultāti vaicājumam “bezmugurkaulnieks kāpurs”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25" y="1162794"/>
            <a:ext cx="2914649" cy="1904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ttēlu rezultāti vaicājumam “ezis pļavā”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50" r="5503"/>
          <a:stretch/>
        </p:blipFill>
        <p:spPr bwMode="auto">
          <a:xfrm>
            <a:off x="404666" y="2903051"/>
            <a:ext cx="2492062" cy="2202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ttēlu rezultāti vaicājumam “bezmugurkaulnieks taurenis”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09" t="14933" r="14287" b="15941"/>
          <a:stretch/>
        </p:blipFill>
        <p:spPr bwMode="auto">
          <a:xfrm>
            <a:off x="3573026" y="3156329"/>
            <a:ext cx="2914649" cy="1922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4984" y="415433"/>
            <a:ext cx="3573016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lv-LV" sz="2800" dirty="0"/>
              <a:t> Invertebrate animals</a:t>
            </a:r>
          </a:p>
        </p:txBody>
      </p:sp>
    </p:spTree>
    <p:extLst>
      <p:ext uri="{BB962C8B-B14F-4D97-AF65-F5344CB8AC3E}">
        <p14:creationId xmlns="" xmlns:p14="http://schemas.microsoft.com/office/powerpoint/2010/main" val="21294395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600" dirty="0" err="1"/>
              <a:t>The</a:t>
            </a:r>
            <a:r>
              <a:rPr lang="lv-LV" sz="3600" dirty="0"/>
              <a:t> </a:t>
            </a:r>
            <a:r>
              <a:rPr lang="en-GB" sz="3600" dirty="0"/>
              <a:t>protection</a:t>
            </a:r>
            <a:r>
              <a:rPr lang="lv-LV" sz="3600" dirty="0"/>
              <a:t> </a:t>
            </a:r>
            <a:r>
              <a:rPr lang="lv-LV" sz="3600" dirty="0" err="1"/>
              <a:t>of</a:t>
            </a:r>
            <a:r>
              <a:rPr lang="lv-LV" sz="3600" dirty="0"/>
              <a:t> </a:t>
            </a:r>
            <a:r>
              <a:rPr lang="lv-LV" sz="3600" dirty="0" err="1"/>
              <a:t>meadows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640" y="1192175"/>
            <a:ext cx="3278192" cy="3429000"/>
          </a:xfrm>
        </p:spPr>
        <p:txBody>
          <a:bodyPr>
            <a:normAutofit fontScale="77500" lnSpcReduction="20000"/>
          </a:bodyPr>
          <a:lstStyle/>
          <a:p>
            <a:r>
              <a:rPr lang="lv-LV" dirty="0" err="1"/>
              <a:t>The</a:t>
            </a:r>
            <a:r>
              <a:rPr lang="lv-LV" dirty="0"/>
              <a:t> m</a:t>
            </a:r>
            <a:r>
              <a:rPr lang="en-GB" dirty="0" err="1"/>
              <a:t>eadows</a:t>
            </a:r>
            <a:r>
              <a:rPr lang="en-GB" dirty="0"/>
              <a:t> </a:t>
            </a:r>
            <a:r>
              <a:rPr lang="lv-LV" dirty="0" err="1"/>
              <a:t>are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most</a:t>
            </a:r>
            <a:r>
              <a:rPr lang="lv-LV" dirty="0"/>
              <a:t> </a:t>
            </a:r>
            <a:r>
              <a:rPr lang="lv-LV" dirty="0" err="1"/>
              <a:t>protected</a:t>
            </a:r>
            <a:r>
              <a:rPr lang="lv-LV" dirty="0"/>
              <a:t> </a:t>
            </a:r>
            <a:r>
              <a:rPr lang="lv-LV" dirty="0" err="1"/>
              <a:t>biotope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Latvia</a:t>
            </a:r>
          </a:p>
          <a:p>
            <a:r>
              <a:rPr lang="lv-LV" dirty="0"/>
              <a:t>Meadows must be protected from fire</a:t>
            </a:r>
          </a:p>
          <a:p>
            <a:r>
              <a:rPr lang="lv-LV" dirty="0"/>
              <a:t>Meadows must be protected from overgrowing</a:t>
            </a:r>
          </a:p>
          <a:p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natural</a:t>
            </a:r>
            <a:r>
              <a:rPr lang="lv-LV" dirty="0"/>
              <a:t> </a:t>
            </a:r>
            <a:r>
              <a:rPr lang="lv-LV" dirty="0" err="1"/>
              <a:t>area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meadows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en-GB" dirty="0"/>
              <a:t> sharply </a:t>
            </a:r>
            <a:r>
              <a:rPr lang="en-GB" dirty="0" err="1"/>
              <a:t>reduc</a:t>
            </a:r>
            <a:r>
              <a:rPr lang="lv-LV" dirty="0"/>
              <a:t>ing</a:t>
            </a:r>
            <a:endParaRPr lang="en-GB" dirty="0"/>
          </a:p>
        </p:txBody>
      </p:sp>
      <p:pic>
        <p:nvPicPr>
          <p:cNvPr id="5122" name="Picture 2" descr="Attēlu rezultāti vaicājumam “pļavas puķes”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68" y="2180370"/>
            <a:ext cx="3586516" cy="2689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023008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0" y="483518"/>
            <a:ext cx="4464496" cy="1843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270"/>
          <a:stretch/>
        </p:blipFill>
        <p:spPr>
          <a:xfrm>
            <a:off x="0" y="2857502"/>
            <a:ext cx="6858000" cy="23785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9066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679" r="42245"/>
          <a:stretch/>
        </p:blipFill>
        <p:spPr>
          <a:xfrm>
            <a:off x="4494908" y="0"/>
            <a:ext cx="2534492" cy="46239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2768" b="4668"/>
          <a:stretch/>
        </p:blipFill>
        <p:spPr>
          <a:xfrm>
            <a:off x="4513248" y="4437780"/>
            <a:ext cx="4388360" cy="7057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3097"/>
          <a:stretch/>
        </p:blipFill>
        <p:spPr>
          <a:xfrm>
            <a:off x="-134889" y="0"/>
            <a:ext cx="2125194" cy="44377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7169" b="2287"/>
          <a:stretch/>
        </p:blipFill>
        <p:spPr>
          <a:xfrm>
            <a:off x="-2189539" y="4202667"/>
            <a:ext cx="4250387" cy="9408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22" y="1419622"/>
            <a:ext cx="4589920" cy="27830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1266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66" t="23837" r="19342" b="13514"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" y="3864782"/>
            <a:ext cx="6768752" cy="12500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3201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845" y="48854"/>
            <a:ext cx="1872451" cy="91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45026" b="93613" l="0" r="100000">
                        <a14:foregroundMark x1="30538" y1="54555" x2="30538" y2="54555"/>
                        <a14:foregroundMark x1="29308" y1="55812" x2="29308" y2="55812"/>
                        <a14:foregroundMark x1="28231" y1="58429" x2="28231" y2="58429"/>
                        <a14:foregroundMark x1="28077" y1="59581" x2="28077" y2="59581"/>
                        <a14:foregroundMark x1="28231" y1="57906" x2="28231" y2="57906"/>
                        <a14:backgroundMark x1="10308" y1="56963" x2="10308" y2="56963"/>
                        <a14:backgroundMark x1="33538" y1="56545" x2="33538" y2="56545"/>
                        <a14:backgroundMark x1="34923" y1="56545" x2="34923" y2="56545"/>
                        <a14:backgroundMark x1="37000" y1="56021" x2="37000" y2="56021"/>
                        <a14:backgroundMark x1="37385" y1="55812" x2="37385" y2="55812"/>
                        <a14:backgroundMark x1="37231" y1="55602" x2="37231" y2="55602"/>
                        <a14:backgroundMark x1="37000" y1="54346" x2="37000" y2="54346"/>
                        <a14:backgroundMark x1="37231" y1="56021" x2="37231" y2="56021"/>
                        <a14:backgroundMark x1="35769" y1="56545" x2="35769" y2="56545"/>
                        <a14:backgroundMark x1="35308" y1="54869" x2="35308" y2="54869"/>
                        <a14:backgroundMark x1="35077" y1="53194" x2="35077" y2="53194"/>
                        <a14:backgroundMark x1="35462" y1="55079" x2="34769" y2="56021"/>
                        <a14:backgroundMark x1="36692" y1="55602" x2="34769" y2="57906"/>
                        <a14:backgroundMark x1="37923" y1="57277" x2="33308" y2="58429"/>
                        <a14:backgroundMark x1="38923" y1="55812" x2="38923" y2="55812"/>
                        <a14:backgroundMark x1="39308" y1="55288" x2="39308" y2="55288"/>
                        <a14:backgroundMark x1="36154" y1="52670" x2="36154" y2="52670"/>
                        <a14:backgroundMark x1="36000" y1="51937" x2="36000" y2="51937"/>
                        <a14:backgroundMark x1="31923" y1="58639" x2="31923" y2="58639"/>
                        <a14:backgroundMark x1="29308" y1="58639" x2="29308" y2="58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18" t="40975" r="33343" b="9536"/>
          <a:stretch/>
        </p:blipFill>
        <p:spPr bwMode="auto">
          <a:xfrm>
            <a:off x="1939631" y="3194509"/>
            <a:ext cx="3439108" cy="18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1468936"/>
            <a:ext cx="4966895" cy="12230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75582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650"/>
          <a:stretch/>
        </p:blipFill>
        <p:spPr>
          <a:xfrm>
            <a:off x="1268760" y="2788852"/>
            <a:ext cx="4896544" cy="1005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1830"/>
            <a:ext cx="6858000" cy="185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0768" y="1203599"/>
            <a:ext cx="5517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latin typeface="Franklin Gothic Medium Cond" panose="020B0606030402020204" pitchFamily="34" charset="0"/>
              </a:rPr>
              <a:t>THE FOREST OF LATVIA</a:t>
            </a:r>
          </a:p>
          <a:p>
            <a:pPr algn="ctr"/>
            <a:r>
              <a:rPr lang="lv-LV" sz="2800" b="1" dirty="0">
                <a:latin typeface="Franklin Gothic Medium Cond" panose="020B0606030402020204" pitchFamily="34" charset="0"/>
              </a:rPr>
              <a:t> BELONG TO THE</a:t>
            </a:r>
          </a:p>
        </p:txBody>
      </p:sp>
    </p:spTree>
    <p:extLst>
      <p:ext uri="{BB962C8B-B14F-4D97-AF65-F5344CB8AC3E}">
        <p14:creationId xmlns="" xmlns:p14="http://schemas.microsoft.com/office/powerpoint/2010/main" val="9731795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FBCEAB-995E-44B7-9020-D843640260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157" t="15293" r="119" b="4662"/>
          <a:stretch/>
        </p:blipFill>
        <p:spPr>
          <a:xfrm>
            <a:off x="764704" y="987574"/>
            <a:ext cx="5293877" cy="382946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188" b="19381"/>
          <a:stretch/>
        </p:blipFill>
        <p:spPr bwMode="auto">
          <a:xfrm rot="14867605">
            <a:off x="3769025" y="1367279"/>
            <a:ext cx="968218" cy="45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524" b="100000" l="0" r="100000">
                        <a14:foregroundMark x1="41729" y1="70899" x2="28947" y2="70899"/>
                        <a14:foregroundMark x1="21805" y1="52381" x2="29699" y2="83598"/>
                        <a14:foregroundMark x1="18045" y1="45503" x2="28947" y2="69312"/>
                        <a14:foregroundMark x1="16917" y1="48677" x2="18797" y2="70899"/>
                        <a14:foregroundMark x1="15789" y1="44444" x2="24812" y2="80423"/>
                        <a14:foregroundMark x1="10902" y1="51323" x2="28947" y2="92063"/>
                        <a14:foregroundMark x1="33835" y1="65079" x2="47744" y2="97354"/>
                        <a14:foregroundMark x1="29699" y1="32804" x2="13910" y2="42857"/>
                        <a14:foregroundMark x1="31955" y1="28571" x2="10902" y2="34392"/>
                        <a14:foregroundMark x1="30827" y1="21693" x2="4135" y2="37037"/>
                        <a14:foregroundMark x1="45865" y1="25926" x2="22932" y2="25926"/>
                        <a14:foregroundMark x1="44737" y1="27513" x2="15038" y2="27513"/>
                        <a14:foregroundMark x1="58647" y1="31746" x2="36842" y2="30159"/>
                        <a14:foregroundMark x1="52632" y1="17460" x2="28947" y2="19048"/>
                        <a14:foregroundMark x1="35714" y1="17460" x2="15038" y2="17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6863" flipH="1">
            <a:off x="5433322" y="2592107"/>
            <a:ext cx="939542" cy="66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159" b="85794" l="1326" r="91383">
                        <a14:foregroundMark x1="35133" y1="58492" x2="45265" y2="67937"/>
                        <a14:foregroundMark x1="31723" y1="51905" x2="38447" y2="66984"/>
                        <a14:foregroundMark x1="30587" y1="54683" x2="38447" y2="70714"/>
                        <a14:foregroundMark x1="38447" y1="39603" x2="11458" y2="46190"/>
                        <a14:foregroundMark x1="40720" y1="40556" x2="17045" y2="47143"/>
                        <a14:foregroundMark x1="45265" y1="58492" x2="1326" y2="53730"/>
                        <a14:foregroundMark x1="44129" y1="55635" x2="6913" y2="55635"/>
                        <a14:foregroundMark x1="39583" y1="58492" x2="25000" y2="61349"/>
                        <a14:foregroundMark x1="63258" y1="49048" x2="60985" y2="69841"/>
                        <a14:foregroundMark x1="68939" y1="54683" x2="66667" y2="77381"/>
                        <a14:foregroundMark x1="67803" y1="34841" x2="68939" y2="69841"/>
                        <a14:foregroundMark x1="73390" y1="23571" x2="73390" y2="57540"/>
                        <a14:foregroundMark x1="76799" y1="20714" x2="64394" y2="50000"/>
                        <a14:foregroundMark x1="66667" y1="21667" x2="33996" y2="39603"/>
                        <a14:foregroundMark x1="65530" y1="18810" x2="37405" y2="32063"/>
                        <a14:foregroundMark x1="72254" y1="19762" x2="42992" y2="29206"/>
                        <a14:foregroundMark x1="76799" y1="16905" x2="38447" y2="29206"/>
                        <a14:foregroundMark x1="41856" y1="24444" x2="17045" y2="36746"/>
                        <a14:foregroundMark x1="42992" y1="30159" x2="25000" y2="35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57" t="14705" r="18499" b="18490"/>
          <a:stretch/>
        </p:blipFill>
        <p:spPr bwMode="auto">
          <a:xfrm>
            <a:off x="5553442" y="3795886"/>
            <a:ext cx="699300" cy="77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474" b="11077"/>
          <a:stretch/>
        </p:blipFill>
        <p:spPr bwMode="auto">
          <a:xfrm rot="16200000">
            <a:off x="713553" y="3893666"/>
            <a:ext cx="792183" cy="45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40110">
            <a:off x="788441" y="3006616"/>
            <a:ext cx="724246" cy="48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1788" b="90615" l="16071" r="8440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37" t="2074" r="22117" b="11626"/>
          <a:stretch/>
        </p:blipFill>
        <p:spPr bwMode="auto">
          <a:xfrm rot="19822734">
            <a:off x="994297" y="2442164"/>
            <a:ext cx="367159" cy="5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3222" b="97667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8823">
            <a:off x="893456" y="1777319"/>
            <a:ext cx="432375" cy="65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99" y="1275606"/>
            <a:ext cx="347974" cy="57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054" y="363204"/>
            <a:ext cx="8131392" cy="12617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39271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64"/>
          <a:stretch/>
        </p:blipFill>
        <p:spPr bwMode="auto">
          <a:xfrm>
            <a:off x="2271866" y="1923678"/>
            <a:ext cx="353340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26" b="1017"/>
          <a:stretch/>
        </p:blipFill>
        <p:spPr bwMode="auto">
          <a:xfrm>
            <a:off x="2276877" y="1923678"/>
            <a:ext cx="35283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883" r="-1" b="10381"/>
          <a:stretch/>
        </p:blipFill>
        <p:spPr bwMode="auto">
          <a:xfrm>
            <a:off x="2132856" y="1923678"/>
            <a:ext cx="3672409" cy="259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6634"/>
          <a:stretch/>
        </p:blipFill>
        <p:spPr>
          <a:xfrm>
            <a:off x="316313" y="339503"/>
            <a:ext cx="6361716" cy="792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5" y="2281044"/>
            <a:ext cx="6116191" cy="824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4" y="2687446"/>
            <a:ext cx="6116191" cy="820408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214"/>
          <a:stretch/>
        </p:blipFill>
        <p:spPr>
          <a:xfrm>
            <a:off x="316313" y="1995685"/>
            <a:ext cx="6361716" cy="707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8839" y="1128785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latin typeface="Franklin Gothic Medium Cond" panose="020B0606030402020204" pitchFamily="34" charset="0"/>
              </a:rPr>
              <a:t>EXAMPLES OF ANIMALS THAT DOMINATE IN THE FOREST:</a:t>
            </a:r>
          </a:p>
        </p:txBody>
      </p:sp>
    </p:spTree>
    <p:extLst>
      <p:ext uri="{BB962C8B-B14F-4D97-AF65-F5344CB8AC3E}">
        <p14:creationId xmlns="" xmlns:p14="http://schemas.microsoft.com/office/powerpoint/2010/main" val="692207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266</TotalTime>
  <Words>288</Words>
  <Application>Microsoft Office PowerPoint</Application>
  <PresentationFormat>Custom</PresentationFormat>
  <Paragraphs>69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Median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Latvian meadows</vt:lpstr>
      <vt:lpstr>Meadows</vt:lpstr>
      <vt:lpstr>About meadows</vt:lpstr>
      <vt:lpstr>Dry meadows</vt:lpstr>
      <vt:lpstr>Moderately humid meadows</vt:lpstr>
      <vt:lpstr>Wet meadows</vt:lpstr>
      <vt:lpstr>Types of plants which are in the meadows</vt:lpstr>
      <vt:lpstr>Animal types in the meadows</vt:lpstr>
      <vt:lpstr>Vertebrate animals</vt:lpstr>
      <vt:lpstr>The protection of meadows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LATVIA</dc:title>
  <dc:creator>i7</dc:creator>
  <cp:lastModifiedBy>1</cp:lastModifiedBy>
  <cp:revision>53</cp:revision>
  <dcterms:created xsi:type="dcterms:W3CDTF">2006-08-16T00:00:00Z</dcterms:created>
  <dcterms:modified xsi:type="dcterms:W3CDTF">2019-07-05T10:29:42Z</dcterms:modified>
</cp:coreProperties>
</file>