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4" r:id="rId1"/>
    <p:sldMasterId id="2147484138" r:id="rId2"/>
  </p:sldMasterIdLst>
  <p:notesMasterIdLst>
    <p:notesMasterId r:id="rId30"/>
  </p:notesMasterIdLst>
  <p:sldIdLst>
    <p:sldId id="265" r:id="rId3"/>
    <p:sldId id="290" r:id="rId4"/>
    <p:sldId id="271" r:id="rId5"/>
    <p:sldId id="256" r:id="rId6"/>
    <p:sldId id="258" r:id="rId7"/>
    <p:sldId id="291" r:id="rId8"/>
    <p:sldId id="266" r:id="rId9"/>
    <p:sldId id="267" r:id="rId10"/>
    <p:sldId id="268" r:id="rId11"/>
    <p:sldId id="292" r:id="rId12"/>
    <p:sldId id="269" r:id="rId13"/>
    <p:sldId id="272" r:id="rId14"/>
    <p:sldId id="273" r:id="rId15"/>
    <p:sldId id="274" r:id="rId16"/>
    <p:sldId id="275" r:id="rId17"/>
    <p:sldId id="276" r:id="rId18"/>
    <p:sldId id="289" r:id="rId19"/>
    <p:sldId id="281" r:id="rId20"/>
    <p:sldId id="286" r:id="rId21"/>
    <p:sldId id="279" r:id="rId22"/>
    <p:sldId id="288" r:id="rId23"/>
    <p:sldId id="259" r:id="rId24"/>
    <p:sldId id="261" r:id="rId25"/>
    <p:sldId id="262" r:id="rId26"/>
    <p:sldId id="263" r:id="rId27"/>
    <p:sldId id="264" r:id="rId28"/>
    <p:sldId id="285" r:id="rId2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E96717"/>
    <a:srgbClr val="996633"/>
    <a:srgbClr val="EFA011"/>
    <a:srgbClr val="003300"/>
    <a:srgbClr val="008000"/>
    <a:srgbClr val="FBF23F"/>
    <a:srgbClr val="644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4" autoAdjust="0"/>
    <p:restoredTop sz="99538" autoAdjust="0"/>
  </p:normalViewPr>
  <p:slideViewPr>
    <p:cSldViewPr>
      <p:cViewPr>
        <p:scale>
          <a:sx n="66" d="100"/>
          <a:sy n="66" d="100"/>
        </p:scale>
        <p:origin x="-1494" y="-24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546" y="43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Times New Roman" pitchFamily="16" charset="0"/>
              <a:ea typeface="Microsoft YaHei" charset="-122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="" xmlns:p14="http://schemas.microsoft.com/office/powerpoint/2010/main" val="3234271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8372" name="Segnaposto not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D88DA-C4E2-4103-B712-CD58A200619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1121B-C0D1-45BE-990D-E2E17FDF886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09C8B-516E-4B19-AF3E-E21B4C56247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D42FA-F89E-43D9-8D26-05ABB50129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FB5F-ED22-40A0-96BE-43104A7275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D88DA-C4E2-4103-B712-CD58A200619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2A396-958A-4A19-99DD-679DC47BF36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0B578-1894-4290-9A36-0DA17CEB441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A3E02-4737-4079-AE98-4F57510D204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07178-CF2E-4C60-9BDD-8E0E88A2E81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4E06E-EE55-4842-8C26-956D985A245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2A396-958A-4A19-99DD-679DC47BF36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A3B61-5977-4D93-96CD-3ED5017A929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FA3B8-6001-4FC2-A294-EA142DB60B8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156B580E-A328-4E4C-A1AE-765BD3D7C8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1121B-C0D1-45BE-990D-E2E17FDF886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09C8B-516E-4B19-AF3E-E21B4C56247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FB5F-ED22-40A0-96BE-43104A7275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0B578-1894-4290-9A36-0DA17CEB441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5A3E02-4737-4079-AE98-4F57510D204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07178-CF2E-4C60-9BDD-8E0E88A2E81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04E06E-EE55-4842-8C26-956D985A245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BA3B61-5977-4D93-96CD-3ED5017A929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FA3B8-6001-4FC2-A294-EA142DB60B8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6B580E-A328-4E4C-A1AE-765BD3D7C8A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1F1CA9-EA7C-4C53-86B8-25EB249F911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81F1CA9-EA7C-4C53-86B8-25EB249F911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5650" y="0"/>
            <a:ext cx="72009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 smtClean="0">
                <a:solidFill>
                  <a:schemeClr val="tx2"/>
                </a:solidFill>
              </a:rPr>
              <a:t>ERASMUS +</a:t>
            </a:r>
          </a:p>
          <a:p>
            <a:pPr algn="ctr">
              <a:defRPr/>
            </a:pPr>
            <a:r>
              <a:rPr lang="it-IT" sz="3600" b="1" dirty="0" smtClean="0">
                <a:solidFill>
                  <a:schemeClr val="tx2"/>
                </a:solidFill>
              </a:rPr>
              <a:t>BRIDGE </a:t>
            </a:r>
            <a:endParaRPr lang="it-IT" sz="3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it-IT" sz="3600" b="1" dirty="0" smtClean="0">
                <a:solidFill>
                  <a:srgbClr val="FF0000"/>
                </a:solidFill>
              </a:rPr>
              <a:t>Building </a:t>
            </a:r>
            <a:r>
              <a:rPr lang="it-IT" sz="3600" b="1" dirty="0" err="1" smtClean="0">
                <a:solidFill>
                  <a:srgbClr val="FF0000"/>
                </a:solidFill>
              </a:rPr>
              <a:t>Researching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Improving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Developing</a:t>
            </a:r>
            <a:r>
              <a:rPr lang="it-IT" sz="3600" b="1" dirty="0" smtClean="0">
                <a:solidFill>
                  <a:srgbClr val="FF0000"/>
                </a:solidFill>
              </a:rPr>
              <a:t> in </a:t>
            </a:r>
            <a:r>
              <a:rPr lang="it-IT" sz="3600" b="1" dirty="0" err="1" smtClean="0">
                <a:solidFill>
                  <a:srgbClr val="FF0000"/>
                </a:solidFill>
              </a:rPr>
              <a:t>General</a:t>
            </a: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Ecology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357422" y="4714884"/>
            <a:ext cx="57864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rgbClr val="FF0000"/>
                </a:solidFill>
              </a:rPr>
              <a:t>“WATER UNITES US”</a:t>
            </a:r>
            <a:endParaRPr lang="it-IT" sz="66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575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14348" y="0"/>
            <a:ext cx="7532688" cy="1857364"/>
          </a:xfrm>
        </p:spPr>
        <p:txBody>
          <a:bodyPr anchor="t">
            <a:normAutofit/>
          </a:bodyPr>
          <a:lstStyle/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800" dirty="0" smtClean="0">
              <a:solidFill>
                <a:srgbClr val="FFCC00"/>
              </a:solidFill>
              <a:cs typeface="Times New Roman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0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1400" dirty="0" smtClean="0">
              <a:solidFill>
                <a:srgbClr val="FFCC00"/>
              </a:solidFill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28662" y="214290"/>
            <a:ext cx="7215238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The </a:t>
            </a:r>
            <a:r>
              <a:rPr lang="it-IT" b="1" dirty="0" err="1" smtClean="0">
                <a:solidFill>
                  <a:schemeClr val="tx1"/>
                </a:solidFill>
              </a:rPr>
              <a:t>lake</a:t>
            </a:r>
            <a:r>
              <a:rPr lang="it-IT" b="1" dirty="0" smtClean="0">
                <a:solidFill>
                  <a:schemeClr val="tx1"/>
                </a:solidFill>
              </a:rPr>
              <a:t> water </a:t>
            </a:r>
            <a:r>
              <a:rPr lang="it-IT" b="1" dirty="0" err="1" smtClean="0">
                <a:solidFill>
                  <a:schemeClr val="tx1"/>
                </a:solidFill>
              </a:rPr>
              <a:t>is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surprisingly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very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clear</a:t>
            </a:r>
            <a:r>
              <a:rPr lang="it-IT" b="1" dirty="0" smtClean="0">
                <a:solidFill>
                  <a:schemeClr val="tx1"/>
                </a:solidFill>
              </a:rPr>
              <a:t> and </a:t>
            </a:r>
            <a:r>
              <a:rPr lang="it-IT" b="1" dirty="0" err="1" smtClean="0">
                <a:solidFill>
                  <a:schemeClr val="tx1"/>
                </a:solidFill>
              </a:rPr>
              <a:t>seaweedless</a:t>
            </a:r>
            <a:r>
              <a:rPr lang="it-IT" b="1" dirty="0" smtClean="0">
                <a:solidFill>
                  <a:schemeClr val="tx1"/>
                </a:solidFill>
              </a:rPr>
              <a:t>  </a:t>
            </a:r>
            <a:r>
              <a:rPr lang="it-IT" b="1" dirty="0" err="1" smtClean="0">
                <a:solidFill>
                  <a:schemeClr val="tx1"/>
                </a:solidFill>
              </a:rPr>
              <a:t>despite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it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is</a:t>
            </a:r>
            <a:r>
              <a:rPr lang="it-IT" b="1" dirty="0" smtClean="0">
                <a:solidFill>
                  <a:schemeClr val="tx1"/>
                </a:solidFill>
              </a:rPr>
              <a:t> a </a:t>
            </a:r>
            <a:r>
              <a:rPr lang="it-IT" b="1" dirty="0" err="1" smtClean="0">
                <a:solidFill>
                  <a:schemeClr val="tx1"/>
                </a:solidFill>
              </a:rPr>
              <a:t>strongly</a:t>
            </a:r>
            <a:r>
              <a:rPr lang="it-IT" b="1" dirty="0" smtClean="0">
                <a:solidFill>
                  <a:schemeClr val="tx1"/>
                </a:solidFill>
              </a:rPr>
              <a:t>  </a:t>
            </a:r>
            <a:r>
              <a:rPr lang="it-IT" b="1" dirty="0" err="1" smtClean="0">
                <a:solidFill>
                  <a:schemeClr val="tx1"/>
                </a:solidFill>
              </a:rPr>
              <a:t>eutrophic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it-IT" b="1" dirty="0" smtClean="0">
                <a:solidFill>
                  <a:schemeClr val="tx1"/>
                </a:solidFill>
              </a:rPr>
              <a:t>eco-system.</a:t>
            </a:r>
          </a:p>
          <a:p>
            <a:r>
              <a:rPr lang="it-IT" b="1" dirty="0" smtClean="0">
                <a:solidFill>
                  <a:schemeClr val="tx1"/>
                </a:solidFill>
              </a:rPr>
              <a:t>The </a:t>
            </a:r>
            <a:r>
              <a:rPr lang="it-IT" b="1" dirty="0" err="1" smtClean="0">
                <a:solidFill>
                  <a:schemeClr val="tx1"/>
                </a:solidFill>
              </a:rPr>
              <a:t>presence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of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aluminium</a:t>
            </a:r>
            <a:r>
              <a:rPr lang="it-IT" b="1" dirty="0" smtClean="0">
                <a:solidFill>
                  <a:schemeClr val="tx1"/>
                </a:solidFill>
              </a:rPr>
              <a:t> and </a:t>
            </a:r>
            <a:r>
              <a:rPr lang="it-IT" b="1" dirty="0" err="1" smtClean="0">
                <a:solidFill>
                  <a:schemeClr val="tx1"/>
                </a:solidFill>
              </a:rPr>
              <a:t>iron</a:t>
            </a:r>
            <a:r>
              <a:rPr lang="it-IT" b="1" dirty="0" smtClean="0">
                <a:solidFill>
                  <a:schemeClr val="tx1"/>
                </a:solidFill>
              </a:rPr>
              <a:t>  </a:t>
            </a:r>
            <a:r>
              <a:rPr lang="it-IT" b="1" dirty="0" err="1" smtClean="0">
                <a:solidFill>
                  <a:schemeClr val="tx1"/>
                </a:solidFill>
              </a:rPr>
              <a:t>released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by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it-IT" b="1" dirty="0" smtClean="0">
                <a:solidFill>
                  <a:schemeClr val="tx1"/>
                </a:solidFill>
              </a:rPr>
              <a:t>the bauxite  </a:t>
            </a:r>
            <a:r>
              <a:rPr lang="it-IT" b="1" dirty="0" err="1" smtClean="0">
                <a:solidFill>
                  <a:schemeClr val="tx1"/>
                </a:solidFill>
              </a:rPr>
              <a:t>prevent</a:t>
            </a:r>
            <a:r>
              <a:rPr lang="it-IT" b="1" dirty="0" smtClean="0">
                <a:solidFill>
                  <a:schemeClr val="tx1"/>
                </a:solidFill>
              </a:rPr>
              <a:t> the </a:t>
            </a:r>
            <a:r>
              <a:rPr lang="it-IT" b="1" dirty="0" err="1" smtClean="0">
                <a:solidFill>
                  <a:schemeClr val="tx1"/>
                </a:solidFill>
              </a:rPr>
              <a:t>seaweed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proliferation</a:t>
            </a:r>
            <a:r>
              <a:rPr lang="it-IT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it-IT" b="1" dirty="0" smtClean="0">
                <a:solidFill>
                  <a:schemeClr val="tx1"/>
                </a:solidFill>
              </a:rPr>
              <a:t> </a:t>
            </a:r>
            <a:endParaRPr lang="it-IT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Tm="10063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8263" y="1571625"/>
            <a:ext cx="7805737" cy="2506663"/>
          </a:xfrm>
        </p:spPr>
        <p:txBody>
          <a:bodyPr anchor="t"/>
          <a:lstStyle/>
          <a:p>
            <a:pPr eaLnBrk="1" hangingPunct="1"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4000" dirty="0" smtClean="0">
              <a:solidFill>
                <a:srgbClr val="00FF00"/>
              </a:solidFill>
              <a:cs typeface="Times New Roman" pitchFamily="18" charset="0"/>
            </a:endParaRPr>
          </a:p>
          <a:p>
            <a:pPr eaLnBrk="1" hangingPunct="1"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3200" b="1" dirty="0" err="1" smtClean="0">
                <a:solidFill>
                  <a:schemeClr val="tx1"/>
                </a:solidFill>
                <a:cs typeface="Times New Roman" pitchFamily="18" charset="0"/>
              </a:rPr>
              <a:t>Geological</a:t>
            </a:r>
            <a:r>
              <a:rPr lang="it-IT" sz="3200" b="1" dirty="0" smtClean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it-IT" sz="3200" b="1" dirty="0" err="1" smtClean="0">
                <a:solidFill>
                  <a:schemeClr val="tx1"/>
                </a:solidFill>
                <a:cs typeface="Times New Roman" pitchFamily="18" charset="0"/>
              </a:rPr>
              <a:t>botanical</a:t>
            </a:r>
            <a:r>
              <a:rPr lang="it-IT" sz="3200" b="1" dirty="0" smtClean="0">
                <a:solidFill>
                  <a:schemeClr val="tx1"/>
                </a:solidFill>
                <a:cs typeface="Times New Roman" pitchFamily="18" charset="0"/>
              </a:rPr>
              <a:t> and fauna </a:t>
            </a:r>
            <a:r>
              <a:rPr lang="it-IT" sz="3200" b="1" dirty="0" err="1" smtClean="0">
                <a:solidFill>
                  <a:schemeClr val="tx1"/>
                </a:solidFill>
                <a:cs typeface="Times New Roman" pitchFamily="18" charset="0"/>
              </a:rPr>
              <a:t>aspects</a:t>
            </a:r>
            <a:r>
              <a:rPr lang="it-IT" sz="3200" b="1" dirty="0" smtClean="0">
                <a:solidFill>
                  <a:schemeClr val="tx1"/>
                </a:solidFill>
                <a:cs typeface="Times New Roman" pitchFamily="18" charset="0"/>
              </a:rPr>
              <a:t> are </a:t>
            </a:r>
            <a:r>
              <a:rPr lang="it-IT" sz="3200" b="1" dirty="0" err="1" smtClean="0">
                <a:solidFill>
                  <a:schemeClr val="tx1"/>
                </a:solidFill>
                <a:cs typeface="Times New Roman" pitchFamily="18" charset="0"/>
              </a:rPr>
              <a:t>relevant</a:t>
            </a:r>
            <a:r>
              <a:rPr lang="it-IT" sz="3200" b="1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it-IT" sz="3200" b="1" dirty="0" err="1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385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C:\Users\Amministratore\Desktop\Escursione Classi seconde\Foto Minonne\DSC_0236 - Co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50" y="642938"/>
            <a:ext cx="511175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6" descr="C:\Users\Amministratore\Desktop\Escursione Classi seconde\Foto Minonne\DSC_0225 - Co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50"/>
            <a:ext cx="36353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2000232" y="214290"/>
            <a:ext cx="3786214" cy="719137"/>
          </a:xfrm>
          <a:solidFill>
            <a:schemeClr val="bg1"/>
          </a:solidFill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2800" b="1" dirty="0" smtClean="0"/>
              <a:t>THE “POESIA” CAVES</a:t>
            </a:r>
            <a: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it-IT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it-IT" sz="1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214818"/>
            <a:ext cx="9144000" cy="264318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339725" indent="-339725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sz="2800" b="1" dirty="0" smtClean="0">
                <a:solidFill>
                  <a:schemeClr val="tx1"/>
                </a:solidFill>
              </a:rPr>
              <a:t>The “POESIA”  BIG CAVE, in the </a:t>
            </a:r>
            <a:r>
              <a:rPr lang="it-IT" sz="2800" b="1" dirty="0" err="1" smtClean="0">
                <a:solidFill>
                  <a:schemeClr val="tx1"/>
                </a:solidFill>
              </a:rPr>
              <a:t>archeological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park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of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Ancient</a:t>
            </a:r>
            <a:r>
              <a:rPr lang="it-IT" sz="2800" b="1" dirty="0" smtClean="0">
                <a:solidFill>
                  <a:schemeClr val="tx1"/>
                </a:solidFill>
              </a:rPr>
              <a:t> Roca, </a:t>
            </a:r>
            <a:r>
              <a:rPr lang="it-IT" sz="2800" b="1" dirty="0" err="1" smtClean="0">
                <a:solidFill>
                  <a:schemeClr val="tx1"/>
                </a:solidFill>
              </a:rPr>
              <a:t>is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considered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one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of</a:t>
            </a:r>
            <a:r>
              <a:rPr lang="it-IT" sz="2800" b="1" dirty="0" smtClean="0">
                <a:solidFill>
                  <a:schemeClr val="tx1"/>
                </a:solidFill>
              </a:rPr>
              <a:t> the </a:t>
            </a:r>
            <a:r>
              <a:rPr lang="it-IT" sz="2800" b="1" dirty="0" err="1" smtClean="0">
                <a:solidFill>
                  <a:schemeClr val="tx1"/>
                </a:solidFill>
              </a:rPr>
              <a:t>most</a:t>
            </a:r>
            <a:r>
              <a:rPr lang="it-IT" sz="2800" b="1" dirty="0" smtClean="0">
                <a:solidFill>
                  <a:schemeClr val="tx1"/>
                </a:solidFill>
              </a:rPr>
              <a:t> beautiful </a:t>
            </a:r>
            <a:r>
              <a:rPr lang="it-IT" sz="2800" b="1" dirty="0" err="1" smtClean="0">
                <a:solidFill>
                  <a:schemeClr val="tx1"/>
                </a:solidFill>
              </a:rPr>
              <a:t>natural</a:t>
            </a:r>
            <a:r>
              <a:rPr lang="it-IT" sz="2800" b="1" dirty="0" smtClean="0">
                <a:solidFill>
                  <a:schemeClr val="tx1"/>
                </a:solidFill>
              </a:rPr>
              <a:t>  </a:t>
            </a:r>
            <a:r>
              <a:rPr lang="it-IT" sz="2800" b="1" dirty="0" err="1" smtClean="0">
                <a:solidFill>
                  <a:schemeClr val="tx1"/>
                </a:solidFill>
              </a:rPr>
              <a:t>pools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of</a:t>
            </a:r>
            <a:r>
              <a:rPr lang="it-IT" sz="2800" b="1" dirty="0" smtClean="0">
                <a:solidFill>
                  <a:schemeClr val="tx1"/>
                </a:solidFill>
              </a:rPr>
              <a:t> the world. </a:t>
            </a:r>
          </a:p>
          <a:p>
            <a:pPr marL="339725" indent="-339725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sz="2800" b="1" dirty="0" smtClean="0">
                <a:solidFill>
                  <a:schemeClr val="tx1"/>
                </a:solidFill>
              </a:rPr>
              <a:t>The “POESIA” SMALL CAVE </a:t>
            </a:r>
            <a:r>
              <a:rPr lang="it-IT" sz="2800" b="1" dirty="0" err="1" smtClean="0">
                <a:solidFill>
                  <a:schemeClr val="tx1"/>
                </a:solidFill>
              </a:rPr>
              <a:t>is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considered</a:t>
            </a:r>
            <a:r>
              <a:rPr lang="it-IT" sz="2800" b="1" dirty="0" smtClean="0">
                <a:solidFill>
                  <a:schemeClr val="tx1"/>
                </a:solidFill>
              </a:rPr>
              <a:t> a </a:t>
            </a:r>
            <a:r>
              <a:rPr lang="it-IT" sz="2800" b="1" dirty="0" err="1" smtClean="0">
                <a:solidFill>
                  <a:schemeClr val="tx1"/>
                </a:solidFill>
              </a:rPr>
              <a:t>Time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Shrine</a:t>
            </a:r>
            <a:r>
              <a:rPr lang="it-IT" sz="2800" b="1" dirty="0" smtClean="0">
                <a:solidFill>
                  <a:schemeClr val="tx1"/>
                </a:solidFill>
              </a:rPr>
              <a:t>, a </a:t>
            </a:r>
            <a:r>
              <a:rPr lang="it-IT" sz="2800" b="1" dirty="0" err="1" smtClean="0">
                <a:solidFill>
                  <a:schemeClr val="tx1"/>
                </a:solidFill>
              </a:rPr>
              <a:t>place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of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worship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for</a:t>
            </a:r>
            <a:r>
              <a:rPr lang="it-IT" sz="2800" b="1" dirty="0" smtClean="0">
                <a:solidFill>
                  <a:schemeClr val="tx1"/>
                </a:solidFill>
              </a:rPr>
              <a:t> the </a:t>
            </a:r>
            <a:r>
              <a:rPr lang="it-IT" sz="2800" b="1" dirty="0" err="1" smtClean="0">
                <a:solidFill>
                  <a:schemeClr val="tx1"/>
                </a:solidFill>
              </a:rPr>
              <a:t>Messapians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who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worsipped</a:t>
            </a:r>
            <a:r>
              <a:rPr lang="it-IT" sz="2800" b="1" dirty="0" smtClean="0">
                <a:solidFill>
                  <a:schemeClr val="tx1"/>
                </a:solidFill>
              </a:rPr>
              <a:t> the </a:t>
            </a:r>
            <a:r>
              <a:rPr lang="it-IT" sz="2800" b="1" dirty="0" err="1" smtClean="0">
                <a:solidFill>
                  <a:schemeClr val="tx1"/>
                </a:solidFill>
              </a:rPr>
              <a:t>God</a:t>
            </a:r>
            <a:r>
              <a:rPr lang="it-IT" sz="2800" b="1" dirty="0" smtClean="0">
                <a:solidFill>
                  <a:schemeClr val="tx1"/>
                </a:solidFill>
              </a:rPr>
              <a:t> </a:t>
            </a:r>
            <a:r>
              <a:rPr lang="it-IT" sz="2800" b="1" dirty="0" err="1" smtClean="0">
                <a:solidFill>
                  <a:schemeClr val="tx1"/>
                </a:solidFill>
              </a:rPr>
              <a:t>Tator</a:t>
            </a:r>
            <a:r>
              <a:rPr lang="it-IT" sz="28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 descr="C:\Users\Amministratore\Desktop\Escursione Classi seconde\Foto Minonne\DSC_0236 - Co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50" y="785794"/>
            <a:ext cx="5111750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mministratore\Desktop\Escursione Classi seconde\Foto Minonne\DSC_0225 - Co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85794"/>
            <a:ext cx="3635375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Tm="24281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C:\Users\Amministratore\Desktop\Escursione Classi seconde\Foto Minonne\DSC_0224 - Co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2276475"/>
            <a:ext cx="55102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8" descr="C:\Users\Amministratore\Desktop\Escursione Classi seconde\Foto Minonne\DSC_0235 - Copi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115888"/>
            <a:ext cx="3203575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:\Users\Amministratore\Desktop\Escursione Classi seconde\Foto Minonne\DSC_0246 - Co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88" y="2636838"/>
            <a:ext cx="2814637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60351"/>
            <a:ext cx="5508625" cy="2454270"/>
          </a:xfrm>
        </p:spPr>
        <p:txBody>
          <a:bodyPr/>
          <a:lstStyle/>
          <a:p>
            <a:pPr marL="341313" indent="-339725" eaLnBrk="1" hangingPunct="1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1800" dirty="0" smtClean="0"/>
              <a:t>	</a:t>
            </a:r>
            <a:r>
              <a:rPr lang="it-IT" sz="2400" b="1" dirty="0" err="1" smtClean="0">
                <a:solidFill>
                  <a:schemeClr val="tx1"/>
                </a:solidFill>
              </a:rPr>
              <a:t>Natural</a:t>
            </a:r>
            <a:r>
              <a:rPr lang="it-IT" sz="2400" b="1" dirty="0" smtClean="0">
                <a:solidFill>
                  <a:schemeClr val="tx1"/>
                </a:solidFill>
              </a:rPr>
              <a:t> beauty, </a:t>
            </a:r>
            <a:r>
              <a:rPr lang="it-IT" sz="2400" b="1" dirty="0" err="1" smtClean="0">
                <a:solidFill>
                  <a:schemeClr val="tx1"/>
                </a:solidFill>
              </a:rPr>
              <a:t>Particular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Erosion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phenomena</a:t>
            </a:r>
            <a:r>
              <a:rPr lang="it-IT" sz="2400" b="1" dirty="0" smtClean="0">
                <a:solidFill>
                  <a:schemeClr val="tx1"/>
                </a:solidFill>
              </a:rPr>
              <a:t> , </a:t>
            </a:r>
            <a:r>
              <a:rPr lang="it-IT" sz="2400" b="1" dirty="0" err="1" smtClean="0">
                <a:solidFill>
                  <a:schemeClr val="tx1"/>
                </a:solidFill>
              </a:rPr>
              <a:t>Archeological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Sites</a:t>
            </a:r>
            <a:r>
              <a:rPr lang="it-IT" sz="2400" b="1" dirty="0" smtClean="0">
                <a:solidFill>
                  <a:schemeClr val="tx1"/>
                </a:solidFill>
              </a:rPr>
              <a:t>  and  the Water and Beauty </a:t>
            </a:r>
            <a:r>
              <a:rPr lang="it-IT" sz="2400" b="1" dirty="0" err="1" smtClean="0">
                <a:solidFill>
                  <a:schemeClr val="tx1"/>
                </a:solidFill>
              </a:rPr>
              <a:t>Myth</a:t>
            </a:r>
            <a:r>
              <a:rPr lang="it-IT" sz="2400" b="1" dirty="0" smtClean="0">
                <a:solidFill>
                  <a:schemeClr val="tx1"/>
                </a:solidFill>
              </a:rPr>
              <a:t>.</a:t>
            </a:r>
          </a:p>
          <a:p>
            <a:pPr marL="341313" indent="-339725" algn="ctr" eaLnBrk="1" hangingPunct="1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400" b="1" dirty="0" smtClean="0">
                <a:solidFill>
                  <a:schemeClr val="tx1"/>
                </a:solidFill>
              </a:rPr>
              <a:t>       “ </a:t>
            </a:r>
            <a:r>
              <a:rPr lang="it-IT" sz="2400" b="1" i="1" dirty="0" smtClean="0">
                <a:solidFill>
                  <a:schemeClr val="tx1"/>
                </a:solidFill>
              </a:rPr>
              <a:t>POESIA” a </a:t>
            </a:r>
            <a:r>
              <a:rPr lang="it-IT" sz="2400" b="1" i="1" dirty="0" err="1" smtClean="0">
                <a:solidFill>
                  <a:schemeClr val="tx1"/>
                </a:solidFill>
              </a:rPr>
              <a:t>Greek</a:t>
            </a:r>
            <a:r>
              <a:rPr lang="it-IT" sz="2400" b="1" i="1" dirty="0" smtClean="0">
                <a:solidFill>
                  <a:schemeClr val="tx1"/>
                </a:solidFill>
              </a:rPr>
              <a:t> word </a:t>
            </a:r>
            <a:r>
              <a:rPr lang="it-IT" sz="2400" b="1" i="1" dirty="0" err="1" smtClean="0">
                <a:solidFill>
                  <a:schemeClr val="tx1"/>
                </a:solidFill>
              </a:rPr>
              <a:t>for</a:t>
            </a:r>
            <a:r>
              <a:rPr lang="it-IT" sz="2400" b="1" i="1" dirty="0" smtClean="0">
                <a:solidFill>
                  <a:schemeClr val="tx1"/>
                </a:solidFill>
              </a:rPr>
              <a:t> water </a:t>
            </a:r>
            <a:r>
              <a:rPr lang="it-IT" sz="2400" b="1" i="1" dirty="0" err="1" smtClean="0">
                <a:solidFill>
                  <a:schemeClr val="tx1"/>
                </a:solidFill>
              </a:rPr>
              <a:t>spring</a:t>
            </a:r>
            <a:r>
              <a:rPr lang="it-IT" sz="2400" b="1" i="1" dirty="0" smtClean="0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med" advTm="17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192213" y="-46038"/>
            <a:ext cx="7772400" cy="882651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 err="1" smtClean="0"/>
              <a:t>Alimini</a:t>
            </a:r>
            <a:r>
              <a:rPr lang="it-IT" b="1" dirty="0" smtClean="0"/>
              <a:t> </a:t>
            </a:r>
            <a:r>
              <a:rPr lang="it-IT" b="1" dirty="0" err="1" smtClean="0"/>
              <a:t>Lakes</a:t>
            </a:r>
            <a:endParaRPr lang="it-IT" sz="2000" b="1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785794"/>
            <a:ext cx="4929221" cy="2022469"/>
          </a:xfrm>
        </p:spPr>
        <p:txBody>
          <a:bodyPr>
            <a:normAutofit fontScale="25000" lnSpcReduction="20000"/>
          </a:bodyPr>
          <a:lstStyle/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1800" dirty="0" smtClean="0">
                <a:solidFill>
                  <a:schemeClr val="tx1"/>
                </a:solidFill>
              </a:rPr>
              <a:t>    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5100" b="1" dirty="0" smtClean="0"/>
              <a:t> </a:t>
            </a:r>
            <a:r>
              <a:rPr lang="it-IT" sz="9800" b="1" dirty="0" err="1" smtClean="0"/>
              <a:t>Between</a:t>
            </a:r>
            <a:r>
              <a:rPr lang="it-IT" sz="9800" b="1" dirty="0" smtClean="0"/>
              <a:t> the dune  and </a:t>
            </a:r>
            <a:r>
              <a:rPr lang="it-IT" sz="9800" b="1" dirty="0" err="1" smtClean="0"/>
              <a:t>coastal</a:t>
            </a:r>
            <a:r>
              <a:rPr lang="it-IT" sz="9800" b="1" dirty="0" smtClean="0"/>
              <a:t> </a:t>
            </a:r>
            <a:r>
              <a:rPr lang="it-IT" sz="9800" b="1" dirty="0" err="1" smtClean="0"/>
              <a:t>lagoons</a:t>
            </a:r>
            <a:r>
              <a:rPr lang="it-IT" sz="9800" b="1" dirty="0" smtClean="0"/>
              <a:t> </a:t>
            </a:r>
            <a:r>
              <a:rPr lang="it-IT" sz="9800" b="1" dirty="0" err="1" smtClean="0"/>
              <a:t>there</a:t>
            </a:r>
            <a:r>
              <a:rPr lang="it-IT" sz="9800" b="1" dirty="0" smtClean="0"/>
              <a:t> are </a:t>
            </a:r>
            <a:r>
              <a:rPr lang="it-IT" sz="9800" b="1" dirty="0" err="1" smtClean="0"/>
              <a:t>two</a:t>
            </a:r>
            <a:r>
              <a:rPr lang="it-IT" sz="9800" b="1" dirty="0" smtClean="0"/>
              <a:t> </a:t>
            </a:r>
            <a:r>
              <a:rPr lang="it-IT" sz="9800" b="1" dirty="0" err="1" smtClean="0"/>
              <a:t>Lakes</a:t>
            </a:r>
            <a:r>
              <a:rPr lang="it-IT" sz="9800" b="1" dirty="0" smtClean="0"/>
              <a:t>: 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9800" b="1" dirty="0" smtClean="0"/>
              <a:t>Big </a:t>
            </a:r>
            <a:r>
              <a:rPr lang="it-IT" sz="9800" b="1" i="1" dirty="0" err="1" smtClean="0"/>
              <a:t>Alimini</a:t>
            </a:r>
            <a:r>
              <a:rPr lang="it-IT" sz="9800" b="1" i="1" dirty="0" smtClean="0"/>
              <a:t> </a:t>
            </a:r>
            <a:r>
              <a:rPr lang="it-IT" sz="9800" b="1" dirty="0" smtClean="0"/>
              <a:t>and </a:t>
            </a:r>
            <a:r>
              <a:rPr lang="it-IT" sz="9800" b="1" i="1" dirty="0" smtClean="0"/>
              <a:t>Fontanelle. </a:t>
            </a:r>
            <a:r>
              <a:rPr lang="it-IT" sz="9800" b="1" dirty="0" smtClean="0"/>
              <a:t> 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9800" b="1" dirty="0" smtClean="0"/>
              <a:t> A </a:t>
            </a:r>
            <a:r>
              <a:rPr lang="it-IT" sz="9800" b="1" dirty="0" err="1" smtClean="0"/>
              <a:t>landscape</a:t>
            </a:r>
            <a:r>
              <a:rPr lang="it-IT" sz="9800" b="1" dirty="0" smtClean="0"/>
              <a:t> </a:t>
            </a:r>
            <a:r>
              <a:rPr lang="it-IT" sz="9800" b="1" dirty="0" err="1" smtClean="0"/>
              <a:t>rich</a:t>
            </a:r>
            <a:r>
              <a:rPr lang="it-IT" sz="9800" b="1" dirty="0" smtClean="0"/>
              <a:t> in </a:t>
            </a:r>
            <a:r>
              <a:rPr lang="it-IT" sz="9800" b="1" dirty="0" err="1" smtClean="0"/>
              <a:t>biodiversity</a:t>
            </a:r>
            <a:r>
              <a:rPr lang="it-IT" sz="9800" b="1" dirty="0" smtClean="0"/>
              <a:t> and </a:t>
            </a:r>
            <a:r>
              <a:rPr lang="it-IT" sz="9800" b="1" dirty="0" err="1" smtClean="0"/>
              <a:t>history</a:t>
            </a:r>
            <a:r>
              <a:rPr lang="it-IT" sz="9800" b="1" dirty="0" smtClean="0"/>
              <a:t> </a:t>
            </a:r>
            <a:r>
              <a:rPr lang="it-IT" sz="9800" b="1" dirty="0" err="1" smtClean="0"/>
              <a:t>too</a:t>
            </a:r>
            <a:r>
              <a:rPr lang="it-IT" sz="9800" b="1" dirty="0" smtClean="0"/>
              <a:t>.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9800" b="1" dirty="0" smtClean="0"/>
              <a:t>         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sz="2000" dirty="0" smtClean="0">
              <a:solidFill>
                <a:schemeClr val="bg1"/>
              </a:solidFill>
            </a:endParaRP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4100" name="Picture 5" descr="C:\Users\Amministratore\Desktop\Escursione Classi seconde\Foto Minonne\DSC_0259 - Copi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125538"/>
            <a:ext cx="356711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C:\Users\Amministratore\Desktop\Escursione Classi seconde\Alimini\DSC022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50" y="3429000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C:\Users\Amministratore\Desktop\Escursione Classi seconde\Alimini\DSC0224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5350" y="3673475"/>
            <a:ext cx="41878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214414" y="4572008"/>
            <a:ext cx="214314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Big </a:t>
            </a:r>
            <a:r>
              <a:rPr lang="it-IT" b="1" dirty="0" err="1" smtClean="0">
                <a:solidFill>
                  <a:schemeClr val="tx1"/>
                </a:solidFill>
              </a:rPr>
              <a:t>Alimini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is</a:t>
            </a:r>
            <a:r>
              <a:rPr lang="it-IT" b="1" dirty="0" smtClean="0">
                <a:solidFill>
                  <a:schemeClr val="tx1"/>
                </a:solidFill>
              </a:rPr>
              <a:t> a </a:t>
            </a:r>
            <a:r>
              <a:rPr lang="it-IT" b="1" dirty="0" err="1" smtClean="0">
                <a:solidFill>
                  <a:schemeClr val="tx1"/>
                </a:solidFill>
              </a:rPr>
              <a:t>salty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lake</a:t>
            </a:r>
            <a:r>
              <a:rPr lang="it-IT" b="1" dirty="0" smtClean="0">
                <a:solidFill>
                  <a:schemeClr val="tx1"/>
                </a:solidFill>
              </a:rPr>
              <a:t>, Fontanelle </a:t>
            </a:r>
            <a:r>
              <a:rPr lang="it-IT" b="1" dirty="0" err="1" smtClean="0">
                <a:solidFill>
                  <a:schemeClr val="tx1"/>
                </a:solidFill>
              </a:rPr>
              <a:t>is</a:t>
            </a:r>
            <a:r>
              <a:rPr lang="it-IT" b="1" dirty="0" smtClean="0">
                <a:solidFill>
                  <a:schemeClr val="tx1"/>
                </a:solidFill>
              </a:rPr>
              <a:t> a </a:t>
            </a:r>
            <a:r>
              <a:rPr lang="it-IT" b="1" dirty="0" err="1" smtClean="0">
                <a:solidFill>
                  <a:schemeClr val="tx1"/>
                </a:solidFill>
              </a:rPr>
              <a:t>fresh</a:t>
            </a:r>
            <a:r>
              <a:rPr lang="it-IT" b="1" dirty="0" smtClean="0">
                <a:solidFill>
                  <a:schemeClr val="tx1"/>
                </a:solidFill>
              </a:rPr>
              <a:t> water </a:t>
            </a:r>
            <a:r>
              <a:rPr lang="it-IT" b="1" dirty="0" err="1" smtClean="0">
                <a:solidFill>
                  <a:schemeClr val="tx1"/>
                </a:solidFill>
              </a:rPr>
              <a:t>lake</a:t>
            </a:r>
            <a:r>
              <a:rPr lang="it-IT" b="1" dirty="0" smtClean="0">
                <a:solidFill>
                  <a:schemeClr val="tx1"/>
                </a:solidFill>
              </a:rPr>
              <a:t>.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Tm="27062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1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:\Users\Amministratore\Desktop\Escursione Classi seconde\Alimini\20160304_1017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404813"/>
            <a:ext cx="7570788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643049"/>
            <a:ext cx="7812087" cy="5214951"/>
          </a:xfrm>
        </p:spPr>
        <p:txBody>
          <a:bodyPr/>
          <a:lstStyle/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1600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	</a:t>
            </a:r>
            <a:r>
              <a:rPr lang="it-IT" sz="2800" b="1" dirty="0" smtClean="0"/>
              <a:t>The </a:t>
            </a:r>
            <a:r>
              <a:rPr lang="it-IT" sz="2800" b="1" dirty="0" err="1" smtClean="0"/>
              <a:t>present</a:t>
            </a:r>
            <a:r>
              <a:rPr lang="it-IT" sz="2800" b="1" dirty="0" smtClean="0"/>
              <a:t> </a:t>
            </a:r>
            <a:r>
              <a:rPr lang="it-IT" sz="2800" b="1" i="1" dirty="0" err="1" smtClean="0"/>
              <a:t>Alimini</a:t>
            </a:r>
            <a:r>
              <a:rPr lang="it-IT" sz="2800" b="1" i="1" dirty="0" smtClean="0"/>
              <a:t> 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district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relates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about</a:t>
            </a:r>
            <a:r>
              <a:rPr lang="it-IT" sz="2800" b="1" dirty="0" smtClean="0"/>
              <a:t> a </a:t>
            </a:r>
            <a:r>
              <a:rPr lang="it-IT" sz="2800" b="1" dirty="0" err="1" smtClean="0"/>
              <a:t>past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of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great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landscape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transformations</a:t>
            </a:r>
            <a:r>
              <a:rPr lang="it-IT" sz="2800" b="1" dirty="0" smtClean="0"/>
              <a:t>: </a:t>
            </a:r>
            <a:r>
              <a:rPr lang="it-IT" sz="2800" b="1" dirty="0" err="1" smtClean="0"/>
              <a:t>from</a:t>
            </a:r>
            <a:r>
              <a:rPr lang="it-IT" sz="2800" b="1" dirty="0" smtClean="0"/>
              <a:t>  </a:t>
            </a:r>
            <a:r>
              <a:rPr lang="it-IT" sz="2800" b="1" dirty="0" err="1" smtClean="0"/>
              <a:t>swampland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to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farmed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land</a:t>
            </a:r>
            <a:r>
              <a:rPr lang="it-IT" sz="2800" b="1" dirty="0" smtClean="0"/>
              <a:t>, </a:t>
            </a:r>
            <a:r>
              <a:rPr lang="it-IT" sz="2800" b="1" dirty="0" err="1" smtClean="0"/>
              <a:t>from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juniper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dunes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to</a:t>
            </a:r>
            <a:r>
              <a:rPr lang="it-IT" sz="2800" b="1" dirty="0" smtClean="0"/>
              <a:t>  </a:t>
            </a:r>
            <a:r>
              <a:rPr lang="it-IT" sz="2800" b="1" dirty="0" err="1" smtClean="0"/>
              <a:t>pineforest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near</a:t>
            </a:r>
            <a:r>
              <a:rPr lang="it-IT" sz="2800" b="1" dirty="0" smtClean="0"/>
              <a:t> the </a:t>
            </a:r>
            <a:r>
              <a:rPr lang="it-IT" sz="2800" b="1" dirty="0" err="1" smtClean="0"/>
              <a:t>sea</a:t>
            </a:r>
            <a:r>
              <a:rPr lang="it-IT" sz="2800" b="1" dirty="0" smtClean="0"/>
              <a:t>.</a:t>
            </a:r>
          </a:p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1800" b="1" dirty="0" smtClean="0">
                <a:solidFill>
                  <a:schemeClr val="tx1"/>
                </a:solidFill>
              </a:rPr>
              <a:t>           </a:t>
            </a:r>
            <a:endParaRPr lang="it-IT" sz="2800" dirty="0" smtClean="0"/>
          </a:p>
          <a:p>
            <a:pPr marL="339725" indent="-339725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800" dirty="0" smtClean="0"/>
          </a:p>
        </p:txBody>
      </p:sp>
    </p:spTree>
    <p:custDataLst>
      <p:tags r:id="rId1"/>
    </p:custDataLst>
  </p:cSld>
  <p:clrMapOvr>
    <a:masterClrMapping/>
  </p:clrMapOvr>
  <p:transition spd="med" advTm="1470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571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err="1" smtClean="0">
                <a:solidFill>
                  <a:srgbClr val="FF0000"/>
                </a:solidFill>
              </a:rPr>
              <a:t>Etwinning</a:t>
            </a:r>
            <a:r>
              <a:rPr lang="it-IT" sz="6000" b="1" dirty="0" smtClean="0">
                <a:solidFill>
                  <a:srgbClr val="FF0000"/>
                </a:solidFill>
              </a:rPr>
              <a:t> project in 2015</a:t>
            </a:r>
            <a:br>
              <a:rPr lang="it-IT" sz="6000" b="1" dirty="0" smtClean="0">
                <a:solidFill>
                  <a:srgbClr val="FF0000"/>
                </a:solidFill>
              </a:rPr>
            </a:br>
            <a:r>
              <a:rPr lang="it-IT" sz="6000" b="1" dirty="0" smtClean="0">
                <a:solidFill>
                  <a:srgbClr val="FF0000"/>
                </a:solidFill>
              </a:rPr>
              <a:t>Italy - </a:t>
            </a:r>
            <a:r>
              <a:rPr lang="it-IT" sz="6000" b="1" dirty="0" err="1" smtClean="0">
                <a:solidFill>
                  <a:srgbClr val="FF0000"/>
                </a:solidFill>
              </a:rPr>
              <a:t>Greece</a:t>
            </a:r>
            <a:endParaRPr lang="it-IT" sz="6000" b="1" dirty="0"/>
          </a:p>
        </p:txBody>
      </p:sp>
    </p:spTree>
  </p:cSld>
  <p:clrMapOvr>
    <a:masterClrMapping/>
  </p:clrMapOvr>
  <p:transition spd="slow" advTm="969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Amministratore\Desktop\foto telefon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84963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071538" y="2571744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Welcome  </a:t>
            </a:r>
            <a:r>
              <a:rPr lang="it-IT" sz="4000" b="1" dirty="0" err="1" smtClean="0">
                <a:solidFill>
                  <a:srgbClr val="FF0000"/>
                </a:solidFill>
              </a:rPr>
              <a:t>to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Greece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578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007A5808-5A4A-4CF3-90EB-8F1A8B2FFDC3.jp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25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6A492CB3-571C-40E7-A4FB-BF54D9006C18.jp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407193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68CCD496-694A-4BCD-8A81-EA5E5D991C9C.jpe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4572000"/>
            <a:ext cx="26431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263C821E-38DE-4F23-9E89-50943C51C8BD.jpe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1643063"/>
            <a:ext cx="2381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2357422" y="285728"/>
            <a:ext cx="5388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dirty="0" err="1" smtClean="0"/>
              <a:t>Activities</a:t>
            </a:r>
            <a:r>
              <a:rPr lang="it-IT" sz="4400" dirty="0" smtClean="0"/>
              <a:t> and </a:t>
            </a:r>
            <a:r>
              <a:rPr lang="it-IT" sz="4400" dirty="0" err="1" smtClean="0"/>
              <a:t>methods</a:t>
            </a:r>
            <a:endParaRPr lang="it-IT" sz="4400" b="1" dirty="0">
              <a:solidFill>
                <a:schemeClr val="tx2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500430" y="1357298"/>
            <a:ext cx="321471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Classroom lessons with -cooperative learning modes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-Naturalistic laboratories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-</a:t>
            </a:r>
            <a:r>
              <a:rPr lang="en-US" b="1" dirty="0" err="1" smtClean="0">
                <a:solidFill>
                  <a:schemeClr val="tx1"/>
                </a:solidFill>
              </a:rPr>
              <a:t>Physico</a:t>
            </a:r>
            <a:r>
              <a:rPr lang="en-US" b="1" dirty="0" smtClean="0">
                <a:solidFill>
                  <a:schemeClr val="tx1"/>
                </a:solidFill>
              </a:rPr>
              <a:t>-chemical analysis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-Excursions and field analysis</a:t>
            </a:r>
            <a:endParaRPr lang="it-IT" b="1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347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938" y="223833"/>
            <a:ext cx="4268787" cy="2562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4076700"/>
            <a:ext cx="3959225" cy="278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49725"/>
            <a:ext cx="4194175" cy="25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5563" y="215900"/>
            <a:ext cx="3648075" cy="273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571472" y="3071810"/>
            <a:ext cx="5957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chemeClr val="tx2"/>
                </a:solidFill>
              </a:rPr>
              <a:t>Excursions</a:t>
            </a:r>
            <a:r>
              <a:rPr lang="it-IT" sz="4400" b="1" dirty="0" smtClean="0">
                <a:solidFill>
                  <a:schemeClr val="tx2"/>
                </a:solidFill>
              </a:rPr>
              <a:t> and </a:t>
            </a:r>
            <a:r>
              <a:rPr lang="it-IT" sz="4400" b="1" dirty="0" err="1" smtClean="0">
                <a:solidFill>
                  <a:schemeClr val="tx2"/>
                </a:solidFill>
              </a:rPr>
              <a:t>analysis</a:t>
            </a:r>
            <a:endParaRPr lang="it-IT" sz="4400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med" advTm="821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/>
                </a:solidFill>
              </a:rPr>
              <a:t>The </a:t>
            </a:r>
            <a:r>
              <a:rPr lang="it-IT" b="1" dirty="0" err="1" smtClean="0">
                <a:solidFill>
                  <a:schemeClr val="tx1"/>
                </a:solidFill>
              </a:rPr>
              <a:t>content</a:t>
            </a:r>
            <a:r>
              <a:rPr lang="it-IT" b="1" dirty="0" smtClean="0">
                <a:solidFill>
                  <a:schemeClr val="tx1"/>
                </a:solidFill>
              </a:rPr>
              <a:t/>
            </a:r>
            <a:br>
              <a:rPr lang="it-IT" b="1" dirty="0" smtClean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4214818"/>
            <a:ext cx="7769225" cy="2071702"/>
          </a:xfrm>
        </p:spPr>
        <p:txBody>
          <a:bodyPr/>
          <a:lstStyle/>
          <a:p>
            <a:pPr algn="just">
              <a:defRPr/>
            </a:pPr>
            <a:r>
              <a:rPr lang="it-IT" sz="2400" b="1" dirty="0" err="1" smtClean="0">
                <a:solidFill>
                  <a:schemeClr val="tx1"/>
                </a:solidFill>
              </a:rPr>
              <a:t>Exploration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of</a:t>
            </a:r>
            <a:r>
              <a:rPr lang="it-IT" sz="2400" b="1" dirty="0" smtClean="0">
                <a:solidFill>
                  <a:schemeClr val="tx1"/>
                </a:solidFill>
              </a:rPr>
              <a:t> the </a:t>
            </a:r>
            <a:r>
              <a:rPr lang="it-IT" sz="2400" b="1" dirty="0" err="1" smtClean="0">
                <a:solidFill>
                  <a:schemeClr val="tx1"/>
                </a:solidFill>
              </a:rPr>
              <a:t>biotic</a:t>
            </a:r>
            <a:r>
              <a:rPr lang="it-IT" sz="2400" b="1" dirty="0" smtClean="0">
                <a:solidFill>
                  <a:schemeClr val="tx1"/>
                </a:solidFill>
              </a:rPr>
              <a:t> and </a:t>
            </a:r>
            <a:r>
              <a:rPr lang="it-IT" sz="2400" b="1" dirty="0" err="1" smtClean="0">
                <a:solidFill>
                  <a:schemeClr val="tx1"/>
                </a:solidFill>
              </a:rPr>
              <a:t>abiotic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parameters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of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aquatic</a:t>
            </a:r>
            <a:r>
              <a:rPr lang="it-IT" sz="2400" b="1" dirty="0" smtClean="0">
                <a:solidFill>
                  <a:schemeClr val="tx1"/>
                </a:solidFill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</a:rPr>
              <a:t>ecosystems</a:t>
            </a:r>
            <a:r>
              <a:rPr lang="it-IT" sz="2400" b="1" dirty="0" smtClean="0">
                <a:solidFill>
                  <a:schemeClr val="tx1"/>
                </a:solidFill>
              </a:rPr>
              <a:t> (AQUE) </a:t>
            </a:r>
            <a:r>
              <a:rPr lang="en-US" sz="2400" b="1" dirty="0" smtClean="0">
                <a:solidFill>
                  <a:schemeClr val="tx1"/>
                </a:solidFill>
              </a:rPr>
              <a:t>considering the geographical peculiarity of </a:t>
            </a:r>
            <a:r>
              <a:rPr lang="en-US" sz="2400" b="1" dirty="0" err="1" smtClean="0">
                <a:solidFill>
                  <a:schemeClr val="tx1"/>
                </a:solidFill>
              </a:rPr>
              <a:t>Salento</a:t>
            </a:r>
            <a:r>
              <a:rPr lang="en-US" sz="2400" b="1" dirty="0" smtClean="0">
                <a:solidFill>
                  <a:schemeClr val="tx1"/>
                </a:solidFill>
              </a:rPr>
              <a:t>  (land between two seas and crossroads between the west and the east in the heart of the Mediterranean).</a:t>
            </a:r>
            <a:endParaRPr lang="it-IT" sz="2400" b="1" dirty="0" smtClean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62466" name="Picture 2" descr="Risultato immagine per otra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292895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625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2" descr="DSC_00000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3644900"/>
            <a:ext cx="300355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Immagine 3" descr="DSC_000016(1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0"/>
            <a:ext cx="26320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Immagine 4" descr="DSC_00002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2713" y="285728"/>
            <a:ext cx="268128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CasellaDiTesto 5"/>
          <p:cNvSpPr txBox="1">
            <a:spLocks noChangeArrowheads="1"/>
          </p:cNvSpPr>
          <p:nvPr/>
        </p:nvSpPr>
        <p:spPr bwMode="auto">
          <a:xfrm rot="10800000" flipV="1">
            <a:off x="34925" y="4466452"/>
            <a:ext cx="3024188" cy="20621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dirty="0" err="1">
                <a:solidFill>
                  <a:srgbClr val="FF0000"/>
                </a:solidFill>
              </a:rPr>
              <a:t>Chemical</a:t>
            </a:r>
            <a:r>
              <a:rPr lang="it-IT" sz="3200" dirty="0">
                <a:solidFill>
                  <a:srgbClr val="FF0000"/>
                </a:solidFill>
              </a:rPr>
              <a:t> and </a:t>
            </a:r>
            <a:r>
              <a:rPr lang="it-IT" sz="3200" dirty="0" err="1">
                <a:solidFill>
                  <a:srgbClr val="FF0000"/>
                </a:solidFill>
              </a:rPr>
              <a:t>physical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analysis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of</a:t>
            </a:r>
            <a:r>
              <a:rPr lang="it-IT" sz="3200" dirty="0">
                <a:solidFill>
                  <a:srgbClr val="FF0000"/>
                </a:solidFill>
              </a:rPr>
              <a:t> the water sample </a:t>
            </a:r>
          </a:p>
        </p:txBody>
      </p:sp>
      <p:sp>
        <p:nvSpPr>
          <p:cNvPr id="32774" name="CasellaDiTesto 5"/>
          <p:cNvSpPr txBox="1">
            <a:spLocks noChangeArrowheads="1"/>
          </p:cNvSpPr>
          <p:nvPr/>
        </p:nvSpPr>
        <p:spPr bwMode="auto">
          <a:xfrm>
            <a:off x="1908175" y="3141663"/>
            <a:ext cx="230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940425" y="5516563"/>
            <a:ext cx="2736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pH </a:t>
            </a:r>
            <a:r>
              <a:rPr lang="it-IT" dirty="0" err="1"/>
              <a:t>measurement</a:t>
            </a:r>
            <a:endParaRPr lang="it-IT" dirty="0"/>
          </a:p>
        </p:txBody>
      </p:sp>
      <p:sp>
        <p:nvSpPr>
          <p:cNvPr id="32776" name="CasellaDiTesto 7"/>
          <p:cNvSpPr txBox="1">
            <a:spLocks noChangeArrowheads="1"/>
          </p:cNvSpPr>
          <p:nvPr/>
        </p:nvSpPr>
        <p:spPr bwMode="auto">
          <a:xfrm>
            <a:off x="5076825" y="188913"/>
            <a:ext cx="2159000" cy="400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/>
              <a:t>Water </a:t>
            </a:r>
            <a:r>
              <a:rPr lang="it-IT" sz="2000" b="1" dirty="0" err="1"/>
              <a:t>hardness</a:t>
            </a:r>
            <a:endParaRPr lang="it-IT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0" y="3000372"/>
            <a:ext cx="2428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 smtClean="0">
                <a:solidFill>
                  <a:srgbClr val="FFFFFF"/>
                </a:solidFill>
              </a:rPr>
              <a:t>Temperature </a:t>
            </a:r>
            <a:r>
              <a:rPr lang="it-IT" b="1" dirty="0" err="1" smtClean="0">
                <a:solidFill>
                  <a:srgbClr val="FFFFFF"/>
                </a:solidFill>
              </a:rPr>
              <a:t>measurement</a:t>
            </a:r>
            <a:r>
              <a:rPr lang="it-IT" b="1" dirty="0" smtClean="0">
                <a:solidFill>
                  <a:srgbClr val="FFFFFF"/>
                </a:solidFill>
              </a:rPr>
              <a:t> </a:t>
            </a:r>
            <a:endParaRPr lang="it-IT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2609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7632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Naturalistic laboratories at </a:t>
            </a:r>
            <a:br>
              <a:rPr lang="en-US" b="1" dirty="0" smtClean="0"/>
            </a:br>
            <a:r>
              <a:rPr lang="en-US" b="1" dirty="0" smtClean="0"/>
              <a:t>The Sea Outpost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2910" y="4357694"/>
            <a:ext cx="7769225" cy="214314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800" dirty="0" smtClean="0"/>
              <a:t>The marine biology outpost studies the biodiversity of the coastal marine environment.</a:t>
            </a:r>
          </a:p>
          <a:p>
            <a:pPr algn="ctr">
              <a:buNone/>
            </a:pPr>
            <a:r>
              <a:rPr lang="en-US" sz="2800" dirty="0" smtClean="0"/>
              <a:t>Biologists and ecologists from all over Europe carry out surveys and research in this marine biology lab.</a:t>
            </a: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678661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1891"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765175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smtClean="0">
                <a:solidFill>
                  <a:srgbClr val="7030A0"/>
                </a:solidFill>
              </a:rPr>
              <a:t>An </a:t>
            </a:r>
            <a:r>
              <a:rPr lang="it-IT" sz="3200" b="1" dirty="0" err="1" smtClean="0">
                <a:solidFill>
                  <a:srgbClr val="7030A0"/>
                </a:solidFill>
              </a:rPr>
              <a:t>Immigration</a:t>
            </a:r>
            <a:r>
              <a:rPr lang="it-IT" sz="3200" b="1" dirty="0" smtClean="0">
                <a:solidFill>
                  <a:srgbClr val="7030A0"/>
                </a:solidFill>
              </a:rPr>
              <a:t> </a:t>
            </a:r>
            <a:r>
              <a:rPr lang="it-IT" sz="3200" b="1" dirty="0" err="1" smtClean="0">
                <a:solidFill>
                  <a:srgbClr val="7030A0"/>
                </a:solidFill>
              </a:rPr>
              <a:t>Land</a:t>
            </a:r>
            <a:r>
              <a:rPr lang="it-IT" sz="3200" b="1" dirty="0" smtClean="0">
                <a:solidFill>
                  <a:srgbClr val="FFC000"/>
                </a:solidFill>
              </a:rPr>
              <a:t/>
            </a:r>
            <a:br>
              <a:rPr lang="it-IT" sz="3200" b="1" dirty="0" smtClean="0">
                <a:solidFill>
                  <a:srgbClr val="FFC000"/>
                </a:solidFill>
              </a:rPr>
            </a:br>
            <a:endParaRPr lang="it-IT" sz="1400" b="1" dirty="0" smtClean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2852738"/>
            <a:ext cx="8928100" cy="1728787"/>
          </a:xfrm>
        </p:spPr>
        <p:txBody>
          <a:bodyPr/>
          <a:lstStyle/>
          <a:p>
            <a:pPr marL="0" indent="0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In </a:t>
            </a:r>
            <a:r>
              <a:rPr lang="it-IT" sz="2400" dirty="0" err="1" smtClean="0">
                <a:solidFill>
                  <a:schemeClr val="bg1"/>
                </a:solidFill>
              </a:rPr>
              <a:t>Spring</a:t>
            </a:r>
            <a:r>
              <a:rPr lang="it-IT" sz="2400" dirty="0" smtClean="0">
                <a:solidFill>
                  <a:schemeClr val="bg1"/>
                </a:solidFill>
              </a:rPr>
              <a:t>,  in Punta </a:t>
            </a:r>
            <a:r>
              <a:rPr lang="it-IT" sz="2400" dirty="0" err="1" smtClean="0">
                <a:solidFill>
                  <a:schemeClr val="bg1"/>
                </a:solidFill>
              </a:rPr>
              <a:t>Palascia</a:t>
            </a:r>
            <a:r>
              <a:rPr lang="it-IT" sz="2400" dirty="0" smtClean="0">
                <a:solidFill>
                  <a:schemeClr val="bg1"/>
                </a:solidFill>
              </a:rPr>
              <a:t>,  the </a:t>
            </a:r>
            <a:r>
              <a:rPr lang="it-IT" sz="2400" dirty="0" err="1" smtClean="0">
                <a:solidFill>
                  <a:schemeClr val="bg1"/>
                </a:solidFill>
              </a:rPr>
              <a:t>birds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pray</a:t>
            </a:r>
            <a:r>
              <a:rPr lang="it-IT" sz="2400" dirty="0" smtClean="0">
                <a:solidFill>
                  <a:schemeClr val="bg1"/>
                </a:solidFill>
              </a:rPr>
              <a:t> compete </a:t>
            </a:r>
            <a:r>
              <a:rPr lang="it-IT" sz="2400" dirty="0" err="1" smtClean="0">
                <a:solidFill>
                  <a:schemeClr val="bg1"/>
                </a:solidFill>
              </a:rPr>
              <a:t>with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seagulls</a:t>
            </a:r>
            <a:r>
              <a:rPr lang="it-IT" sz="2400" dirty="0" smtClean="0">
                <a:solidFill>
                  <a:schemeClr val="bg1"/>
                </a:solidFill>
              </a:rPr>
              <a:t>  </a:t>
            </a:r>
            <a:r>
              <a:rPr lang="it-IT" sz="2400" dirty="0" err="1" smtClean="0">
                <a:solidFill>
                  <a:schemeClr val="bg1"/>
                </a:solidFill>
              </a:rPr>
              <a:t>to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get</a:t>
            </a:r>
            <a:r>
              <a:rPr lang="it-IT" sz="2400" dirty="0" smtClean="0">
                <a:solidFill>
                  <a:schemeClr val="bg1"/>
                </a:solidFill>
              </a:rPr>
              <a:t> the area. </a:t>
            </a:r>
          </a:p>
          <a:p>
            <a:pPr marL="0" indent="0" algn="ctr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2400" dirty="0" err="1" smtClean="0">
                <a:solidFill>
                  <a:schemeClr val="bg1"/>
                </a:solidFill>
              </a:rPr>
              <a:t>It</a:t>
            </a:r>
            <a:r>
              <a:rPr lang="it-IT" sz="2400" dirty="0" smtClean="0">
                <a:solidFill>
                  <a:schemeClr val="bg1"/>
                </a:solidFill>
              </a:rPr>
              <a:t>’s </a:t>
            </a:r>
            <a:r>
              <a:rPr lang="it-IT" sz="2400" dirty="0" err="1" smtClean="0">
                <a:solidFill>
                  <a:schemeClr val="bg1"/>
                </a:solidFill>
              </a:rPr>
              <a:t>one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of</a:t>
            </a:r>
            <a:r>
              <a:rPr lang="it-IT" sz="2400" dirty="0" smtClean="0">
                <a:solidFill>
                  <a:schemeClr val="bg1"/>
                </a:solidFill>
              </a:rPr>
              <a:t> the </a:t>
            </a:r>
            <a:r>
              <a:rPr lang="it-IT" sz="2400" dirty="0" err="1" smtClean="0">
                <a:solidFill>
                  <a:schemeClr val="bg1"/>
                </a:solidFill>
              </a:rPr>
              <a:t>most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important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sites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for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bird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watching</a:t>
            </a:r>
            <a:r>
              <a:rPr lang="it-IT" sz="2400" dirty="0" smtClean="0">
                <a:solidFill>
                  <a:schemeClr val="bg1"/>
                </a:solidFill>
              </a:rPr>
              <a:t>.</a:t>
            </a:r>
          </a:p>
          <a:p>
            <a:pPr marL="339725" indent="-339725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800" dirty="0" smtClean="0"/>
          </a:p>
          <a:p>
            <a:pPr marL="339725" indent="-339725" eaLnBrk="1" hangingPunct="1">
              <a:spcBef>
                <a:spcPts val="700"/>
              </a:spcBef>
              <a:buFont typeface="Times New Roman" pitchFamily="16" charset="0"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800" dirty="0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724400"/>
            <a:ext cx="3311525" cy="2060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4851400"/>
            <a:ext cx="3455988" cy="1890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981075"/>
            <a:ext cx="3455987" cy="151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981075"/>
            <a:ext cx="3492500" cy="180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1435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336675" y="188913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3600" b="1" dirty="0" err="1" smtClean="0">
                <a:solidFill>
                  <a:srgbClr val="FFC000"/>
                </a:solidFill>
              </a:rPr>
              <a:t>Transadriatic</a:t>
            </a:r>
            <a:r>
              <a:rPr lang="it-IT" sz="3600" b="1" dirty="0" smtClean="0">
                <a:solidFill>
                  <a:srgbClr val="FFC000"/>
                </a:solidFill>
              </a:rPr>
              <a:t> and rare Flora</a:t>
            </a:r>
            <a:r>
              <a:rPr lang="it-IT" sz="36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it-IT" sz="3600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it-IT" sz="1800" b="1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7171" name="Immagine 3" descr="Ephedra su rocce - Copi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08050"/>
            <a:ext cx="21844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G:\Parco Tutto\Bridge\Parco ot leuca\Alisso di Leuca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0025" y="1700213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G:\Parco Tutto\Calendario\Echinops spinosissimus - Copi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700" y="1700213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G:\Parco Tutto\Calendario\Centaurea leucadeaMinonne - Copi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4076700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Picture 7" descr="G:\Parco Tutto\Calendario\Campanula versicolorMinonne - Copia.JPG"/>
          <p:cNvSpPr>
            <a:spLocks noChangeAspect="1" noChangeArrowheads="1"/>
          </p:cNvSpPr>
          <p:nvPr/>
        </p:nvSpPr>
        <p:spPr bwMode="auto">
          <a:xfrm>
            <a:off x="3100388" y="4076700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176" name="Picture 9" descr="G:\Parco Tutto\VALLOCHIROTTERI Esecutivo\Vallonea Foto\PA050176 - Copia.JPG"/>
          <p:cNvSpPr>
            <a:spLocks noChangeAspect="1" noChangeArrowheads="1"/>
          </p:cNvSpPr>
          <p:nvPr/>
        </p:nvSpPr>
        <p:spPr bwMode="auto">
          <a:xfrm>
            <a:off x="6084888" y="4076700"/>
            <a:ext cx="29114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4140200" y="3933825"/>
            <a:ext cx="15113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Aurinia leucadea </a:t>
            </a:r>
          </a:p>
          <a:p>
            <a:r>
              <a:rPr lang="it-IT" sz="1100"/>
              <a:t>(National Red List)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07950" y="5816600"/>
            <a:ext cx="15557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Centaurea nobilis</a:t>
            </a:r>
          </a:p>
          <a:p>
            <a:r>
              <a:rPr lang="it-IT" sz="1200" b="1"/>
              <a:t>(National Red List)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7019925" y="3933825"/>
            <a:ext cx="187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Echinops spinossimus </a:t>
            </a:r>
          </a:p>
          <a:p>
            <a:r>
              <a:rPr lang="it-IT" sz="1100"/>
              <a:t>(National Red List)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84213" y="3743325"/>
            <a:ext cx="186055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Ephedra campilopoda </a:t>
            </a:r>
          </a:p>
          <a:p>
            <a:r>
              <a:rPr lang="it-IT" sz="1100"/>
              <a:t>(National Red List)</a:t>
            </a:r>
          </a:p>
        </p:txBody>
      </p:sp>
    </p:spTree>
    <p:custDataLst>
      <p:tags r:id="rId1"/>
    </p:custDataLst>
  </p:cSld>
  <p:clrMapOvr>
    <a:masterClrMapping/>
  </p:clrMapOvr>
  <p:transition spd="slow" advTm="1332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5" grpId="0" animBg="1"/>
      <p:bldP spid="7176" grpId="0" animBg="1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038" y="231775"/>
            <a:ext cx="2341562" cy="3121025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pic>
        <p:nvPicPr>
          <p:cNvPr id="8195" name="Picture 5" descr="Campanula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28600"/>
            <a:ext cx="4114800" cy="3087688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pic>
        <p:nvPicPr>
          <p:cNvPr id="8196" name="Picture 6" descr="Scrophularia 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584575"/>
            <a:ext cx="2341563" cy="3121025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pic>
        <p:nvPicPr>
          <p:cNvPr id="8197" name="Picture 8" descr="DSCN07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3960813"/>
            <a:ext cx="3657600" cy="2744787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4419600" y="304800"/>
            <a:ext cx="27432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 i="1"/>
              <a:t>Campanula </a:t>
            </a:r>
          </a:p>
          <a:p>
            <a:r>
              <a:rPr lang="it-IT" sz="1400" b="1" i="1"/>
              <a:t>versicolor</a:t>
            </a:r>
          </a:p>
          <a:p>
            <a:r>
              <a:rPr lang="it-IT" sz="1100" i="1"/>
              <a:t> </a:t>
            </a:r>
            <a:r>
              <a:rPr lang="it-IT" sz="1100"/>
              <a:t>(National Red List)</a:t>
            </a:r>
            <a:endParaRPr lang="it-IT" sz="1100" i="1"/>
          </a:p>
          <a:p>
            <a:endParaRPr lang="it-IT" sz="1400">
              <a:solidFill>
                <a:schemeClr val="tx1"/>
              </a:solidFill>
            </a:endParaRPr>
          </a:p>
          <a:p>
            <a:endParaRPr lang="it-IT" sz="1800" i="1">
              <a:solidFill>
                <a:schemeClr val="tx1"/>
              </a:solidFill>
            </a:endParaRPr>
          </a:p>
        </p:txBody>
      </p:sp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2627313" y="3500438"/>
            <a:ext cx="18811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i="1"/>
              <a:t>Scrophularia lucida</a:t>
            </a:r>
          </a:p>
        </p:txBody>
      </p:sp>
      <p:sp>
        <p:nvSpPr>
          <p:cNvPr id="8200" name="Rectangle 15"/>
          <p:cNvSpPr>
            <a:spLocks noChangeArrowheads="1"/>
          </p:cNvSpPr>
          <p:nvPr/>
        </p:nvSpPr>
        <p:spPr bwMode="auto">
          <a:xfrm>
            <a:off x="3348038" y="6165850"/>
            <a:ext cx="15113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Aurinia leucadea </a:t>
            </a:r>
          </a:p>
          <a:p>
            <a:r>
              <a:rPr lang="it-IT" sz="1100"/>
              <a:t>(National Red List)</a:t>
            </a:r>
          </a:p>
        </p:txBody>
      </p:sp>
      <p:sp>
        <p:nvSpPr>
          <p:cNvPr id="8201" name="Rectangle 15"/>
          <p:cNvSpPr>
            <a:spLocks noChangeArrowheads="1"/>
          </p:cNvSpPr>
          <p:nvPr/>
        </p:nvSpPr>
        <p:spPr bwMode="auto">
          <a:xfrm>
            <a:off x="5219700" y="3284538"/>
            <a:ext cx="1785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 i="1"/>
              <a:t>Umbilicus cloranthus</a:t>
            </a:r>
          </a:p>
          <a:p>
            <a:r>
              <a:rPr lang="it-IT" sz="1100"/>
              <a:t>(National Red List)</a:t>
            </a:r>
          </a:p>
          <a:p>
            <a:endParaRPr lang="it-IT" sz="18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075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9" grpId="0"/>
      <p:bldP spid="8200" grpId="0"/>
      <p:bldP spid="82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arum multiflor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" y="152400"/>
            <a:ext cx="3929063" cy="5867400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27088" y="5949950"/>
            <a:ext cx="2266950" cy="61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i="1"/>
              <a:t>Carum multiflorum</a:t>
            </a:r>
          </a:p>
          <a:p>
            <a:r>
              <a:rPr lang="it-IT" sz="1400"/>
              <a:t>(National Red List)</a:t>
            </a:r>
          </a:p>
        </p:txBody>
      </p:sp>
      <p:pic>
        <p:nvPicPr>
          <p:cNvPr id="9220" name="Picture 6" descr="Cent"/>
          <p:cNvPicPr>
            <a:picLocks noChangeAspect="1" noChangeArrowheads="1"/>
          </p:cNvPicPr>
          <p:nvPr/>
        </p:nvPicPr>
        <p:blipFill>
          <a:blip r:embed="rId5"/>
          <a:srcRect l="4936"/>
          <a:stretch>
            <a:fillRect/>
          </a:stretch>
        </p:blipFill>
        <p:spPr bwMode="auto">
          <a:xfrm>
            <a:off x="5003800" y="188913"/>
            <a:ext cx="3821113" cy="5867400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5022850" y="6021388"/>
            <a:ext cx="2070100" cy="61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i="1"/>
              <a:t>Centaurea nobilis</a:t>
            </a:r>
          </a:p>
          <a:p>
            <a:r>
              <a:rPr lang="it-IT" sz="1400" i="1"/>
              <a:t>(</a:t>
            </a:r>
            <a:r>
              <a:rPr lang="it-IT" sz="1400"/>
              <a:t>National Red List)</a:t>
            </a:r>
          </a:p>
        </p:txBody>
      </p:sp>
      <p:pic>
        <p:nvPicPr>
          <p:cNvPr id="9222" name="Picture 8" descr="Centaurea s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765175"/>
            <a:ext cx="2341563" cy="3121025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18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ianthus"/>
          <p:cNvPicPr>
            <a:picLocks noChangeAspect="1" noChangeArrowheads="1"/>
          </p:cNvPicPr>
          <p:nvPr/>
        </p:nvPicPr>
        <p:blipFill>
          <a:blip r:embed="rId4"/>
          <a:srcRect b="1471"/>
          <a:stretch>
            <a:fillRect/>
          </a:stretch>
        </p:blipFill>
        <p:spPr bwMode="auto">
          <a:xfrm>
            <a:off x="179388" y="0"/>
            <a:ext cx="2995612" cy="4572000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pic>
        <p:nvPicPr>
          <p:cNvPr id="10243" name="Picture 6" descr="ECH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429000"/>
            <a:ext cx="2930525" cy="3200400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563938" y="2852738"/>
            <a:ext cx="1608137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Euphorbia</a:t>
            </a:r>
            <a:r>
              <a:rPr lang="it-IT" sz="1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arborea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3995738" y="5949950"/>
            <a:ext cx="1947862" cy="52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Echinops</a:t>
            </a:r>
            <a:r>
              <a:rPr lang="it-IT" sz="1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it-IT" sz="1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spinosissimus</a:t>
            </a:r>
            <a:endParaRPr lang="it-IT" sz="1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it-IT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(National Red </a:t>
            </a:r>
            <a:r>
              <a:rPr lang="it-IT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List</a:t>
            </a:r>
            <a:r>
              <a:rPr lang="it-IT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331913" y="4581525"/>
            <a:ext cx="1612900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Dianthus</a:t>
            </a:r>
            <a:r>
              <a:rPr lang="it-IT" sz="1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it-IT" sz="1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japigicus</a:t>
            </a:r>
            <a:endParaRPr lang="it-IT" sz="1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defRPr/>
            </a:pPr>
            <a:r>
              <a:rPr lang="it-IT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(National Red </a:t>
            </a:r>
            <a:r>
              <a:rPr lang="it-IT" sz="1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List</a:t>
            </a:r>
            <a:r>
              <a:rPr lang="it-IT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pPr>
              <a:defRPr/>
            </a:pPr>
            <a:endParaRPr lang="it-IT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7" name="Picture 10" descr="SCesare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5725" y="122238"/>
            <a:ext cx="3902075" cy="2925762"/>
          </a:xfrm>
          <a:prstGeom prst="rect">
            <a:avLst/>
          </a:prstGeom>
          <a:noFill/>
          <a:ln w="66675" cmpd="thickThin" algn="ctr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9626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3929066"/>
            <a:ext cx="9144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The results will be the subject of a comparison between the working groups in order to evaluate: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The level of knowledge gained in the various places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Positive and negative environmental factors detected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The potential for ecosystem availability expressed by different places.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it-IT" sz="2800" b="1" dirty="0" smtClean="0">
              <a:solidFill>
                <a:schemeClr val="tx2"/>
              </a:solidFill>
            </a:endParaRPr>
          </a:p>
          <a:p>
            <a:pPr algn="just">
              <a:defRPr/>
            </a:pPr>
            <a:endParaRPr lang="it-IT" sz="2800" b="1" dirty="0">
              <a:solidFill>
                <a:schemeClr val="tx2"/>
              </a:solidFill>
            </a:endParaRPr>
          </a:p>
        </p:txBody>
      </p:sp>
      <p:pic>
        <p:nvPicPr>
          <p:cNvPr id="2051" name="Picture 3" descr="C:\Users\Francesca Calasso\Desktop\slide4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9290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23078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b="1" dirty="0" smtClean="0">
                <a:solidFill>
                  <a:schemeClr val="tx1"/>
                </a:solidFill>
              </a:rPr>
              <a:t>the following </a:t>
            </a:r>
            <a:r>
              <a:rPr lang="en-US" b="1" dirty="0" err="1" smtClean="0">
                <a:solidFill>
                  <a:schemeClr val="tx1"/>
                </a:solidFill>
              </a:rPr>
              <a:t>abiotic</a:t>
            </a:r>
            <a:r>
              <a:rPr lang="en-US" b="1" dirty="0" smtClean="0">
                <a:solidFill>
                  <a:schemeClr val="tx1"/>
                </a:solidFill>
              </a:rPr>
              <a:t> and biotic parameters will be considered: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main physical-chemical characteristics of water;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geomorphological</a:t>
            </a:r>
            <a:r>
              <a:rPr lang="en-US" b="1" dirty="0" smtClean="0">
                <a:solidFill>
                  <a:schemeClr val="tx1"/>
                </a:solidFill>
              </a:rPr>
              <a:t> characters;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present biodiversity level;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rare species;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transadriatic</a:t>
            </a:r>
            <a:r>
              <a:rPr lang="en-US" b="1" dirty="0" smtClean="0">
                <a:solidFill>
                  <a:schemeClr val="tx1"/>
                </a:solidFill>
              </a:rPr>
              <a:t> and </a:t>
            </a:r>
            <a:r>
              <a:rPr lang="en-US" b="1" dirty="0" err="1" smtClean="0">
                <a:solidFill>
                  <a:schemeClr val="tx1"/>
                </a:solidFill>
              </a:rPr>
              <a:t>transionic</a:t>
            </a:r>
            <a:r>
              <a:rPr lang="en-US" b="1" dirty="0" smtClean="0">
                <a:solidFill>
                  <a:schemeClr val="tx1"/>
                </a:solidFill>
              </a:rPr>
              <a:t> species;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</a:rPr>
              <a:t> alien species.</a:t>
            </a:r>
          </a:p>
        </p:txBody>
      </p:sp>
    </p:spTree>
  </p:cSld>
  <p:clrMapOvr>
    <a:masterClrMapping/>
  </p:clrMapOvr>
  <p:transition spd="med" advTm="9109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</a:rPr>
              <a:t> Eco </a:t>
            </a: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</a:rPr>
              <a:t>Systems</a:t>
            </a:r>
            <a:endParaRPr lang="it-IT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1"/>
          </p:nvPr>
        </p:nvSpPr>
        <p:spPr>
          <a:xfrm>
            <a:off x="2928926" y="2714620"/>
            <a:ext cx="3643338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400" dirty="0" smtClean="0">
                <a:solidFill>
                  <a:srgbClr val="FF0000"/>
                </a:solidFill>
              </a:rPr>
              <a:t>Punta </a:t>
            </a:r>
            <a:r>
              <a:rPr lang="it-IT" sz="4400" dirty="0" err="1" smtClean="0">
                <a:solidFill>
                  <a:srgbClr val="FF0000"/>
                </a:solidFill>
              </a:rPr>
              <a:t>Palascia</a:t>
            </a:r>
            <a:endParaRPr lang="it-IT" sz="4400" dirty="0">
              <a:solidFill>
                <a:srgbClr val="FF0000"/>
              </a:solidFill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86058"/>
            <a:ext cx="9144000" cy="251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2500298" y="3429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9725" lvl="0" indent="-339725" algn="ctr">
              <a:spcBef>
                <a:spcPts val="700"/>
              </a:spcBef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b="1" kern="0" dirty="0" smtClean="0">
                <a:solidFill>
                  <a:srgbClr val="FF0000"/>
                </a:solidFill>
              </a:rPr>
              <a:t>The </a:t>
            </a:r>
            <a:r>
              <a:rPr lang="it-IT" b="1" kern="0" dirty="0" err="1" smtClean="0">
                <a:solidFill>
                  <a:srgbClr val="FF0000"/>
                </a:solidFill>
              </a:rPr>
              <a:t>Italian</a:t>
            </a:r>
            <a:r>
              <a:rPr lang="it-IT" b="1" kern="0" dirty="0" smtClean="0">
                <a:solidFill>
                  <a:srgbClr val="FF0000"/>
                </a:solidFill>
              </a:rPr>
              <a:t> </a:t>
            </a:r>
            <a:r>
              <a:rPr lang="it-IT" b="1" kern="0" dirty="0" err="1" smtClean="0">
                <a:solidFill>
                  <a:srgbClr val="FF0000"/>
                </a:solidFill>
              </a:rPr>
              <a:t>nearest</a:t>
            </a:r>
            <a:r>
              <a:rPr lang="it-IT" b="1" kern="0" dirty="0" smtClean="0">
                <a:solidFill>
                  <a:srgbClr val="FF0000"/>
                </a:solidFill>
              </a:rPr>
              <a:t> </a:t>
            </a:r>
            <a:r>
              <a:rPr lang="it-IT" b="1" kern="0" dirty="0" err="1" smtClean="0">
                <a:solidFill>
                  <a:srgbClr val="FF0000"/>
                </a:solidFill>
              </a:rPr>
              <a:t>place</a:t>
            </a:r>
            <a:r>
              <a:rPr lang="it-IT" b="1" kern="0" dirty="0" smtClean="0">
                <a:solidFill>
                  <a:srgbClr val="FF0000"/>
                </a:solidFill>
              </a:rPr>
              <a:t> </a:t>
            </a:r>
            <a:r>
              <a:rPr lang="it-IT" b="1" kern="0" dirty="0" err="1" smtClean="0">
                <a:solidFill>
                  <a:srgbClr val="FF0000"/>
                </a:solidFill>
              </a:rPr>
              <a:t>to</a:t>
            </a:r>
            <a:r>
              <a:rPr lang="it-IT" b="1" kern="0" dirty="0" smtClean="0">
                <a:solidFill>
                  <a:srgbClr val="FF0000"/>
                </a:solidFill>
              </a:rPr>
              <a:t> </a:t>
            </a:r>
            <a:r>
              <a:rPr lang="it-IT" b="1" kern="0" dirty="0" err="1" smtClean="0">
                <a:solidFill>
                  <a:srgbClr val="FF0000"/>
                </a:solidFill>
              </a:rPr>
              <a:t>Greece</a:t>
            </a:r>
            <a:r>
              <a:rPr lang="it-IT" b="1" kern="0" dirty="0" smtClean="0">
                <a:solidFill>
                  <a:srgbClr val="FF0000"/>
                </a:solidFill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spd="slow" advTm="5797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785813" y="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 smtClean="0">
                <a:solidFill>
                  <a:srgbClr val="0070C0"/>
                </a:solidFill>
              </a:rPr>
              <a:t>A </a:t>
            </a:r>
            <a:r>
              <a:rPr lang="it-IT" b="1" dirty="0" err="1" smtClean="0">
                <a:solidFill>
                  <a:srgbClr val="0070C0"/>
                </a:solidFill>
              </a:rPr>
              <a:t>Land</a:t>
            </a:r>
            <a:r>
              <a:rPr lang="it-IT" b="1" dirty="0" smtClean="0">
                <a:solidFill>
                  <a:srgbClr val="0070C0"/>
                </a:solidFill>
              </a:rPr>
              <a:t> </a:t>
            </a:r>
            <a:r>
              <a:rPr lang="it-IT" b="1" dirty="0" err="1" smtClean="0">
                <a:solidFill>
                  <a:srgbClr val="0070C0"/>
                </a:solidFill>
              </a:rPr>
              <a:t>of</a:t>
            </a:r>
            <a:r>
              <a:rPr lang="it-IT" b="1" dirty="0" smtClean="0">
                <a:solidFill>
                  <a:srgbClr val="0070C0"/>
                </a:solidFill>
              </a:rPr>
              <a:t> Great </a:t>
            </a:r>
            <a:r>
              <a:rPr lang="it-IT" b="1" dirty="0" err="1" smtClean="0">
                <a:solidFill>
                  <a:srgbClr val="0070C0"/>
                </a:solidFill>
              </a:rPr>
              <a:t>Inspiration…</a:t>
            </a:r>
            <a:r>
              <a:rPr lang="it-IT" b="1" dirty="0" smtClean="0">
                <a:solidFill>
                  <a:srgbClr val="0070C0"/>
                </a:solidFill>
              </a:rPr>
              <a:t/>
            </a:r>
            <a:br>
              <a:rPr lang="it-IT" b="1" dirty="0" smtClean="0">
                <a:solidFill>
                  <a:srgbClr val="0070C0"/>
                </a:solidFill>
              </a:rPr>
            </a:br>
            <a:endParaRPr lang="it-IT" sz="2000" b="1" dirty="0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85860"/>
            <a:ext cx="3779838" cy="1928826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341313" indent="-339725" eaLnBrk="1" hangingPunct="1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1800" b="1" dirty="0" smtClean="0">
                <a:solidFill>
                  <a:srgbClr val="E8E818"/>
                </a:solidFill>
              </a:rPr>
              <a:t>      </a:t>
            </a:r>
            <a:r>
              <a:rPr lang="it-IT" sz="2100" b="1" dirty="0" err="1" smtClean="0">
                <a:solidFill>
                  <a:schemeClr val="tx1"/>
                </a:solidFill>
              </a:rPr>
              <a:t>Novelists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drew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inspiration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from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this</a:t>
            </a:r>
            <a:r>
              <a:rPr lang="it-IT" sz="2100" b="1" dirty="0" smtClean="0">
                <a:solidFill>
                  <a:schemeClr val="tx1"/>
                </a:solidFill>
              </a:rPr>
              <a:t>  </a:t>
            </a:r>
            <a:r>
              <a:rPr lang="it-IT" sz="2100" b="1" dirty="0" err="1" smtClean="0">
                <a:solidFill>
                  <a:schemeClr val="tx1"/>
                </a:solidFill>
              </a:rPr>
              <a:t>place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owing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to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its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loneliness</a:t>
            </a:r>
            <a:r>
              <a:rPr lang="it-IT" sz="2100" b="1" dirty="0" smtClean="0">
                <a:solidFill>
                  <a:schemeClr val="tx1"/>
                </a:solidFill>
              </a:rPr>
              <a:t>, </a:t>
            </a:r>
            <a:r>
              <a:rPr lang="it-IT" sz="2100" b="1" dirty="0" err="1" smtClean="0">
                <a:solidFill>
                  <a:schemeClr val="tx1"/>
                </a:solidFill>
              </a:rPr>
              <a:t>salty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wind</a:t>
            </a:r>
            <a:r>
              <a:rPr lang="it-IT" sz="2100" b="1" dirty="0" smtClean="0">
                <a:solidFill>
                  <a:schemeClr val="tx1"/>
                </a:solidFill>
              </a:rPr>
              <a:t>, </a:t>
            </a:r>
            <a:r>
              <a:rPr lang="it-IT" sz="2100" b="1" dirty="0" err="1" smtClean="0">
                <a:solidFill>
                  <a:schemeClr val="tx1"/>
                </a:solidFill>
              </a:rPr>
              <a:t>coastal</a:t>
            </a:r>
            <a:r>
              <a:rPr lang="it-IT" sz="2100" b="1" dirty="0" smtClean="0">
                <a:solidFill>
                  <a:schemeClr val="tx1"/>
                </a:solidFill>
              </a:rPr>
              <a:t>  </a:t>
            </a:r>
            <a:r>
              <a:rPr lang="it-IT" sz="2100" b="1" dirty="0" err="1" smtClean="0">
                <a:solidFill>
                  <a:schemeClr val="tx1"/>
                </a:solidFill>
              </a:rPr>
              <a:t>towers</a:t>
            </a:r>
            <a:r>
              <a:rPr lang="it-IT" sz="2100" b="1" dirty="0" smtClean="0">
                <a:solidFill>
                  <a:schemeClr val="tx1"/>
                </a:solidFill>
              </a:rPr>
              <a:t> and the </a:t>
            </a:r>
            <a:r>
              <a:rPr lang="it-IT" sz="2100" b="1" dirty="0" err="1" smtClean="0">
                <a:solidFill>
                  <a:schemeClr val="tx1"/>
                </a:solidFill>
              </a:rPr>
              <a:t>close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fortified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manor</a:t>
            </a:r>
            <a:r>
              <a:rPr lang="it-IT" sz="2100" b="1" dirty="0" smtClean="0">
                <a:solidFill>
                  <a:schemeClr val="tx1"/>
                </a:solidFill>
              </a:rPr>
              <a:t> </a:t>
            </a:r>
            <a:r>
              <a:rPr lang="it-IT" sz="2100" b="1" dirty="0" err="1" smtClean="0">
                <a:solidFill>
                  <a:schemeClr val="tx1"/>
                </a:solidFill>
              </a:rPr>
              <a:t>farms</a:t>
            </a:r>
            <a:r>
              <a:rPr lang="it-IT" sz="2100" b="1" dirty="0" smtClean="0">
                <a:solidFill>
                  <a:schemeClr val="tx1"/>
                </a:solidFill>
              </a:rPr>
              <a:t> and </a:t>
            </a:r>
            <a:r>
              <a:rPr lang="it-IT" sz="2100" b="1" dirty="0" err="1" smtClean="0">
                <a:solidFill>
                  <a:schemeClr val="tx1"/>
                </a:solidFill>
              </a:rPr>
              <a:t>monasteries</a:t>
            </a:r>
            <a:r>
              <a:rPr lang="it-IT" sz="21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341313" indent="-339725" eaLnBrk="1" hangingPunct="1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sz="2100" b="1" dirty="0" smtClean="0"/>
              <a:t>   	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500174"/>
            <a:ext cx="4800600" cy="3600450"/>
          </a:xfrm>
          <a:prstGeom prst="rect">
            <a:avLst/>
          </a:prstGeom>
          <a:ln w="228600" cap="sq" cmpd="thickThin">
            <a:solidFill>
              <a:srgbClr val="E9671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ransition spd="slow" advTm="1589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69225" cy="1143007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The </a:t>
            </a:r>
            <a:r>
              <a:rPr lang="it-IT" b="1" dirty="0" err="1" smtClean="0"/>
              <a:t>Lighthouse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indent="-33972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>
                <a:solidFill>
                  <a:srgbClr val="FFFF00"/>
                </a:solidFill>
              </a:rPr>
              <a:t>	</a:t>
            </a:r>
            <a:r>
              <a:rPr lang="it-IT" b="1" dirty="0" err="1">
                <a:solidFill>
                  <a:srgbClr val="FF0000"/>
                </a:solidFill>
              </a:rPr>
              <a:t>Reactivated</a:t>
            </a:r>
            <a:r>
              <a:rPr lang="it-IT" b="1" dirty="0">
                <a:solidFill>
                  <a:srgbClr val="FF0000"/>
                </a:solidFill>
              </a:rPr>
              <a:t> some </a:t>
            </a:r>
            <a:r>
              <a:rPr lang="it-IT" b="1" dirty="0" err="1">
                <a:solidFill>
                  <a:srgbClr val="FF0000"/>
                </a:solidFill>
              </a:rPr>
              <a:t>decades</a:t>
            </a:r>
            <a:r>
              <a:rPr lang="it-IT" b="1" dirty="0">
                <a:solidFill>
                  <a:srgbClr val="FF0000"/>
                </a:solidFill>
              </a:rPr>
              <a:t> ago, the </a:t>
            </a:r>
            <a:r>
              <a:rPr lang="it-IT" b="1" dirty="0" err="1">
                <a:solidFill>
                  <a:srgbClr val="FF0000"/>
                </a:solidFill>
              </a:rPr>
              <a:t>lighthouse</a:t>
            </a:r>
            <a:r>
              <a:rPr lang="it-IT" b="1" dirty="0">
                <a:solidFill>
                  <a:srgbClr val="FF0000"/>
                </a:solidFill>
              </a:rPr>
              <a:t> can </a:t>
            </a:r>
            <a:r>
              <a:rPr lang="it-IT" b="1" dirty="0" err="1">
                <a:solidFill>
                  <a:srgbClr val="FF0000"/>
                </a:solidFill>
              </a:rPr>
              <a:t>be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visited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tourists</a:t>
            </a:r>
            <a:r>
              <a:rPr lang="it-IT" b="1" dirty="0">
                <a:solidFill>
                  <a:srgbClr val="FF0000"/>
                </a:solidFill>
              </a:rPr>
              <a:t> . </a:t>
            </a:r>
          </a:p>
          <a:p>
            <a:pPr indent="-339725">
              <a:spcBef>
                <a:spcPts val="7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b="1" dirty="0">
                <a:solidFill>
                  <a:srgbClr val="FF0000"/>
                </a:solidFill>
              </a:rPr>
              <a:t>   The </a:t>
            </a:r>
            <a:r>
              <a:rPr lang="it-IT" b="1" dirty="0" err="1">
                <a:solidFill>
                  <a:srgbClr val="FF0000"/>
                </a:solidFill>
              </a:rPr>
              <a:t>watchman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doesn</a:t>
            </a:r>
            <a:r>
              <a:rPr lang="it-IT" b="1" dirty="0">
                <a:solidFill>
                  <a:srgbClr val="FF0000"/>
                </a:solidFill>
              </a:rPr>
              <a:t>’t live  in the </a:t>
            </a:r>
            <a:r>
              <a:rPr lang="it-IT" b="1" dirty="0" err="1">
                <a:solidFill>
                  <a:srgbClr val="FF0000"/>
                </a:solidFill>
              </a:rPr>
              <a:t>lighthouse</a:t>
            </a:r>
            <a:r>
              <a:rPr lang="it-IT" b="1" dirty="0">
                <a:solidFill>
                  <a:srgbClr val="FF0000"/>
                </a:solidFill>
              </a:rPr>
              <a:t>  </a:t>
            </a:r>
            <a:r>
              <a:rPr lang="it-IT" b="1" dirty="0" err="1">
                <a:solidFill>
                  <a:srgbClr val="FF0000"/>
                </a:solidFill>
              </a:rPr>
              <a:t>because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nowadays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automatic</a:t>
            </a:r>
            <a:r>
              <a:rPr lang="it-IT" b="1" dirty="0">
                <a:solidFill>
                  <a:srgbClr val="FF0000"/>
                </a:solidFill>
              </a:rPr>
              <a:t>.</a:t>
            </a:r>
          </a:p>
          <a:p>
            <a:endParaRPr lang="it-IT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7204" y="2609301"/>
            <a:ext cx="3807229" cy="2855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 advTm="6187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225" y="-838200"/>
            <a:ext cx="9166225" cy="769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57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Bauxite </a:t>
            </a:r>
            <a:r>
              <a:rPr lang="it-IT" sz="6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Quarry</a:t>
            </a:r>
            <a:r>
              <a:rPr lang="it-IT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sz="6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it-IT" sz="6000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071810"/>
            <a:ext cx="9144000" cy="3024190"/>
          </a:xfrm>
        </p:spPr>
        <p:txBody>
          <a:bodyPr/>
          <a:lstStyle/>
          <a:p>
            <a:pPr marL="0" indent="0" algn="ctr" eaLnBrk="1" hangingPunct="1"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HOT SPOT  </a:t>
            </a:r>
            <a:r>
              <a:rPr lang="it-IT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of</a:t>
            </a:r>
            <a:r>
              <a:rPr lang="it-IT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Salento </a:t>
            </a:r>
            <a:r>
              <a:rPr lang="it-IT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Geological</a:t>
            </a:r>
            <a:r>
              <a:rPr lang="it-IT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it-IT" sz="4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Landscape</a:t>
            </a:r>
            <a:endParaRPr lang="it-IT" sz="4000" b="1" dirty="0" smtClean="0"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indent="0" algn="ctr" eaLnBrk="1" hangingPunct="1">
              <a:spcBef>
                <a:spcPts val="10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endParaRPr lang="it-IT" sz="1800" b="1" dirty="0" smtClean="0"/>
          </a:p>
        </p:txBody>
      </p:sp>
    </p:spTree>
  </p:cSld>
  <p:clrMapOvr>
    <a:masterClrMapping/>
  </p:clrMapOvr>
  <p:transition spd="med" advTm="278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193675"/>
            <a:ext cx="7772400" cy="1435100"/>
          </a:xfrm>
        </p:spPr>
        <p:txBody>
          <a:bodyPr>
            <a:normAutofit fontScale="90000"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 dirty="0" smtClean="0"/>
              <a:t>Bauxite </a:t>
            </a:r>
            <a:r>
              <a:rPr lang="it-IT" b="1" dirty="0" err="1" smtClean="0"/>
              <a:t>mining</a:t>
            </a:r>
            <a:r>
              <a:rPr lang="it-IT" b="1" dirty="0" smtClean="0"/>
              <a:t> in Salento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sz="2600" dirty="0" smtClean="0">
              <a:solidFill>
                <a:schemeClr val="bg1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idx="1"/>
          </p:nvPr>
        </p:nvSpPr>
        <p:spPr>
          <a:xfrm>
            <a:off x="0" y="2357430"/>
            <a:ext cx="5000627" cy="4114800"/>
          </a:xfrm>
        </p:spPr>
        <p:txBody>
          <a:bodyPr>
            <a:normAutofit fontScale="92500"/>
          </a:bodyPr>
          <a:lstStyle/>
          <a:p>
            <a:pPr marL="339725" indent="-339725" eaLnBrk="1" hangingPunct="1">
              <a:buFont typeface="Times New Roman" pitchFamily="18" charset="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dirty="0" smtClean="0">
                <a:solidFill>
                  <a:srgbClr val="FFFF00"/>
                </a:solidFill>
              </a:rPr>
              <a:t>The Bauxite </a:t>
            </a:r>
            <a:r>
              <a:rPr lang="it-IT" b="1" dirty="0" err="1" smtClean="0">
                <a:solidFill>
                  <a:srgbClr val="FFFF00"/>
                </a:solidFill>
              </a:rPr>
              <a:t>quarry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is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an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example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of</a:t>
            </a:r>
            <a:r>
              <a:rPr lang="it-IT" b="1" dirty="0" smtClean="0">
                <a:solidFill>
                  <a:srgbClr val="FFFF00"/>
                </a:solidFill>
              </a:rPr>
              <a:t> industrial </a:t>
            </a:r>
            <a:r>
              <a:rPr lang="it-IT" b="1" dirty="0" err="1" smtClean="0">
                <a:solidFill>
                  <a:srgbClr val="FFFF00"/>
                </a:solidFill>
              </a:rPr>
              <a:t>archeology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with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an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ongoing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process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of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naturalization</a:t>
            </a:r>
            <a:r>
              <a:rPr lang="it-IT" b="1" dirty="0" smtClean="0">
                <a:solidFill>
                  <a:srgbClr val="FFFF00"/>
                </a:solidFill>
              </a:rPr>
              <a:t>.</a:t>
            </a:r>
          </a:p>
          <a:p>
            <a:pPr marL="339725" indent="-339725" eaLnBrk="1" hangingPunct="1">
              <a:buFont typeface="Times New Roman" pitchFamily="18" charset="0"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b="1" dirty="0" smtClean="0">
                <a:solidFill>
                  <a:srgbClr val="FFFF00"/>
                </a:solidFill>
              </a:rPr>
              <a:t>Bauxite </a:t>
            </a:r>
            <a:r>
              <a:rPr lang="it-IT" b="1" dirty="0" err="1" smtClean="0">
                <a:solidFill>
                  <a:srgbClr val="FFFF00"/>
                </a:solidFill>
              </a:rPr>
              <a:t>mining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started</a:t>
            </a:r>
            <a:r>
              <a:rPr lang="it-IT" b="1" dirty="0" smtClean="0">
                <a:solidFill>
                  <a:srgbClr val="FFFF00"/>
                </a:solidFill>
              </a:rPr>
              <a:t> in the 60s and </a:t>
            </a:r>
            <a:r>
              <a:rPr lang="it-IT" b="1" dirty="0" err="1" smtClean="0">
                <a:solidFill>
                  <a:srgbClr val="FFFF00"/>
                </a:solidFill>
              </a:rPr>
              <a:t>went</a:t>
            </a:r>
            <a:r>
              <a:rPr lang="it-IT" b="1" dirty="0" smtClean="0">
                <a:solidFill>
                  <a:srgbClr val="FFFF00"/>
                </a:solidFill>
              </a:rPr>
              <a:t> on </a:t>
            </a:r>
            <a:r>
              <a:rPr lang="it-IT" b="1" dirty="0" err="1" smtClean="0">
                <a:solidFill>
                  <a:srgbClr val="FFFF00"/>
                </a:solidFill>
              </a:rPr>
              <a:t>for</a:t>
            </a:r>
            <a:r>
              <a:rPr lang="it-IT" b="1" dirty="0" smtClean="0">
                <a:solidFill>
                  <a:srgbClr val="FFFF00"/>
                </a:solidFill>
              </a:rPr>
              <a:t> a decade in </a:t>
            </a:r>
            <a:r>
              <a:rPr lang="it-IT" b="1" dirty="0" err="1" smtClean="0">
                <a:solidFill>
                  <a:srgbClr val="FFFF00"/>
                </a:solidFill>
              </a:rPr>
              <a:t>other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parts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of</a:t>
            </a:r>
            <a:r>
              <a:rPr lang="it-IT" b="1" dirty="0" smtClean="0">
                <a:solidFill>
                  <a:srgbClr val="FFFF00"/>
                </a:solidFill>
              </a:rPr>
              <a:t> the area </a:t>
            </a:r>
            <a:r>
              <a:rPr lang="it-IT" b="1" dirty="0" err="1" smtClean="0">
                <a:solidFill>
                  <a:srgbClr val="FFFF00"/>
                </a:solidFill>
              </a:rPr>
              <a:t>too</a:t>
            </a:r>
            <a:r>
              <a:rPr lang="it-IT" b="1" dirty="0" smtClean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 l="13469" t="12120" r="38776" b="18814"/>
          <a:stretch>
            <a:fillRect/>
          </a:stretch>
        </p:blipFill>
        <p:spPr bwMode="auto">
          <a:xfrm>
            <a:off x="4895850" y="1857364"/>
            <a:ext cx="4248150" cy="460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med" advTm="1736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10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7929586" cy="214311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>
            <a:normAutofit fontScale="62500" lnSpcReduction="20000"/>
          </a:bodyPr>
          <a:lstStyle/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2800" dirty="0" smtClean="0">
              <a:solidFill>
                <a:srgbClr val="FFCC00"/>
              </a:solidFill>
              <a:cs typeface="Times New Roman" pitchFamily="18" charset="0"/>
            </a:endParaRPr>
          </a:p>
          <a:p>
            <a:pPr algn="ctr"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This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site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is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interesting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for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its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landscape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history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and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naturalistic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relevance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. </a:t>
            </a:r>
          </a:p>
          <a:p>
            <a:pPr algn="ctr"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It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si a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significant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example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spontaneous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ri-naturalization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of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an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anthropological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it-IT" sz="4200" b="1" dirty="0" err="1" smtClean="0">
                <a:solidFill>
                  <a:srgbClr val="FF0000"/>
                </a:solidFill>
                <a:cs typeface="Times New Roman" pitchFamily="18" charset="0"/>
              </a:rPr>
              <a:t>environment</a:t>
            </a:r>
            <a:r>
              <a:rPr lang="it-IT" sz="4200" b="1" dirty="0" smtClean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42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42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it-IT" sz="1400" dirty="0" smtClean="0">
              <a:solidFill>
                <a:srgbClr val="FFCC00"/>
              </a:solidFill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110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9|1.6|1.1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1.2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2.4|1|0.9|2.6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2.2|0.9|0.7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1|1.5|1.5|1.4|1.5|0.9|1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2|1.2|1.2|1.6|1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.5|1|1.5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1.6|1.5|1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7|5.7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1|6.7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1.8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8|1.8|11.9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2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4|2.7|3.6|1.7|2.8|2.9|1.9|1.7|2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2702</TotalTime>
  <Words>605</Words>
  <Application>Microsoft Office PowerPoint</Application>
  <PresentationFormat>Presentazione su schermo (4:3)</PresentationFormat>
  <Paragraphs>106</Paragraphs>
  <Slides>27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29" baseType="lpstr">
      <vt:lpstr>Tema di Office</vt:lpstr>
      <vt:lpstr>Equinozio</vt:lpstr>
      <vt:lpstr>Diapositiva 1</vt:lpstr>
      <vt:lpstr>The content </vt:lpstr>
      <vt:lpstr>Diapositiva 3</vt:lpstr>
      <vt:lpstr> Eco Systems</vt:lpstr>
      <vt:lpstr>A Land of Great Inspiration… </vt:lpstr>
      <vt:lpstr>The Lighthouse </vt:lpstr>
      <vt:lpstr> The Bauxite Quarry  </vt:lpstr>
      <vt:lpstr>Bauxite mining in Salento  </vt:lpstr>
      <vt:lpstr>Diapositiva 9</vt:lpstr>
      <vt:lpstr>Diapositiva 10</vt:lpstr>
      <vt:lpstr>Diapositiva 11</vt:lpstr>
      <vt:lpstr>THE “POESIA” CAVES </vt:lpstr>
      <vt:lpstr>Diapositiva 13</vt:lpstr>
      <vt:lpstr>Alimini Lakes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Naturalistic laboratories at  The Sea Outpost</vt:lpstr>
      <vt:lpstr>An Immigration Land </vt:lpstr>
      <vt:lpstr>Transadriatic and rare Flora </vt:lpstr>
      <vt:lpstr>Diapositiva 24</vt:lpstr>
      <vt:lpstr>Diapositiva 25</vt:lpstr>
      <vt:lpstr>Diapositiva 26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PUNTA PALASCIA</dc:title>
  <dc:creator>Alunni</dc:creator>
  <cp:lastModifiedBy>Francesca Calasso</cp:lastModifiedBy>
  <cp:revision>212</cp:revision>
  <cp:lastPrinted>1601-01-01T00:00:00Z</cp:lastPrinted>
  <dcterms:created xsi:type="dcterms:W3CDTF">2016-04-08T11:07:54Z</dcterms:created>
  <dcterms:modified xsi:type="dcterms:W3CDTF">2017-11-24T21:56:28Z</dcterms:modified>
</cp:coreProperties>
</file>