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6"/>
  </p:notesMasterIdLst>
  <p:sldIdLst>
    <p:sldId id="295" r:id="rId2"/>
    <p:sldId id="294" r:id="rId3"/>
    <p:sldId id="296" r:id="rId4"/>
    <p:sldId id="299" r:id="rId5"/>
    <p:sldId id="256" r:id="rId6"/>
    <p:sldId id="291" r:id="rId7"/>
    <p:sldId id="265" r:id="rId8"/>
    <p:sldId id="257" r:id="rId9"/>
    <p:sldId id="258" r:id="rId10"/>
    <p:sldId id="261" r:id="rId11"/>
    <p:sldId id="266" r:id="rId12"/>
    <p:sldId id="267" r:id="rId13"/>
    <p:sldId id="263" r:id="rId14"/>
    <p:sldId id="262" r:id="rId15"/>
    <p:sldId id="264" r:id="rId16"/>
    <p:sldId id="279" r:id="rId17"/>
    <p:sldId id="278" r:id="rId18"/>
    <p:sldId id="259" r:id="rId19"/>
    <p:sldId id="280" r:id="rId20"/>
    <p:sldId id="281" r:id="rId21"/>
    <p:sldId id="282" r:id="rId22"/>
    <p:sldId id="283" r:id="rId23"/>
    <p:sldId id="284" r:id="rId24"/>
    <p:sldId id="285" r:id="rId25"/>
    <p:sldId id="286" r:id="rId26"/>
    <p:sldId id="287" r:id="rId27"/>
    <p:sldId id="288" r:id="rId28"/>
    <p:sldId id="289" r:id="rId29"/>
    <p:sldId id="290" r:id="rId30"/>
    <p:sldId id="260" r:id="rId31"/>
    <p:sldId id="292" r:id="rId32"/>
    <p:sldId id="268" r:id="rId33"/>
    <p:sldId id="269" r:id="rId34"/>
    <p:sldId id="270" r:id="rId35"/>
    <p:sldId id="271" r:id="rId36"/>
    <p:sldId id="272" r:id="rId37"/>
    <p:sldId id="273" r:id="rId38"/>
    <p:sldId id="274" r:id="rId39"/>
    <p:sldId id="275" r:id="rId40"/>
    <p:sldId id="276" r:id="rId41"/>
    <p:sldId id="277" r:id="rId42"/>
    <p:sldId id="297" r:id="rId43"/>
    <p:sldId id="293" r:id="rId44"/>
    <p:sldId id="298"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Q"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p:scale>
          <a:sx n="95" d="100"/>
          <a:sy n="95" d="100"/>
        </p:scale>
        <p:origin x="648" y="-54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6228D5-F7DC-4044-9508-CA846B929CE8}" type="datetimeFigureOut">
              <a:rPr lang="tr-TR" smtClean="0"/>
              <a:t>21.09.2018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12810-CA6D-4CD9-8B30-5E382B1F703C}" type="slidenum">
              <a:rPr lang="tr-TR" smtClean="0"/>
              <a:t>‹#›</a:t>
            </a:fld>
            <a:endParaRPr lang="tr-TR"/>
          </a:p>
        </p:txBody>
      </p:sp>
    </p:spTree>
    <p:extLst>
      <p:ext uri="{BB962C8B-B14F-4D97-AF65-F5344CB8AC3E}">
        <p14:creationId xmlns:p14="http://schemas.microsoft.com/office/powerpoint/2010/main" val="2424434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F412810-CA6D-4CD9-8B30-5E382B1F703C}" type="slidenum">
              <a:rPr lang="tr-TR" smtClean="0"/>
              <a:t>34</a:t>
            </a:fld>
            <a:endParaRPr lang="tr-TR"/>
          </a:p>
        </p:txBody>
      </p:sp>
    </p:spTree>
    <p:extLst>
      <p:ext uri="{BB962C8B-B14F-4D97-AF65-F5344CB8AC3E}">
        <p14:creationId xmlns:p14="http://schemas.microsoft.com/office/powerpoint/2010/main" val="1094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E27CB03-9AB1-4FCD-BB69-0CE3AEB336A5}" type="datetimeFigureOut">
              <a:rPr lang="tr-TR" smtClean="0"/>
              <a:t>21.09.2018</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EB0D9E6F-E405-4815-9282-260E3810DE24}"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E27CB03-9AB1-4FCD-BB69-0CE3AEB336A5}" type="datetimeFigureOut">
              <a:rPr lang="tr-TR" smtClean="0"/>
              <a:t>21.09.2018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E27CB03-9AB1-4FCD-BB69-0CE3AEB336A5}" type="datetimeFigureOut">
              <a:rPr lang="tr-TR" smtClean="0"/>
              <a:t>21.09.2018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E27CB03-9AB1-4FCD-BB69-0CE3AEB336A5}" type="datetimeFigureOut">
              <a:rPr lang="tr-TR" smtClean="0"/>
              <a:t>21.09.2018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E27CB03-9AB1-4FCD-BB69-0CE3AEB336A5}" type="datetimeFigureOut">
              <a:rPr lang="tr-TR" smtClean="0"/>
              <a:t>21.09.2018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B0D9E6F-E405-4815-9282-260E3810DE24}"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E27CB03-9AB1-4FCD-BB69-0CE3AEB336A5}" type="datetimeFigureOut">
              <a:rPr lang="tr-TR" smtClean="0"/>
              <a:t>21.09.2018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E27CB03-9AB1-4FCD-BB69-0CE3AEB336A5}" type="datetimeFigureOut">
              <a:rPr lang="tr-TR" smtClean="0"/>
              <a:t>21.09.2018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E27CB03-9AB1-4FCD-BB69-0CE3AEB336A5}" type="datetimeFigureOut">
              <a:rPr lang="tr-TR" smtClean="0"/>
              <a:t>21.09.2018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27CB03-9AB1-4FCD-BB69-0CE3AEB336A5}" type="datetimeFigureOut">
              <a:rPr lang="tr-TR" smtClean="0"/>
              <a:t>21.09.2018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E27CB03-9AB1-4FCD-BB69-0CE3AEB336A5}" type="datetimeFigureOut">
              <a:rPr lang="tr-TR" smtClean="0"/>
              <a:t>21.09.2018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B0D9E6F-E405-4815-9282-260E3810DE24}"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E27CB03-9AB1-4FCD-BB69-0CE3AEB336A5}" type="datetimeFigureOut">
              <a:rPr lang="tr-TR" smtClean="0"/>
              <a:t>21.09.2018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EB0D9E6F-E405-4815-9282-260E3810DE24}"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E27CB03-9AB1-4FCD-BB69-0CE3AEB336A5}" type="datetimeFigureOut">
              <a:rPr lang="tr-TR" smtClean="0"/>
              <a:t>21.09.2018</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B0D9E6F-E405-4815-9282-260E3810DE24}"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188640"/>
            <a:ext cx="7567630" cy="936104"/>
          </a:xfrm>
        </p:spPr>
        <p:txBody>
          <a:bodyPr>
            <a:normAutofit fontScale="90000"/>
          </a:bodyPr>
          <a:lstStyle/>
          <a:p>
            <a:pPr algn="ctr"/>
            <a:r>
              <a:rPr lang="tr-TR" sz="7200" dirty="0" smtClean="0">
                <a:latin typeface="Times New Roman" pitchFamily="18" charset="0"/>
                <a:cs typeface="Times New Roman" pitchFamily="18" charset="0"/>
              </a:rPr>
              <a:t>TURKEY</a:t>
            </a:r>
            <a:endParaRPr lang="tr-TR" sz="7200" dirty="0">
              <a:latin typeface="Times New Roman" pitchFamily="18" charset="0"/>
              <a:cs typeface="Times New Roman" pitchFamily="18" charset="0"/>
            </a:endParaRPr>
          </a:p>
        </p:txBody>
      </p:sp>
      <p:pic>
        <p:nvPicPr>
          <p:cNvPr id="4" name="Picture 6" descr="türk bayrağı ile ilgili gö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24744"/>
            <a:ext cx="8136904" cy="532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119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87" y="4725144"/>
            <a:ext cx="8229600" cy="1728192"/>
          </a:xfrm>
        </p:spPr>
        <p:txBody>
          <a:bodyPr/>
          <a:lstStyle/>
          <a:p>
            <a:r>
              <a:rPr lang="en-US" dirty="0" smtClean="0"/>
              <a:t>Grape</a:t>
            </a:r>
            <a:r>
              <a:rPr lang="tr-TR" dirty="0" smtClean="0"/>
              <a:t>s</a:t>
            </a:r>
            <a:r>
              <a:rPr lang="en-US" dirty="0" smtClean="0"/>
              <a:t> </a:t>
            </a:r>
            <a:r>
              <a:rPr lang="en-US" dirty="0"/>
              <a:t>and </a:t>
            </a:r>
            <a:r>
              <a:rPr lang="en-US" dirty="0" smtClean="0"/>
              <a:t>olive</a:t>
            </a:r>
            <a:r>
              <a:rPr lang="tr-TR" dirty="0" smtClean="0"/>
              <a:t>s</a:t>
            </a:r>
            <a:r>
              <a:rPr lang="en-US" dirty="0" smtClean="0"/>
              <a:t> </a:t>
            </a:r>
            <a:r>
              <a:rPr lang="en-US" dirty="0"/>
              <a:t>are the major agricultural products in the elevated waters around the country.</a:t>
            </a:r>
            <a:endParaRPr lang="tr-TR" dirty="0"/>
          </a:p>
        </p:txBody>
      </p:sp>
      <p:pic>
        <p:nvPicPr>
          <p:cNvPr id="5122" name="Picture 2" descr="gölmarmara tarı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42" y="836712"/>
            <a:ext cx="7848871" cy="36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0341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5589240"/>
            <a:ext cx="8229600" cy="1008112"/>
          </a:xfrm>
        </p:spPr>
        <p:txBody>
          <a:bodyPr/>
          <a:lstStyle/>
          <a:p>
            <a:r>
              <a:rPr lang="en-US" dirty="0"/>
              <a:t>Grape growing around Marmara Lake,</a:t>
            </a:r>
            <a:endParaRPr lang="tr-TR" dirty="0"/>
          </a:p>
        </p:txBody>
      </p:sp>
      <p:pic>
        <p:nvPicPr>
          <p:cNvPr id="11266" name="Picture 2" descr="gölmarmara üzüm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999" y="836712"/>
            <a:ext cx="6624736"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847746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66092" y="5229200"/>
            <a:ext cx="8229600" cy="1152128"/>
          </a:xfrm>
        </p:spPr>
        <p:txBody>
          <a:bodyPr/>
          <a:lstStyle/>
          <a:p>
            <a:r>
              <a:rPr lang="en-US" dirty="0"/>
              <a:t>Olive and olive trees around the lake</a:t>
            </a:r>
            <a:endParaRPr lang="tr-TR" dirty="0"/>
          </a:p>
        </p:txBody>
      </p:sp>
      <p:pic>
        <p:nvPicPr>
          <p:cNvPr id="12290" name="Picture 2" descr="gölmarmara zeytin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772816"/>
            <a:ext cx="2376264"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292" name="Picture 4" descr="gölmarmara bintepeler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44" y="908720"/>
            <a:ext cx="6143872" cy="41044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86690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847278"/>
            <a:ext cx="8496944" cy="1800201"/>
          </a:xfrm>
        </p:spPr>
        <p:txBody>
          <a:bodyPr/>
          <a:lstStyle/>
          <a:p>
            <a:r>
              <a:rPr lang="en-US" dirty="0"/>
              <a:t>Cotton is planted extensively on the plains inside and outside the lake saddles</a:t>
            </a:r>
            <a:endParaRPr lang="tr-TR" dirty="0"/>
          </a:p>
        </p:txBody>
      </p:sp>
      <p:pic>
        <p:nvPicPr>
          <p:cNvPr id="6146" name="Picture 2" descr="gölmarmara PAMU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128792" cy="31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72609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509120"/>
            <a:ext cx="8229600" cy="1800201"/>
          </a:xfrm>
        </p:spPr>
        <p:txBody>
          <a:bodyPr/>
          <a:lstStyle/>
          <a:p>
            <a:r>
              <a:rPr lang="en-US" dirty="0"/>
              <a:t>Melon, watermelon and tobacco are among the agricultural products grown</a:t>
            </a:r>
            <a:endParaRPr lang="tr-TR" dirty="0"/>
          </a:p>
        </p:txBody>
      </p:sp>
      <p:pic>
        <p:nvPicPr>
          <p:cNvPr id="7170" name="Picture 2" descr="gölmarmara KAVUN KARPUZ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907" y="836712"/>
            <a:ext cx="6496050"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5132930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1656" y="4725144"/>
            <a:ext cx="8229600" cy="1656184"/>
          </a:xfrm>
        </p:spPr>
        <p:txBody>
          <a:bodyPr/>
          <a:lstStyle/>
          <a:p>
            <a:r>
              <a:rPr lang="en-US" dirty="0"/>
              <a:t>Every year in the first week of August the melon watermelon festival is held in the </a:t>
            </a:r>
            <a:r>
              <a:rPr lang="en-US" dirty="0" err="1"/>
              <a:t>Akpinar</a:t>
            </a:r>
            <a:r>
              <a:rPr lang="en-US" dirty="0"/>
              <a:t> promenade close to the lake</a:t>
            </a:r>
            <a:r>
              <a:rPr lang="tr-TR" dirty="0" smtClean="0"/>
              <a:t>.</a:t>
            </a:r>
            <a:endParaRPr lang="tr-TR" dirty="0"/>
          </a:p>
        </p:txBody>
      </p:sp>
      <p:sp>
        <p:nvSpPr>
          <p:cNvPr id="12" name="AutoShape 18" descr="gölmarmara KAVUN KARPUZ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3" name="AutoShape 20" descr="gölmarmara KAVUN KARPUZ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4" name="AutoShape 22" descr="gölmarmara KAVUN KARPUZ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5" name="AutoShape 24" descr="gölmarmara KAVUN KARPUZ ile ilgili görsel sonucu"/>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26" descr="gölmarmara KAVUN KARPUZ ile ilgili görsel sonucu"/>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7" name="AutoShape 28" descr="gölmarmara KAVUN KARPUZ ile ilgili görsel sonucu"/>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8" name="AutoShape 30" descr="gölmarmara KAVUN KARPUZ ile ilgili görsel sonucu"/>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223"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5" y="1281958"/>
            <a:ext cx="6869633" cy="30233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156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6600" b="1" dirty="0" smtClean="0"/>
              <a:t/>
            </a:r>
            <a:br>
              <a:rPr lang="tr-TR" sz="6600" b="1" dirty="0" smtClean="0"/>
            </a:br>
            <a:endParaRPr lang="tr-TR" sz="6600" dirty="0"/>
          </a:p>
        </p:txBody>
      </p:sp>
      <p:pic>
        <p:nvPicPr>
          <p:cNvPr id="1026" name="Picture 2" descr="marmara gölü kuş çeşitlili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200800" cy="53969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23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33222" y="3933056"/>
            <a:ext cx="8229600" cy="2664296"/>
          </a:xfrm>
        </p:spPr>
        <p:txBody>
          <a:bodyPr>
            <a:normAutofit fontScale="92500" lnSpcReduction="10000"/>
          </a:bodyPr>
          <a:lstStyle/>
          <a:p>
            <a:r>
              <a:rPr lang="tr-TR" dirty="0" smtClean="0"/>
              <a:t> </a:t>
            </a:r>
            <a:r>
              <a:rPr lang="en-US" dirty="0"/>
              <a:t>A study on birds in Marmara Lake found that 101 birds were found in the lake, 39 of them were native, 38 were summer migrants, 17 were winter migrants and 5 were transit species</a:t>
            </a:r>
            <a:r>
              <a:rPr lang="tr-TR" dirty="0" smtClean="0"/>
              <a:t> .</a:t>
            </a:r>
          </a:p>
          <a:p>
            <a:r>
              <a:rPr lang="tr-TR" dirty="0" smtClean="0"/>
              <a:t> </a:t>
            </a:r>
            <a:r>
              <a:rPr lang="en-US" dirty="0"/>
              <a:t>Another study on bird species in the following years recorded 144 birds, 59 of which were found in the </a:t>
            </a:r>
            <a:r>
              <a:rPr lang="en-US" dirty="0" smtClean="0"/>
              <a:t>region</a:t>
            </a:r>
            <a:r>
              <a:rPr lang="tr-TR" dirty="0" smtClean="0"/>
              <a:t>.</a:t>
            </a:r>
            <a:r>
              <a:rPr lang="en-US" dirty="0"/>
              <a:t/>
            </a:r>
            <a:br>
              <a:rPr lang="en-US" dirty="0"/>
            </a:br>
            <a:endParaRPr lang="tr-TR" dirty="0"/>
          </a:p>
        </p:txBody>
      </p:sp>
      <p:pic>
        <p:nvPicPr>
          <p:cNvPr id="2050" name="Picture 2" descr="marmara gölü kuş çeşitlili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638" y="908720"/>
            <a:ext cx="6912768" cy="2907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8443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791" y="4581128"/>
            <a:ext cx="8229600" cy="2048520"/>
          </a:xfrm>
        </p:spPr>
        <p:txBody>
          <a:bodyPr>
            <a:normAutofit/>
          </a:bodyPr>
          <a:lstStyle/>
          <a:p>
            <a:r>
              <a:rPr lang="en-US" smtClean="0"/>
              <a:t>Marmara Lake is home to more than 20.000 birds on its list of international wetlands</a:t>
            </a:r>
            <a:r>
              <a:rPr lang="tr-TR" smtClean="0"/>
              <a:t>. </a:t>
            </a:r>
            <a:r>
              <a:rPr lang="en-US" smtClean="0"/>
              <a:t>There are many species of small birds such as cormorant, horned pelican, big eagle, fiyu, angit, steed, sword beak</a:t>
            </a:r>
            <a:endParaRPr lang="tr-TR" dirty="0"/>
          </a:p>
        </p:txBody>
      </p:sp>
      <p:sp>
        <p:nvSpPr>
          <p:cNvPr id="4" name="AutoShape 2" descr="F:\Marmara G%C3%B6l%C3%BC\IMG_5261.JPG"/>
          <p:cNvSpPr>
            <a:spLocks noChangeAspect="1" noChangeArrowheads="1"/>
          </p:cNvSpPr>
          <p:nvPr/>
        </p:nvSpPr>
        <p:spPr bwMode="auto">
          <a:xfrm>
            <a:off x="0" y="-12661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F:\Marmara G%C3%B6l%C3%BC\IMG_526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6" descr="F:\Marmara G%C3%B6l%C3%BC\IMG_5261.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103" name="Picture 7" descr="C:\Users\Q\Desktop\IMG_5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4736" y="-13852920"/>
            <a:ext cx="5400000" cy="3600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MARMARA GÖLÜ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764704"/>
            <a:ext cx="7631633" cy="37643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491012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4581128"/>
            <a:ext cx="8229600" cy="2018750"/>
          </a:xfrm>
        </p:spPr>
        <p:txBody>
          <a:bodyPr>
            <a:normAutofit fontScale="85000" lnSpcReduction="10000"/>
          </a:bodyPr>
          <a:lstStyle/>
          <a:p>
            <a:r>
              <a:rPr lang="en-US" dirty="0"/>
              <a:t/>
            </a:r>
            <a:br>
              <a:rPr lang="en-US" dirty="0"/>
            </a:br>
            <a:r>
              <a:rPr lang="en-US" dirty="0"/>
              <a:t>In the middle part of the lake there are few individuals of </a:t>
            </a:r>
            <a:r>
              <a:rPr lang="en-US" dirty="0" err="1"/>
              <a:t>Tepeli</a:t>
            </a:r>
            <a:r>
              <a:rPr lang="en-US" dirty="0"/>
              <a:t> pelican (</a:t>
            </a:r>
            <a:r>
              <a:rPr lang="en-US" dirty="0" err="1"/>
              <a:t>Pelecanus</a:t>
            </a:r>
            <a:r>
              <a:rPr lang="en-US" dirty="0"/>
              <a:t> </a:t>
            </a:r>
            <a:r>
              <a:rPr lang="en-US" dirty="0" err="1"/>
              <a:t>crispus</a:t>
            </a:r>
            <a:r>
              <a:rPr lang="en-US" dirty="0" smtClean="0"/>
              <a:t>)</a:t>
            </a:r>
            <a:endParaRPr lang="tr-TR" dirty="0" smtClean="0"/>
          </a:p>
          <a:p>
            <a:r>
              <a:rPr lang="tr-TR" b="1" u="sng" dirty="0" smtClean="0"/>
              <a:t>Tepeli Pelikan is in </a:t>
            </a:r>
            <a:r>
              <a:rPr lang="tr-TR" b="1" u="sng" dirty="0" err="1" smtClean="0"/>
              <a:t>the</a:t>
            </a:r>
            <a:r>
              <a:rPr lang="tr-TR" b="1" u="sng" dirty="0" smtClean="0"/>
              <a:t> </a:t>
            </a:r>
            <a:r>
              <a:rPr lang="tr-TR" b="1" u="sng" dirty="0" err="1" smtClean="0"/>
              <a:t>red</a:t>
            </a:r>
            <a:r>
              <a:rPr lang="tr-TR" b="1" u="sng" dirty="0" smtClean="0"/>
              <a:t> </a:t>
            </a:r>
            <a:r>
              <a:rPr lang="tr-TR" b="1" u="sng" dirty="0" err="1" smtClean="0"/>
              <a:t>list</a:t>
            </a:r>
            <a:r>
              <a:rPr lang="tr-TR" b="1" u="sng" dirty="0" smtClean="0"/>
              <a:t> of </a:t>
            </a:r>
            <a:r>
              <a:rPr lang="tr-TR" b="1" u="sng" dirty="0" err="1" smtClean="0"/>
              <a:t>endangered</a:t>
            </a:r>
            <a:r>
              <a:rPr lang="tr-TR" b="1" u="sng" dirty="0" smtClean="0"/>
              <a:t> </a:t>
            </a:r>
            <a:r>
              <a:rPr lang="tr-TR" b="1" u="sng" dirty="0" err="1" smtClean="0"/>
              <a:t>animals</a:t>
            </a:r>
            <a:r>
              <a:rPr lang="tr-TR" b="1" u="sng" dirty="0" smtClean="0"/>
              <a:t> </a:t>
            </a:r>
            <a:r>
              <a:rPr lang="tr-TR" b="1" u="sng" dirty="0" err="1" smtClean="0"/>
              <a:t>by</a:t>
            </a:r>
            <a:r>
              <a:rPr lang="tr-TR" b="1" u="sng" dirty="0" smtClean="0"/>
              <a:t> </a:t>
            </a:r>
            <a:r>
              <a:rPr lang="tr-TR" b="1" u="sng" dirty="0" err="1" smtClean="0"/>
              <a:t>the</a:t>
            </a:r>
            <a:r>
              <a:rPr lang="tr-TR" b="1" u="sng" dirty="0" smtClean="0"/>
              <a:t> World Nature </a:t>
            </a:r>
            <a:r>
              <a:rPr lang="tr-TR" b="1" u="sng" dirty="0" err="1" smtClean="0"/>
              <a:t>Conservative</a:t>
            </a:r>
            <a:r>
              <a:rPr lang="tr-TR" b="1" u="sng" dirty="0" smtClean="0"/>
              <a:t> . </a:t>
            </a:r>
            <a:r>
              <a:rPr lang="tr-TR" b="1" u="sng" dirty="0" err="1" smtClean="0"/>
              <a:t>And</a:t>
            </a:r>
            <a:r>
              <a:rPr lang="tr-TR" b="1" u="sng" dirty="0" smtClean="0"/>
              <a:t> </a:t>
            </a:r>
            <a:r>
              <a:rPr lang="tr-TR" b="1" u="sng" dirty="0" err="1" smtClean="0"/>
              <a:t>all</a:t>
            </a:r>
            <a:r>
              <a:rPr lang="tr-TR" b="1" u="sng" dirty="0" smtClean="0"/>
              <a:t> </a:t>
            </a:r>
            <a:r>
              <a:rPr lang="tr-TR" b="1" u="sng" dirty="0" err="1" smtClean="0"/>
              <a:t>around</a:t>
            </a:r>
            <a:r>
              <a:rPr lang="tr-TR" b="1" u="sng" dirty="0" smtClean="0"/>
              <a:t> </a:t>
            </a:r>
            <a:r>
              <a:rPr lang="tr-TR" b="1" u="sng" dirty="0" err="1" smtClean="0"/>
              <a:t>the</a:t>
            </a:r>
            <a:r>
              <a:rPr lang="tr-TR" b="1" u="sng" dirty="0" smtClean="0"/>
              <a:t> World, 10% of Tepeli PELİKAN </a:t>
            </a:r>
            <a:r>
              <a:rPr lang="tr-TR" b="1" u="sng" dirty="0" err="1" smtClean="0"/>
              <a:t>live</a:t>
            </a:r>
            <a:r>
              <a:rPr lang="tr-TR" b="1" u="sng" dirty="0" smtClean="0"/>
              <a:t> </a:t>
            </a:r>
            <a:r>
              <a:rPr lang="tr-TR" b="1" u="sng" dirty="0" err="1" smtClean="0"/>
              <a:t>and</a:t>
            </a:r>
            <a:r>
              <a:rPr lang="tr-TR" b="1" u="sng" dirty="0" smtClean="0"/>
              <a:t> </a:t>
            </a:r>
            <a:r>
              <a:rPr lang="tr-TR" b="1" u="sng" dirty="0" err="1" smtClean="0"/>
              <a:t>breed</a:t>
            </a:r>
            <a:r>
              <a:rPr lang="tr-TR" b="1" u="sng" dirty="0" smtClean="0"/>
              <a:t> in Marmara Lake.  </a:t>
            </a:r>
            <a:endParaRPr lang="tr-TR" b="1" u="sn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25438"/>
            <a:ext cx="6336704" cy="36556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9368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Q\Desktop\LOGOLAR\eu_flag_co_funded_pos_[rgb]_r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8640959" cy="534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860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085184"/>
            <a:ext cx="8229600" cy="1224136"/>
          </a:xfrm>
        </p:spPr>
        <p:txBody>
          <a:bodyPr/>
          <a:lstStyle/>
          <a:p>
            <a:r>
              <a:rPr lang="en-US" dirty="0"/>
              <a:t>The Marmara is the resting area of ​​the small cormorants (</a:t>
            </a:r>
            <a:r>
              <a:rPr lang="en-US" dirty="0" err="1"/>
              <a:t>Phalacrocorax</a:t>
            </a:r>
            <a:r>
              <a:rPr lang="en-US" dirty="0"/>
              <a:t> </a:t>
            </a:r>
            <a:r>
              <a:rPr lang="en-US" dirty="0" err="1"/>
              <a:t>pygmeus</a:t>
            </a:r>
            <a:r>
              <a:rPr lang="en-US" dirty="0"/>
              <a:t>)</a:t>
            </a:r>
            <a:r>
              <a:rPr lang="tr-TR" dirty="0" smtClean="0"/>
              <a:t>.</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908720"/>
            <a:ext cx="6984776" cy="4028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793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992676"/>
            <a:ext cx="8229600" cy="1833067"/>
          </a:xfrm>
        </p:spPr>
        <p:txBody>
          <a:bodyPr/>
          <a:lstStyle/>
          <a:p>
            <a:r>
              <a:rPr lang="en-US" dirty="0"/>
              <a:t>A stork fed on the fields around the Marmara Lake</a:t>
            </a:r>
            <a:r>
              <a:rPr lang="tr-TR" dirty="0" smtClean="0"/>
              <a:t>(</a:t>
            </a:r>
            <a:r>
              <a:rPr lang="tr-TR" i="1" dirty="0" err="1" smtClean="0"/>
              <a:t>Ciconia</a:t>
            </a:r>
            <a:r>
              <a:rPr lang="tr-TR" i="1" dirty="0" smtClean="0"/>
              <a:t> </a:t>
            </a:r>
            <a:r>
              <a:rPr lang="tr-TR" i="1" dirty="0" err="1" smtClean="0"/>
              <a:t>ciconia</a:t>
            </a:r>
            <a:r>
              <a:rPr lang="tr-TR" i="1" dirty="0" smtClean="0"/>
              <a:t>)</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908720"/>
            <a:ext cx="6762750" cy="374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076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5085184"/>
            <a:ext cx="8229600" cy="1512168"/>
          </a:xfrm>
        </p:spPr>
        <p:txBody>
          <a:bodyPr/>
          <a:lstStyle/>
          <a:p>
            <a:r>
              <a:rPr lang="en-US" dirty="0"/>
              <a:t>A Stork (</a:t>
            </a:r>
            <a:r>
              <a:rPr lang="en-US" dirty="0" err="1"/>
              <a:t>Ciconia</a:t>
            </a:r>
            <a:r>
              <a:rPr lang="en-US" dirty="0"/>
              <a:t> </a:t>
            </a:r>
            <a:r>
              <a:rPr lang="en-US" dirty="0" err="1"/>
              <a:t>ciconia</a:t>
            </a:r>
            <a:r>
              <a:rPr lang="en-US" dirty="0"/>
              <a:t>) nest on the electric pole and Studs nestled in</a:t>
            </a:r>
            <a:r>
              <a:rPr lang="tr-TR" dirty="0" smtClean="0"/>
              <a:t>(</a:t>
            </a:r>
            <a:r>
              <a:rPr lang="tr-TR" i="1" dirty="0" err="1" smtClean="0"/>
              <a:t>Passer</a:t>
            </a:r>
            <a:r>
              <a:rPr lang="tr-TR" i="1" dirty="0" smtClean="0"/>
              <a:t> </a:t>
            </a:r>
            <a:r>
              <a:rPr lang="tr-TR" i="1" dirty="0" err="1" smtClean="0"/>
              <a:t>domesticus</a:t>
            </a:r>
            <a:r>
              <a:rPr lang="tr-TR" i="1" dirty="0"/>
              <a:t>)</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68760"/>
            <a:ext cx="6984776" cy="3559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5486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9187" y="4941168"/>
            <a:ext cx="8229600" cy="1656183"/>
          </a:xfrm>
        </p:spPr>
        <p:txBody>
          <a:bodyPr>
            <a:normAutofit lnSpcReduction="10000"/>
          </a:bodyPr>
          <a:lstStyle/>
          <a:p>
            <a:r>
              <a:rPr lang="en-US" dirty="0"/>
              <a:t>Farsighted heron </a:t>
            </a:r>
            <a:r>
              <a:rPr lang="tr-TR" dirty="0" smtClean="0"/>
              <a:t>(</a:t>
            </a:r>
            <a:r>
              <a:rPr lang="en-US" dirty="0" err="1" smtClean="0"/>
              <a:t>Ardeola</a:t>
            </a:r>
            <a:r>
              <a:rPr lang="en-US" dirty="0" smtClean="0"/>
              <a:t> </a:t>
            </a:r>
            <a:r>
              <a:rPr lang="en-US" dirty="0" err="1" smtClean="0"/>
              <a:t>ralloides</a:t>
            </a:r>
            <a:r>
              <a:rPr lang="tr-TR" dirty="0" smtClean="0"/>
              <a:t>)</a:t>
            </a:r>
            <a:r>
              <a:rPr lang="en-US" dirty="0" smtClean="0"/>
              <a:t> in </a:t>
            </a:r>
            <a:r>
              <a:rPr lang="en-US" dirty="0"/>
              <a:t>the </a:t>
            </a:r>
            <a:r>
              <a:rPr lang="en-US" dirty="0" smtClean="0"/>
              <a:t>middle, </a:t>
            </a:r>
            <a:r>
              <a:rPr lang="en-US" dirty="0" err="1" smtClean="0"/>
              <a:t>Sakarme</a:t>
            </a:r>
            <a:r>
              <a:rPr lang="tr-TR" dirty="0" smtClean="0"/>
              <a:t>k</a:t>
            </a:r>
            <a:r>
              <a:rPr lang="en-US" dirty="0" smtClean="0"/>
              <a:t>e </a:t>
            </a:r>
            <a:r>
              <a:rPr lang="tr-TR" dirty="0" smtClean="0"/>
              <a:t>(</a:t>
            </a:r>
            <a:r>
              <a:rPr lang="en-US" dirty="0" err="1" smtClean="0"/>
              <a:t>Fulica</a:t>
            </a:r>
            <a:r>
              <a:rPr lang="en-US" dirty="0" smtClean="0"/>
              <a:t> </a:t>
            </a:r>
            <a:r>
              <a:rPr lang="en-US" dirty="0" err="1" smtClean="0"/>
              <a:t>atra</a:t>
            </a:r>
            <a:r>
              <a:rPr lang="tr-TR" dirty="0" smtClean="0"/>
              <a:t>)</a:t>
            </a:r>
            <a:r>
              <a:rPr lang="en-US" dirty="0" smtClean="0"/>
              <a:t> on </a:t>
            </a:r>
            <a:r>
              <a:rPr lang="en-US" dirty="0"/>
              <a:t>the </a:t>
            </a:r>
            <a:r>
              <a:rPr lang="en-US" dirty="0" smtClean="0"/>
              <a:t>left</a:t>
            </a:r>
            <a:r>
              <a:rPr lang="tr-TR" dirty="0" smtClean="0"/>
              <a:t> </a:t>
            </a:r>
            <a:r>
              <a:rPr lang="en-US" dirty="0" smtClean="0"/>
              <a:t>and </a:t>
            </a:r>
            <a:r>
              <a:rPr lang="tr-TR" dirty="0" err="1" smtClean="0"/>
              <a:t>reed</a:t>
            </a:r>
            <a:r>
              <a:rPr lang="en-US" dirty="0" smtClean="0"/>
              <a:t>chicken </a:t>
            </a:r>
            <a:r>
              <a:rPr lang="tr-TR" dirty="0" smtClean="0"/>
              <a:t>(</a:t>
            </a:r>
            <a:r>
              <a:rPr lang="en-US" dirty="0" err="1" smtClean="0"/>
              <a:t>Gallinula</a:t>
            </a:r>
            <a:r>
              <a:rPr lang="en-US" dirty="0" smtClean="0"/>
              <a:t> </a:t>
            </a:r>
            <a:r>
              <a:rPr lang="en-US" dirty="0" err="1" smtClean="0"/>
              <a:t>chloropus</a:t>
            </a:r>
            <a:r>
              <a:rPr lang="tr-TR" dirty="0"/>
              <a:t>)</a:t>
            </a:r>
            <a:r>
              <a:rPr lang="en-US" dirty="0" smtClean="0"/>
              <a:t> on </a:t>
            </a:r>
            <a:r>
              <a:rPr lang="en-US" dirty="0"/>
              <a:t>the </a:t>
            </a:r>
            <a:r>
              <a:rPr lang="en-US" dirty="0" smtClean="0"/>
              <a:t>right</a:t>
            </a:r>
            <a:r>
              <a:rPr lang="en-US" dirty="0"/>
              <a:t/>
            </a:r>
            <a:br>
              <a:rPr lang="en-US" dirty="0"/>
            </a:b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128791"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80483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653136"/>
            <a:ext cx="8229600" cy="1800200"/>
          </a:xfrm>
        </p:spPr>
        <p:txBody>
          <a:bodyPr/>
          <a:lstStyle/>
          <a:p>
            <a:r>
              <a:rPr lang="tr-TR" dirty="0" err="1"/>
              <a:t>S</a:t>
            </a:r>
            <a:r>
              <a:rPr lang="tr-TR" dirty="0" err="1" smtClean="0"/>
              <a:t>hore</a:t>
            </a:r>
            <a:r>
              <a:rPr lang="tr-TR" dirty="0" smtClean="0"/>
              <a:t> </a:t>
            </a:r>
            <a:r>
              <a:rPr lang="tr-TR" dirty="0" err="1" smtClean="0"/>
              <a:t>bird</a:t>
            </a:r>
            <a:r>
              <a:rPr lang="tr-TR" dirty="0" smtClean="0"/>
              <a:t> </a:t>
            </a:r>
            <a:r>
              <a:rPr lang="en-US" dirty="0" smtClean="0"/>
              <a:t>which </a:t>
            </a:r>
            <a:r>
              <a:rPr lang="en-US" dirty="0"/>
              <a:t>was observed as the first and only individual in Marmara Lake</a:t>
            </a:r>
            <a:r>
              <a:rPr lang="tr-TR" dirty="0" smtClean="0"/>
              <a:t>(</a:t>
            </a:r>
            <a:r>
              <a:rPr lang="tr-TR" i="1" dirty="0" err="1" smtClean="0"/>
              <a:t>Haematopus</a:t>
            </a:r>
            <a:r>
              <a:rPr lang="tr-TR" i="1" dirty="0" smtClean="0"/>
              <a:t> </a:t>
            </a:r>
            <a:r>
              <a:rPr lang="tr-TR" i="1" dirty="0" err="1" smtClean="0"/>
              <a:t>ostralegus</a:t>
            </a:r>
            <a:r>
              <a:rPr lang="tr-TR" i="1" dirty="0" smtClean="0"/>
              <a:t>)</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4715" y="980728"/>
            <a:ext cx="5904656" cy="3378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4856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5721" y="4725144"/>
            <a:ext cx="8229600" cy="1313834"/>
          </a:xfrm>
        </p:spPr>
        <p:txBody>
          <a:bodyPr/>
          <a:lstStyle/>
          <a:p>
            <a:r>
              <a:rPr lang="en-US" dirty="0" err="1"/>
              <a:t>Sumru</a:t>
            </a:r>
            <a:r>
              <a:rPr lang="en-US" dirty="0"/>
              <a:t> (Sterna </a:t>
            </a:r>
            <a:r>
              <a:rPr lang="en-US" dirty="0" err="1"/>
              <a:t>hirundo</a:t>
            </a:r>
            <a:r>
              <a:rPr lang="en-US" dirty="0"/>
              <a:t>) on the left and </a:t>
            </a:r>
            <a:r>
              <a:rPr lang="en-US" dirty="0" err="1"/>
              <a:t>Bydonica</a:t>
            </a:r>
            <a:r>
              <a:rPr lang="en-US" dirty="0"/>
              <a:t> </a:t>
            </a:r>
            <a:r>
              <a:rPr lang="en-US" dirty="0" err="1"/>
              <a:t>sumru</a:t>
            </a:r>
            <a:r>
              <a:rPr lang="en-US" dirty="0"/>
              <a:t> (</a:t>
            </a:r>
            <a:r>
              <a:rPr lang="en-US" dirty="0" err="1"/>
              <a:t>Chlidonias</a:t>
            </a:r>
            <a:r>
              <a:rPr lang="en-US" dirty="0"/>
              <a:t> </a:t>
            </a:r>
            <a:r>
              <a:rPr lang="en-US" dirty="0" err="1"/>
              <a:t>hybridus</a:t>
            </a:r>
            <a:r>
              <a:rPr lang="en-US" dirty="0"/>
              <a:t>) on the right</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33830"/>
            <a:ext cx="3528392" cy="27831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69357"/>
            <a:ext cx="3600400" cy="2790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4403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527" y="4952644"/>
            <a:ext cx="8229600" cy="1872208"/>
          </a:xfrm>
        </p:spPr>
        <p:txBody>
          <a:bodyPr/>
          <a:lstStyle/>
          <a:p>
            <a:r>
              <a:rPr lang="en-US" dirty="0"/>
              <a:t>A view from the nesting field of the bearded </a:t>
            </a:r>
            <a:r>
              <a:rPr lang="tr-TR" dirty="0" err="1" smtClean="0"/>
              <a:t>tern</a:t>
            </a:r>
            <a:r>
              <a:rPr lang="en-US" dirty="0" smtClean="0"/>
              <a:t> </a:t>
            </a:r>
            <a:r>
              <a:rPr lang="en-US" dirty="0" err="1"/>
              <a:t>Chlidonias</a:t>
            </a:r>
            <a:r>
              <a:rPr lang="en-US" dirty="0"/>
              <a:t> </a:t>
            </a:r>
            <a:r>
              <a:rPr lang="en-US" dirty="0" err="1"/>
              <a:t>hybridus</a:t>
            </a:r>
            <a:r>
              <a:rPr lang="en-US" dirty="0"/>
              <a:t> (on the left</a:t>
            </a:r>
            <a:r>
              <a:rPr lang="en-US" dirty="0" smtClean="0"/>
              <a:t>)</a:t>
            </a:r>
            <a:endParaRPr lang="tr-TR" dirty="0" smtClean="0"/>
          </a:p>
          <a:p>
            <a:r>
              <a:rPr lang="en-US" dirty="0"/>
              <a:t>A </a:t>
            </a:r>
            <a:r>
              <a:rPr lang="en-US" dirty="0" smtClean="0"/>
              <a:t>M</a:t>
            </a:r>
            <a:r>
              <a:rPr lang="tr-TR" dirty="0" smtClean="0"/>
              <a:t>o</a:t>
            </a:r>
            <a:r>
              <a:rPr lang="en-US" dirty="0" err="1" smtClean="0"/>
              <a:t>ustache</a:t>
            </a:r>
            <a:r>
              <a:rPr lang="en-US" dirty="0" smtClean="0"/>
              <a:t> </a:t>
            </a:r>
            <a:r>
              <a:rPr lang="en-US" dirty="0" err="1"/>
              <a:t>sumru</a:t>
            </a:r>
            <a:r>
              <a:rPr lang="en-US" dirty="0"/>
              <a:t> nest and hatchery eggs (right)</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60405"/>
            <a:ext cx="3784079" cy="336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68" y="921862"/>
            <a:ext cx="3816424" cy="3362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8616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598714"/>
            <a:ext cx="8229600" cy="2193107"/>
          </a:xfrm>
        </p:spPr>
        <p:txBody>
          <a:bodyPr>
            <a:normAutofit/>
          </a:bodyPr>
          <a:lstStyle/>
          <a:p>
            <a:pPr algn="ctr"/>
            <a:endParaRPr lang="tr-TR" sz="3000" dirty="0" smtClean="0"/>
          </a:p>
          <a:p>
            <a:pPr algn="ctr"/>
            <a:r>
              <a:rPr lang="en-US" sz="2800" dirty="0"/>
              <a:t>One of the species in the Passeriformes team that includes the birdsong is the </a:t>
            </a:r>
            <a:r>
              <a:rPr lang="en-US" sz="2800" dirty="0" err="1"/>
              <a:t>Söğüt</a:t>
            </a:r>
            <a:r>
              <a:rPr lang="en-US" sz="2800" dirty="0"/>
              <a:t> fern (Passer </a:t>
            </a:r>
            <a:r>
              <a:rPr lang="en-US" sz="2800" dirty="0" err="1"/>
              <a:t>hispaniolensis</a:t>
            </a:r>
            <a:r>
              <a:rPr lang="en-US" sz="2800" dirty="0"/>
              <a:t>) and the nesting area</a:t>
            </a:r>
            <a:endParaRPr lang="tr-TR" sz="30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704856"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298" y="1052735"/>
            <a:ext cx="2448272"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392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47684" y="4365104"/>
            <a:ext cx="8229600" cy="2121099"/>
          </a:xfrm>
        </p:spPr>
        <p:txBody>
          <a:bodyPr/>
          <a:lstStyle/>
          <a:p>
            <a:endParaRPr lang="tr-TR" dirty="0" smtClean="0"/>
          </a:p>
          <a:p>
            <a:r>
              <a:rPr lang="en-US" dirty="0"/>
              <a:t>One of the most common snake birds, the </a:t>
            </a:r>
            <a:r>
              <a:rPr lang="en-US" dirty="0" err="1"/>
              <a:t>Kuyrukakan</a:t>
            </a:r>
            <a:r>
              <a:rPr lang="tr-TR" dirty="0" smtClean="0"/>
              <a:t>(</a:t>
            </a:r>
            <a:r>
              <a:rPr lang="tr-TR" i="1" dirty="0" err="1" smtClean="0"/>
              <a:t>Oenanthe</a:t>
            </a:r>
            <a:r>
              <a:rPr lang="tr-TR" i="1" dirty="0" smtClean="0"/>
              <a:t> </a:t>
            </a:r>
            <a:r>
              <a:rPr lang="tr-TR" i="1" dirty="0" err="1" smtClean="0"/>
              <a:t>oenanthe</a:t>
            </a:r>
            <a:r>
              <a:rPr lang="tr-TR" i="1" dirty="0" smtClean="0"/>
              <a:t>)</a:t>
            </a:r>
            <a:endParaRPr lang="tr-TR"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34" y="908720"/>
            <a:ext cx="8420100" cy="400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4082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390372" y="4941168"/>
            <a:ext cx="8229600" cy="1440160"/>
          </a:xfrm>
        </p:spPr>
        <p:txBody>
          <a:bodyPr/>
          <a:lstStyle/>
          <a:p>
            <a:r>
              <a:rPr lang="en-US" dirty="0"/>
              <a:t>Yellow wagtail (</a:t>
            </a:r>
            <a:r>
              <a:rPr lang="en-US" dirty="0" err="1"/>
              <a:t>Motacilla</a:t>
            </a:r>
            <a:r>
              <a:rPr lang="en-US" dirty="0"/>
              <a:t> </a:t>
            </a:r>
            <a:r>
              <a:rPr lang="en-US" dirty="0" err="1"/>
              <a:t>flava</a:t>
            </a:r>
            <a:r>
              <a:rPr lang="en-US" dirty="0"/>
              <a:t> </a:t>
            </a:r>
            <a:r>
              <a:rPr lang="en-US" dirty="0" err="1"/>
              <a:t>feldegg</a:t>
            </a:r>
            <a:r>
              <a:rPr lang="en-US" dirty="0"/>
              <a:t>) looking for food at the lake</a:t>
            </a:r>
            <a:endParaRPr lang="tr-TR"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87" y="1124744"/>
            <a:ext cx="8420100" cy="3528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10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a229 proje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8424936"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5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7975" y="4581128"/>
            <a:ext cx="8229600" cy="1977083"/>
          </a:xfrm>
        </p:spPr>
        <p:txBody>
          <a:bodyPr>
            <a:normAutofit/>
          </a:bodyPr>
          <a:lstStyle/>
          <a:p>
            <a:r>
              <a:rPr lang="en-US" dirty="0"/>
              <a:t>Marmara Lake has important fishing </a:t>
            </a:r>
            <a:r>
              <a:rPr lang="en-US" dirty="0" smtClean="0"/>
              <a:t>activities</a:t>
            </a:r>
            <a:r>
              <a:rPr lang="tr-TR" dirty="0" smtClean="0"/>
              <a:t>.</a:t>
            </a:r>
            <a:r>
              <a:rPr lang="en-US" dirty="0"/>
              <a:t/>
            </a:r>
            <a:br>
              <a:rPr lang="en-US" dirty="0"/>
            </a:br>
            <a:r>
              <a:rPr lang="en-US" dirty="0" smtClean="0"/>
              <a:t>It </a:t>
            </a:r>
            <a:r>
              <a:rPr lang="en-US" dirty="0"/>
              <a:t>is seen that the least hunted fish species in the sky is the publication, and the most hunted fish species is the carp.</a:t>
            </a:r>
            <a:endParaRPr lang="tr-TR" dirty="0"/>
          </a:p>
        </p:txBody>
      </p:sp>
      <p:sp>
        <p:nvSpPr>
          <p:cNvPr id="4" name="AutoShape 2" descr="gölmarmara KAVUN KARPUZ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gölmarmara KAVUN KARPUZ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6" name="AutoShape 2" descr="MARMARA GÖLÜ balıkçılık ile ilgili görsel sonucu"/>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8" name="Picture 4" descr="MARMARA GÖLÜ balıkçılı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120680" cy="3429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58478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0870" y="5085184"/>
            <a:ext cx="8229600" cy="1617043"/>
          </a:xfrm>
        </p:spPr>
        <p:txBody>
          <a:bodyPr>
            <a:normAutofit lnSpcReduction="10000"/>
          </a:bodyPr>
          <a:lstStyle/>
          <a:p>
            <a:r>
              <a:rPr lang="en-US" dirty="0"/>
              <a:t>According to the information received from the Fisheries Cooperative, the number of fishermen hunting on the lake is 104, the number of boats is 55, and the number of active boats entering the lake is 40</a:t>
            </a:r>
            <a:r>
              <a:rPr lang="tr-TR" dirty="0"/>
              <a:t>.</a:t>
            </a:r>
          </a:p>
        </p:txBody>
      </p:sp>
      <p:pic>
        <p:nvPicPr>
          <p:cNvPr id="1026" name="Picture 2" descr="MARMARA GÖLÜ balıkçılık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992888" cy="4145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568400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988840"/>
            <a:ext cx="8229600" cy="2476872"/>
          </a:xfrm>
        </p:spPr>
        <p:txBody>
          <a:bodyPr>
            <a:normAutofit/>
          </a:bodyPr>
          <a:lstStyle/>
          <a:p>
            <a:pPr algn="ctr"/>
            <a:r>
              <a:rPr lang="en-US" dirty="0"/>
              <a:t/>
            </a:r>
            <a:br>
              <a:rPr lang="en-US" dirty="0"/>
            </a:br>
            <a:r>
              <a:rPr lang="en-US" dirty="0"/>
              <a:t>The work carried out at the Marmara Lake and at the Sand (</a:t>
            </a:r>
            <a:r>
              <a:rPr lang="en-US" dirty="0" err="1"/>
              <a:t>Gördes</a:t>
            </a:r>
            <a:r>
              <a:rPr lang="en-US" dirty="0"/>
              <a:t>) Stream in the lake has identified 11 fish species belonging to four different families in the basin</a:t>
            </a:r>
            <a:endParaRPr lang="tr-TR" dirty="0"/>
          </a:p>
        </p:txBody>
      </p:sp>
    </p:spTree>
    <p:extLst>
      <p:ext uri="{BB962C8B-B14F-4D97-AF65-F5344CB8AC3E}">
        <p14:creationId xmlns:p14="http://schemas.microsoft.com/office/powerpoint/2010/main" val="1603593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32656"/>
            <a:ext cx="8229600" cy="1800200"/>
          </a:xfrm>
        </p:spPr>
        <p:txBody>
          <a:bodyPr>
            <a:normAutofit/>
          </a:bodyPr>
          <a:lstStyle/>
          <a:p>
            <a:r>
              <a:rPr lang="tr-TR" sz="2800" dirty="0"/>
              <a:t>FAMILY: BALITORIDAE (FASHION FISH</a:t>
            </a:r>
            <a:r>
              <a:rPr lang="tr-TR" sz="2800" b="1" dirty="0" smtClean="0"/>
              <a:t>)</a:t>
            </a:r>
            <a:r>
              <a:rPr lang="tr-TR" sz="2800" b="1" dirty="0"/>
              <a:t/>
            </a:r>
            <a:br>
              <a:rPr lang="tr-TR" sz="2800" b="1" dirty="0"/>
            </a:br>
            <a:r>
              <a:rPr lang="tr-TR" sz="2800" b="1" i="1" dirty="0" err="1"/>
              <a:t>Oxynemacheilus</a:t>
            </a:r>
            <a:r>
              <a:rPr lang="tr-TR" sz="2800" b="1" i="1" dirty="0"/>
              <a:t> sp.</a:t>
            </a:r>
            <a:endParaRPr lang="tr-TR" sz="2800" dirty="0"/>
          </a:p>
        </p:txBody>
      </p:sp>
      <p:sp>
        <p:nvSpPr>
          <p:cNvPr id="3" name="İçerik Yer Tutucusu 2"/>
          <p:cNvSpPr>
            <a:spLocks noGrp="1"/>
          </p:cNvSpPr>
          <p:nvPr>
            <p:ph idx="1"/>
          </p:nvPr>
        </p:nvSpPr>
        <p:spPr>
          <a:xfrm>
            <a:off x="539552" y="4437112"/>
            <a:ext cx="8229600" cy="2160240"/>
          </a:xfrm>
        </p:spPr>
        <p:txBody>
          <a:bodyPr>
            <a:normAutofit/>
          </a:bodyPr>
          <a:lstStyle/>
          <a:p>
            <a:pPr marL="0" indent="0">
              <a:buNone/>
            </a:pPr>
            <a:r>
              <a:rPr lang="en-US" dirty="0"/>
              <a:t>The body is cylindrical and covered with very small scales</a:t>
            </a:r>
            <a:r>
              <a:rPr lang="tr-TR" dirty="0" smtClean="0"/>
              <a:t>. </a:t>
            </a:r>
            <a:r>
              <a:rPr lang="en-US" dirty="0"/>
              <a:t>Eyes are small and top</a:t>
            </a:r>
            <a:r>
              <a:rPr lang="tr-TR" dirty="0" smtClean="0"/>
              <a:t>.</a:t>
            </a:r>
            <a:endParaRPr lang="tr-TR" dirty="0"/>
          </a:p>
          <a:p>
            <a:pPr marL="0"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48880"/>
            <a:ext cx="5184576" cy="198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2434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smtClean="0"/>
              <a:t>FAMİLY: </a:t>
            </a:r>
            <a:r>
              <a:rPr lang="tr-TR" sz="2800" b="1" dirty="0"/>
              <a:t>COBITIDAE </a:t>
            </a:r>
            <a:r>
              <a:rPr lang="tr-TR" sz="2800" b="1" dirty="0" smtClean="0"/>
              <a:t>(</a:t>
            </a:r>
            <a:r>
              <a:rPr lang="tr-TR" sz="2800" dirty="0"/>
              <a:t>SAND FESTIVALS</a:t>
            </a:r>
            <a:r>
              <a:rPr lang="tr-TR" sz="2800" b="1" dirty="0" smtClean="0"/>
              <a:t>)</a:t>
            </a:r>
            <a:endParaRPr lang="tr-TR" sz="2800" dirty="0"/>
          </a:p>
        </p:txBody>
      </p:sp>
      <p:sp>
        <p:nvSpPr>
          <p:cNvPr id="3" name="İçerik Yer Tutucusu 2"/>
          <p:cNvSpPr>
            <a:spLocks noGrp="1"/>
          </p:cNvSpPr>
          <p:nvPr>
            <p:ph idx="1"/>
          </p:nvPr>
        </p:nvSpPr>
        <p:spPr>
          <a:xfrm>
            <a:off x="467544" y="4365104"/>
            <a:ext cx="8229600" cy="2293715"/>
          </a:xfrm>
        </p:spPr>
        <p:txBody>
          <a:bodyPr/>
          <a:lstStyle/>
          <a:p>
            <a:r>
              <a:rPr lang="en-US" dirty="0"/>
              <a:t>The body is shaped in cylindrical form and quite elongated</a:t>
            </a:r>
            <a:r>
              <a:rPr lang="en-US" dirty="0" smtClean="0"/>
              <a:t>.</a:t>
            </a:r>
            <a:endParaRPr lang="tr-T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314879"/>
            <a:ext cx="6768752" cy="1800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30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200" b="1" dirty="0" smtClean="0"/>
              <a:t>FAMİLY: </a:t>
            </a:r>
            <a:r>
              <a:rPr lang="tr-TR" sz="3200" b="1" dirty="0"/>
              <a:t>CYPRINIDAE </a:t>
            </a:r>
            <a:r>
              <a:rPr lang="tr-TR" sz="3200" b="1" dirty="0" smtClean="0"/>
              <a:t>(</a:t>
            </a:r>
            <a:r>
              <a:rPr lang="tr-TR" sz="3200" dirty="0" err="1"/>
              <a:t>Cyprinidae</a:t>
            </a:r>
            <a:r>
              <a:rPr lang="tr-TR" sz="3200" b="1" dirty="0" smtClean="0"/>
              <a:t>)</a:t>
            </a:r>
            <a:br>
              <a:rPr lang="tr-TR" sz="3200" b="1" dirty="0" smtClean="0"/>
            </a:br>
            <a:r>
              <a:rPr lang="tr-TR" sz="3200" b="1" dirty="0" smtClean="0"/>
              <a:t>(</a:t>
            </a:r>
            <a:r>
              <a:rPr lang="tr-TR" sz="3200" b="1" i="1" dirty="0" err="1" smtClean="0"/>
              <a:t>Alburnus</a:t>
            </a:r>
            <a:r>
              <a:rPr lang="tr-TR" sz="3200" b="1" i="1" dirty="0" smtClean="0"/>
              <a:t> </a:t>
            </a:r>
            <a:r>
              <a:rPr lang="tr-TR" sz="3200" b="1" i="1" dirty="0" err="1" smtClean="0"/>
              <a:t>battalgili</a:t>
            </a:r>
            <a:r>
              <a:rPr lang="tr-TR" sz="3200" b="1" i="1" dirty="0" smtClean="0"/>
              <a:t>) </a:t>
            </a:r>
            <a:r>
              <a:rPr lang="tr-TR" sz="3200" dirty="0"/>
              <a:t/>
            </a:r>
            <a:br>
              <a:rPr lang="tr-TR" sz="3200" dirty="0"/>
            </a:br>
            <a:r>
              <a:rPr lang="tr-TR" sz="3200" dirty="0" err="1"/>
              <a:t>Freshwater</a:t>
            </a:r>
            <a:r>
              <a:rPr lang="tr-TR" sz="3200" dirty="0"/>
              <a:t> </a:t>
            </a:r>
            <a:r>
              <a:rPr lang="tr-TR" sz="3200" dirty="0" err="1"/>
              <a:t>Collie</a:t>
            </a:r>
            <a:endParaRPr lang="tr-TR" sz="3200" dirty="0"/>
          </a:p>
        </p:txBody>
      </p:sp>
      <p:sp>
        <p:nvSpPr>
          <p:cNvPr id="3" name="İçerik Yer Tutucusu 2"/>
          <p:cNvSpPr>
            <a:spLocks noGrp="1"/>
          </p:cNvSpPr>
          <p:nvPr>
            <p:ph idx="1"/>
          </p:nvPr>
        </p:nvSpPr>
        <p:spPr>
          <a:xfrm>
            <a:off x="457200" y="3789040"/>
            <a:ext cx="8229600" cy="2337123"/>
          </a:xfrm>
        </p:spPr>
        <p:txBody>
          <a:bodyPr>
            <a:normAutofit lnSpcReduction="10000"/>
          </a:bodyPr>
          <a:lstStyle/>
          <a:p>
            <a:r>
              <a:rPr lang="en-US" dirty="0"/>
              <a:t/>
            </a:r>
            <a:br>
              <a:rPr lang="en-US" dirty="0"/>
            </a:br>
            <a:r>
              <a:rPr lang="en-US" dirty="0"/>
              <a:t>The body is elongated and is covered with medium sized scales. His eyes are strong. The color is silver-white on the back, gray on the sides, and in the abdominal region. Endemic fish species of Marmara Lake.</a:t>
            </a:r>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348880"/>
            <a:ext cx="5976664"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274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i="1" dirty="0" err="1"/>
              <a:t>Carassius</a:t>
            </a:r>
            <a:r>
              <a:rPr lang="tr-TR" b="1" i="1" dirty="0"/>
              <a:t> </a:t>
            </a:r>
            <a:r>
              <a:rPr lang="tr-TR" b="1" i="1" dirty="0" err="1"/>
              <a:t>gibelio</a:t>
            </a:r>
            <a:r>
              <a:rPr lang="tr-TR" b="1" i="1" dirty="0"/>
              <a:t> </a:t>
            </a:r>
            <a:r>
              <a:rPr lang="tr-TR" b="1" dirty="0"/>
              <a:t>(</a:t>
            </a:r>
            <a:r>
              <a:rPr lang="tr-TR" b="1" dirty="0" err="1"/>
              <a:t>Bloch</a:t>
            </a:r>
            <a:r>
              <a:rPr lang="tr-TR" b="1" dirty="0"/>
              <a:t>, 1782)-İsrail Sazanı</a:t>
            </a:r>
            <a:endParaRPr lang="tr-TR" dirty="0"/>
          </a:p>
        </p:txBody>
      </p:sp>
      <p:sp>
        <p:nvSpPr>
          <p:cNvPr id="3" name="İçerik Yer Tutucusu 2"/>
          <p:cNvSpPr>
            <a:spLocks noGrp="1"/>
          </p:cNvSpPr>
          <p:nvPr>
            <p:ph idx="1"/>
          </p:nvPr>
        </p:nvSpPr>
        <p:spPr>
          <a:xfrm>
            <a:off x="457200" y="3789040"/>
            <a:ext cx="8229600" cy="2337123"/>
          </a:xfrm>
        </p:spPr>
        <p:txBody>
          <a:bodyPr>
            <a:normAutofit/>
          </a:bodyPr>
          <a:lstStyle/>
          <a:p>
            <a:r>
              <a:rPr lang="en-US" dirty="0"/>
              <a:t>It is known as the pool fish. Although </a:t>
            </a:r>
            <a:r>
              <a:rPr lang="en-US" dirty="0" err="1"/>
              <a:t>Cyprinus</a:t>
            </a:r>
            <a:r>
              <a:rPr lang="en-US" dirty="0"/>
              <a:t> </a:t>
            </a:r>
            <a:r>
              <a:rPr lang="en-US" dirty="0" err="1"/>
              <a:t>carpio</a:t>
            </a:r>
            <a:r>
              <a:rPr lang="en-US" dirty="0"/>
              <a:t> (carp) is similar, it is easily distinguished by the absence of a </a:t>
            </a:r>
            <a:r>
              <a:rPr lang="en-US" dirty="0" smtClean="0"/>
              <a:t>m</a:t>
            </a:r>
            <a:r>
              <a:rPr lang="tr-TR" dirty="0" smtClean="0"/>
              <a:t>o</a:t>
            </a:r>
            <a:r>
              <a:rPr lang="en-US" dirty="0" err="1" smtClean="0"/>
              <a:t>ustache</a:t>
            </a:r>
            <a:r>
              <a:rPr lang="en-US" dirty="0" smtClean="0"/>
              <a:t> around the mouth</a:t>
            </a:r>
            <a:r>
              <a:rPr lang="tr-TR" dirty="0" smtClean="0"/>
              <a:t>.</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76064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703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normAutofit/>
          </a:bodyPr>
          <a:lstStyle/>
          <a:p>
            <a:r>
              <a:rPr lang="tr-TR" sz="3200" b="1" i="1" dirty="0" smtClean="0"/>
              <a:t>(</a:t>
            </a:r>
            <a:r>
              <a:rPr lang="tr-TR" sz="3200" b="1" i="1" dirty="0" err="1" smtClean="0"/>
              <a:t>Cyprinus</a:t>
            </a:r>
            <a:r>
              <a:rPr lang="tr-TR" sz="3200" b="1" i="1" dirty="0" smtClean="0"/>
              <a:t> </a:t>
            </a:r>
            <a:r>
              <a:rPr lang="tr-TR" sz="3200" b="1" i="1" dirty="0" err="1" smtClean="0"/>
              <a:t>carpio</a:t>
            </a:r>
            <a:r>
              <a:rPr lang="tr-TR" sz="3200" b="1" i="1" dirty="0" smtClean="0"/>
              <a:t>) </a:t>
            </a:r>
            <a:r>
              <a:rPr lang="tr-TR" sz="3200" dirty="0" err="1" smtClean="0"/>
              <a:t>Carp</a:t>
            </a:r>
            <a:endParaRPr lang="tr-TR" sz="3200" dirty="0"/>
          </a:p>
        </p:txBody>
      </p:sp>
      <p:sp>
        <p:nvSpPr>
          <p:cNvPr id="3" name="İçerik Yer Tutucusu 2"/>
          <p:cNvSpPr>
            <a:spLocks noGrp="1"/>
          </p:cNvSpPr>
          <p:nvPr>
            <p:ph idx="1"/>
          </p:nvPr>
        </p:nvSpPr>
        <p:spPr>
          <a:xfrm>
            <a:off x="457200" y="3861048"/>
            <a:ext cx="8229600" cy="2265115"/>
          </a:xfrm>
        </p:spPr>
        <p:txBody>
          <a:bodyPr>
            <a:normAutofit/>
          </a:bodyPr>
          <a:lstStyle/>
          <a:p>
            <a:r>
              <a:rPr lang="en-US" dirty="0"/>
              <a:t>The body is slightly elongated and oval-shaped, usually covered with large scales. </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65546"/>
            <a:ext cx="6120680" cy="19716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6667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b="1" i="1" dirty="0" smtClean="0"/>
              <a:t>(</a:t>
            </a:r>
            <a:r>
              <a:rPr lang="tr-TR" sz="3200" b="1" i="1" dirty="0" err="1" smtClean="0"/>
              <a:t>Squalius</a:t>
            </a:r>
            <a:r>
              <a:rPr lang="tr-TR" sz="3200" b="1" i="1" dirty="0" smtClean="0"/>
              <a:t> </a:t>
            </a:r>
            <a:r>
              <a:rPr lang="tr-TR" sz="3200" b="1" i="1" dirty="0" err="1"/>
              <a:t>fellowesii</a:t>
            </a:r>
            <a:r>
              <a:rPr lang="tr-TR" sz="3200" b="1" i="1" dirty="0"/>
              <a:t> </a:t>
            </a:r>
            <a:r>
              <a:rPr lang="tr-TR" sz="3200" b="1" i="1" dirty="0" smtClean="0"/>
              <a:t>) </a:t>
            </a:r>
            <a:r>
              <a:rPr lang="tr-TR" sz="3200" dirty="0" err="1"/>
              <a:t>Chub</a:t>
            </a:r>
            <a:endParaRPr lang="tr-TR" sz="3200" dirty="0"/>
          </a:p>
        </p:txBody>
      </p:sp>
      <p:sp>
        <p:nvSpPr>
          <p:cNvPr id="3" name="İçerik Yer Tutucusu 2"/>
          <p:cNvSpPr>
            <a:spLocks noGrp="1"/>
          </p:cNvSpPr>
          <p:nvPr>
            <p:ph idx="1"/>
          </p:nvPr>
        </p:nvSpPr>
        <p:spPr>
          <a:xfrm>
            <a:off x="457200" y="3789040"/>
            <a:ext cx="8229600" cy="2337123"/>
          </a:xfrm>
        </p:spPr>
        <p:txBody>
          <a:bodyPr>
            <a:normAutofit/>
          </a:bodyPr>
          <a:lstStyle/>
          <a:p>
            <a:r>
              <a:rPr lang="en-US" sz="3600" dirty="0"/>
              <a:t>This species, which is typically known as a river fish, adapts very well to ponds or sores The body is generally </a:t>
            </a:r>
            <a:r>
              <a:rPr lang="en-US" sz="3600" dirty="0" smtClean="0"/>
              <a:t>long</a:t>
            </a:r>
            <a:r>
              <a:rPr lang="tr-TR" sz="3600" dirty="0"/>
              <a:t>.</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060848"/>
            <a:ext cx="5904656"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6063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i="1" dirty="0" err="1"/>
              <a:t>Rhodeus</a:t>
            </a:r>
            <a:r>
              <a:rPr lang="tr-TR" sz="3600" b="1" i="1" dirty="0"/>
              <a:t> </a:t>
            </a:r>
            <a:r>
              <a:rPr lang="tr-TR" sz="3600" b="1" i="1" dirty="0" err="1"/>
              <a:t>amarus</a:t>
            </a:r>
            <a:r>
              <a:rPr lang="tr-TR" sz="3600" b="1" i="1" dirty="0"/>
              <a:t> </a:t>
            </a:r>
            <a:r>
              <a:rPr lang="tr-TR" sz="3600" b="1" dirty="0"/>
              <a:t>(</a:t>
            </a:r>
            <a:r>
              <a:rPr lang="tr-TR" sz="3600" b="1" dirty="0" err="1"/>
              <a:t>Bloch</a:t>
            </a:r>
            <a:r>
              <a:rPr lang="tr-TR" sz="3600" b="1" dirty="0"/>
              <a:t>, 1782): </a:t>
            </a:r>
            <a:r>
              <a:rPr lang="tr-TR" sz="3600" dirty="0" err="1"/>
              <a:t>Bitterling</a:t>
            </a:r>
            <a:endParaRPr lang="tr-TR" sz="3600" dirty="0"/>
          </a:p>
        </p:txBody>
      </p:sp>
      <p:sp>
        <p:nvSpPr>
          <p:cNvPr id="3" name="İçerik Yer Tutucusu 2"/>
          <p:cNvSpPr>
            <a:spLocks noGrp="1"/>
          </p:cNvSpPr>
          <p:nvPr>
            <p:ph idx="1"/>
          </p:nvPr>
        </p:nvSpPr>
        <p:spPr>
          <a:xfrm>
            <a:off x="457200" y="3861048"/>
            <a:ext cx="8229600" cy="2265115"/>
          </a:xfrm>
        </p:spPr>
        <p:txBody>
          <a:bodyPr>
            <a:normAutofit/>
          </a:bodyPr>
          <a:lstStyle/>
          <a:p>
            <a:r>
              <a:rPr lang="en-US" dirty="0"/>
              <a:t/>
            </a:r>
            <a:br>
              <a:rPr lang="en-US" dirty="0"/>
            </a:br>
            <a:r>
              <a:rPr lang="en-US" dirty="0" err="1"/>
              <a:t>Rhodeus</a:t>
            </a:r>
            <a:r>
              <a:rPr lang="en-US" dirty="0"/>
              <a:t> </a:t>
            </a:r>
            <a:r>
              <a:rPr lang="en-US" dirty="0" err="1"/>
              <a:t>amarus</a:t>
            </a:r>
            <a:r>
              <a:rPr lang="en-US" dirty="0"/>
              <a:t>, found in groups in freshwater with sandy and national grounds, who prefer the freshwater which the </a:t>
            </a:r>
            <a:r>
              <a:rPr lang="en-US" dirty="0" err="1"/>
              <a:t>mids</a:t>
            </a:r>
            <a:r>
              <a:rPr lang="tr-TR" dirty="0" smtClean="0"/>
              <a:t>. </a:t>
            </a:r>
          </a:p>
          <a:p>
            <a:pPr marL="0" indent="0">
              <a:buNone/>
            </a:pP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204864"/>
            <a:ext cx="6048672" cy="18722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34893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4509120"/>
            <a:ext cx="8229600" cy="1895042"/>
          </a:xfrm>
        </p:spPr>
        <p:txBody>
          <a:bodyPr>
            <a:normAutofit lnSpcReduction="10000"/>
          </a:bodyPr>
          <a:lstStyle/>
          <a:p>
            <a:pPr marL="0" indent="0" algn="ctr">
              <a:buNone/>
            </a:pPr>
            <a:r>
              <a:rPr lang="tr-TR" sz="4000" dirty="0" smtClean="0">
                <a:solidFill>
                  <a:schemeClr val="accent1">
                    <a:lumMod val="60000"/>
                    <a:lumOff val="40000"/>
                  </a:schemeClr>
                </a:solidFill>
                <a:latin typeface="Times New Roman" pitchFamily="18" charset="0"/>
                <a:cs typeface="Times New Roman" pitchFamily="18" charset="0"/>
              </a:rPr>
              <a:t>AKHISAR </a:t>
            </a:r>
          </a:p>
          <a:p>
            <a:pPr marL="0" indent="0" algn="ctr">
              <a:buNone/>
            </a:pPr>
            <a:r>
              <a:rPr lang="tr-TR" sz="4000" smtClean="0">
                <a:solidFill>
                  <a:schemeClr val="accent1">
                    <a:lumMod val="60000"/>
                    <a:lumOff val="40000"/>
                  </a:schemeClr>
                </a:solidFill>
                <a:latin typeface="Times New Roman" pitchFamily="18" charset="0"/>
                <a:cs typeface="Times New Roman" pitchFamily="18" charset="0"/>
              </a:rPr>
              <a:t>ANATOLIAN IMAM HATIP HIGH </a:t>
            </a:r>
            <a:r>
              <a:rPr lang="tr-TR" sz="4000" dirty="0" smtClean="0">
                <a:solidFill>
                  <a:schemeClr val="accent1">
                    <a:lumMod val="60000"/>
                    <a:lumOff val="40000"/>
                  </a:schemeClr>
                </a:solidFill>
                <a:latin typeface="Times New Roman" pitchFamily="18" charset="0"/>
                <a:cs typeface="Times New Roman" pitchFamily="18" charset="0"/>
              </a:rPr>
              <a:t>SCHOOL</a:t>
            </a:r>
            <a:endParaRPr lang="tr-TR" sz="4000" dirty="0">
              <a:solidFill>
                <a:schemeClr val="accent1">
                  <a:lumMod val="60000"/>
                  <a:lumOff val="40000"/>
                </a:schemeClr>
              </a:solidFill>
              <a:latin typeface="Times New Roman" pitchFamily="18" charset="0"/>
              <a:cs typeface="Times New Roman" pitchFamily="18" charset="0"/>
            </a:endParaRPr>
          </a:p>
        </p:txBody>
      </p:sp>
      <p:pic>
        <p:nvPicPr>
          <p:cNvPr id="5122" name="Picture 2" descr="C:\Users\Q\Desktop\LOGOLAR\İH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195" y="332656"/>
            <a:ext cx="401320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339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332656"/>
            <a:ext cx="8229600" cy="1440160"/>
          </a:xfrm>
        </p:spPr>
        <p:txBody>
          <a:bodyPr>
            <a:normAutofit/>
          </a:bodyPr>
          <a:lstStyle/>
          <a:p>
            <a:r>
              <a:rPr lang="tr-TR" sz="3200" b="1" i="1" dirty="0" err="1"/>
              <a:t>Pseudorasbora</a:t>
            </a:r>
            <a:r>
              <a:rPr lang="tr-TR" sz="3200" b="1" i="1" dirty="0"/>
              <a:t> </a:t>
            </a:r>
            <a:r>
              <a:rPr lang="tr-TR" sz="3200" b="1" i="1" dirty="0" err="1"/>
              <a:t>parva</a:t>
            </a:r>
            <a:r>
              <a:rPr lang="tr-TR" sz="3200" b="1" i="1" dirty="0"/>
              <a:t> </a:t>
            </a:r>
            <a:r>
              <a:rPr lang="tr-TR" sz="3200" b="1" dirty="0"/>
              <a:t>(</a:t>
            </a:r>
            <a:r>
              <a:rPr lang="tr-TR" sz="3200" b="1" dirty="0" err="1"/>
              <a:t>Temminck</a:t>
            </a:r>
            <a:r>
              <a:rPr lang="tr-TR" sz="3200" b="1" dirty="0"/>
              <a:t> ve </a:t>
            </a:r>
            <a:r>
              <a:rPr lang="tr-TR" sz="3200" b="1" dirty="0" err="1"/>
              <a:t>Schlegel</a:t>
            </a:r>
            <a:r>
              <a:rPr lang="tr-TR" sz="3200" b="1" dirty="0"/>
              <a:t>, 1846)-Dişli </a:t>
            </a:r>
            <a:r>
              <a:rPr lang="tr-TR" sz="3200" b="1" dirty="0" err="1"/>
              <a:t>Sazancık</a:t>
            </a:r>
            <a:r>
              <a:rPr lang="tr-TR" sz="3200" b="1" dirty="0"/>
              <a:t>- </a:t>
            </a:r>
            <a:r>
              <a:rPr lang="tr-TR" sz="3200" dirty="0" err="1"/>
              <a:t>Pebble</a:t>
            </a:r>
            <a:r>
              <a:rPr lang="tr-TR" sz="3200" dirty="0"/>
              <a:t> </a:t>
            </a:r>
            <a:r>
              <a:rPr lang="tr-TR" sz="3200" dirty="0" err="1"/>
              <a:t>Fish</a:t>
            </a:r>
            <a:endParaRPr lang="tr-TR" sz="3200" dirty="0"/>
          </a:p>
        </p:txBody>
      </p:sp>
      <p:sp>
        <p:nvSpPr>
          <p:cNvPr id="3" name="İçerik Yer Tutucusu 2"/>
          <p:cNvSpPr>
            <a:spLocks noGrp="1"/>
          </p:cNvSpPr>
          <p:nvPr>
            <p:ph idx="1"/>
          </p:nvPr>
        </p:nvSpPr>
        <p:spPr>
          <a:xfrm>
            <a:off x="457200" y="3861048"/>
            <a:ext cx="8229600" cy="2265115"/>
          </a:xfrm>
        </p:spPr>
        <p:txBody>
          <a:bodyPr>
            <a:normAutofit/>
          </a:bodyPr>
          <a:lstStyle/>
          <a:p>
            <a:r>
              <a:rPr lang="en-US" dirty="0"/>
              <a:t>In general they live more than 3-4 years. The lengths are generally 80-90 mm and the weights are </a:t>
            </a:r>
            <a:r>
              <a:rPr lang="tr-TR" dirty="0" err="1" smtClean="0"/>
              <a:t>about</a:t>
            </a:r>
            <a:r>
              <a:rPr lang="tr-TR" dirty="0" smtClean="0"/>
              <a:t>  </a:t>
            </a:r>
            <a:r>
              <a:rPr lang="en-US" dirty="0" smtClean="0"/>
              <a:t>17</a:t>
            </a:r>
            <a:r>
              <a:rPr lang="tr-TR" dirty="0" smtClean="0">
                <a:latin typeface="Times New Roman" panose="02020603050405020304" pitchFamily="18" charset="0"/>
                <a:cs typeface="Times New Roman" panose="02020603050405020304" pitchFamily="18" charset="0"/>
              </a:rPr>
              <a:t>g</a:t>
            </a:r>
            <a:r>
              <a:rPr lang="en-US" dirty="0" smtClean="0"/>
              <a:t>. </a:t>
            </a:r>
            <a:endParaRPr lang="tr-T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972974"/>
            <a:ext cx="5544616" cy="17440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20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t>FAMİLY: SILURIDAE (</a:t>
            </a:r>
            <a:r>
              <a:rPr lang="tr-TR" sz="3200" dirty="0"/>
              <a:t>FRESHWATER CATFISH</a:t>
            </a:r>
            <a:r>
              <a:rPr lang="tr-TR" b="1" dirty="0" smtClean="0"/>
              <a:t>)</a:t>
            </a:r>
            <a:br>
              <a:rPr lang="tr-TR" b="1" dirty="0" smtClean="0"/>
            </a:br>
            <a:r>
              <a:rPr lang="tr-TR" b="1" dirty="0" smtClean="0"/>
              <a:t>(</a:t>
            </a:r>
            <a:r>
              <a:rPr lang="tr-TR" sz="3100" b="1" i="1" dirty="0" err="1" smtClean="0"/>
              <a:t>Silurus</a:t>
            </a:r>
            <a:r>
              <a:rPr lang="tr-TR" sz="3100" b="1" i="1" dirty="0" smtClean="0"/>
              <a:t> </a:t>
            </a:r>
            <a:r>
              <a:rPr lang="tr-TR" sz="3100" b="1" i="1" dirty="0" err="1"/>
              <a:t>glanis</a:t>
            </a:r>
            <a:r>
              <a:rPr lang="tr-TR" sz="3100" b="1" i="1" dirty="0"/>
              <a:t> </a:t>
            </a:r>
            <a:r>
              <a:rPr lang="tr-TR" sz="3100" b="1" i="1" dirty="0" smtClean="0"/>
              <a:t>) </a:t>
            </a:r>
            <a:r>
              <a:rPr lang="tr-TR" sz="2800" dirty="0"/>
              <a:t>CATFISH</a:t>
            </a:r>
            <a:r>
              <a:rPr lang="tr-TR" b="1" dirty="0" smtClean="0"/>
              <a:t/>
            </a:r>
            <a:br>
              <a:rPr lang="tr-TR" b="1" dirty="0" smtClean="0"/>
            </a:br>
            <a:endParaRPr lang="tr-TR" dirty="0"/>
          </a:p>
        </p:txBody>
      </p:sp>
      <p:sp>
        <p:nvSpPr>
          <p:cNvPr id="3" name="İçerik Yer Tutucusu 2"/>
          <p:cNvSpPr>
            <a:spLocks noGrp="1"/>
          </p:cNvSpPr>
          <p:nvPr>
            <p:ph idx="1"/>
          </p:nvPr>
        </p:nvSpPr>
        <p:spPr>
          <a:xfrm>
            <a:off x="457200" y="3789040"/>
            <a:ext cx="8229600" cy="2337123"/>
          </a:xfrm>
        </p:spPr>
        <p:txBody>
          <a:bodyPr>
            <a:normAutofit/>
          </a:bodyPr>
          <a:lstStyle/>
          <a:p>
            <a:r>
              <a:rPr lang="en-US" dirty="0" smtClean="0"/>
              <a:t>Their </a:t>
            </a:r>
            <a:r>
              <a:rPr lang="en-US" dirty="0"/>
              <a:t>bodies are long, the head is flat and very strong. Their mouths are ventral and have three pairs of long </a:t>
            </a:r>
            <a:r>
              <a:rPr lang="en-US" dirty="0" smtClean="0"/>
              <a:t>m</a:t>
            </a:r>
            <a:r>
              <a:rPr lang="tr-TR" dirty="0" smtClean="0"/>
              <a:t>o</a:t>
            </a:r>
            <a:r>
              <a:rPr lang="en-US" dirty="0" err="1" smtClean="0"/>
              <a:t>ustaches</a:t>
            </a:r>
            <a:r>
              <a:rPr lang="en-US" dirty="0" smtClean="0"/>
              <a:t> around them. </a:t>
            </a:r>
            <a:r>
              <a:rPr lang="tr-TR" dirty="0" smtClean="0"/>
              <a:t> </a:t>
            </a:r>
            <a:endParaRPr lang="tr-TR"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1196752"/>
            <a:ext cx="5616624"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2323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556792"/>
            <a:ext cx="8229600" cy="2016224"/>
          </a:xfrm>
        </p:spPr>
        <p:txBody>
          <a:bodyPr/>
          <a:lstStyle/>
          <a:p>
            <a:pPr algn="ctr"/>
            <a:r>
              <a:rPr lang="tr-TR" dirty="0" smtClean="0">
                <a:latin typeface="Times New Roman" pitchFamily="18" charset="0"/>
                <a:cs typeface="Times New Roman" pitchFamily="18" charset="0"/>
              </a:rPr>
              <a:t> </a:t>
            </a:r>
            <a:r>
              <a:rPr lang="tr-TR" sz="9600" dirty="0" smtClean="0">
                <a:latin typeface="+mn-lt"/>
                <a:cs typeface="Times New Roman" pitchFamily="18" charset="0"/>
              </a:rPr>
              <a:t>THE END</a:t>
            </a:r>
            <a:endParaRPr lang="tr-TR" sz="9600" dirty="0">
              <a:latin typeface="+mn-lt"/>
              <a:cs typeface="Times New Roman" pitchFamily="18" charset="0"/>
            </a:endParaRPr>
          </a:p>
        </p:txBody>
      </p:sp>
    </p:spTree>
    <p:extLst>
      <p:ext uri="{BB962C8B-B14F-4D97-AF65-F5344CB8AC3E}">
        <p14:creationId xmlns:p14="http://schemas.microsoft.com/office/powerpoint/2010/main" val="39951607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1412776"/>
            <a:ext cx="8229600" cy="4389120"/>
          </a:xfrm>
        </p:spPr>
        <p:txBody>
          <a:bodyPr>
            <a:normAutofit/>
          </a:bodyPr>
          <a:lstStyle/>
          <a:p>
            <a:pPr algn="ctr"/>
            <a:endParaRPr lang="tr-TR" sz="5400" dirty="0" smtClean="0">
              <a:solidFill>
                <a:srgbClr val="FF0000"/>
              </a:solidFill>
            </a:endParaRPr>
          </a:p>
          <a:p>
            <a:pPr marL="0" indent="0" algn="ctr">
              <a:buNone/>
            </a:pPr>
            <a:r>
              <a:rPr lang="tr-TR" sz="5400" dirty="0" smtClean="0">
                <a:solidFill>
                  <a:schemeClr val="accent2"/>
                </a:solidFill>
              </a:rPr>
              <a:t>THANKS </a:t>
            </a:r>
            <a:r>
              <a:rPr lang="tr-TR" sz="5400" dirty="0" smtClean="0">
                <a:solidFill>
                  <a:schemeClr val="accent2"/>
                </a:solidFill>
              </a:rPr>
              <a:t>FOR YOUR ATTENTION</a:t>
            </a:r>
            <a:endParaRPr lang="tr-TR" sz="5400" dirty="0">
              <a:solidFill>
                <a:schemeClr val="accent2"/>
              </a:solidFill>
            </a:endParaRPr>
          </a:p>
        </p:txBody>
      </p:sp>
    </p:spTree>
    <p:extLst>
      <p:ext uri="{BB962C8B-B14F-4D97-AF65-F5344CB8AC3E}">
        <p14:creationId xmlns:p14="http://schemas.microsoft.com/office/powerpoint/2010/main" val="4057303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988840"/>
            <a:ext cx="8589640" cy="3600400"/>
          </a:xfrm>
        </p:spPr>
        <p:txBody>
          <a:bodyPr>
            <a:normAutofit/>
          </a:bodyPr>
          <a:lstStyle/>
          <a:p>
            <a:pPr marL="0" indent="0">
              <a:buNone/>
            </a:pPr>
            <a:r>
              <a:rPr lang="tr-TR" sz="4400" dirty="0" smtClean="0">
                <a:solidFill>
                  <a:schemeClr val="accent1">
                    <a:lumMod val="75000"/>
                  </a:schemeClr>
                </a:solidFill>
                <a:latin typeface="Times New Roman" pitchFamily="18" charset="0"/>
                <a:cs typeface="Times New Roman" pitchFamily="18" charset="0"/>
              </a:rPr>
              <a:t>                PREPARED BY                         MEHMET  AK,              ABDULLAH SAİDNUR  ALTINOLUK,                         CİHAT KÜÇÜK</a:t>
            </a:r>
            <a:endParaRPr lang="tr-TR" sz="4400" dirty="0">
              <a:solidFill>
                <a:schemeClr val="accent1">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5954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45203"/>
            <a:ext cx="7772400" cy="1600334"/>
          </a:xfrm>
        </p:spPr>
        <p:txBody>
          <a:bodyPr>
            <a:normAutofit fontScale="90000"/>
          </a:bodyPr>
          <a:lstStyle/>
          <a:p>
            <a:pPr algn="ctr"/>
            <a:r>
              <a:rPr lang="tr-TR" dirty="0" smtClean="0"/>
              <a:t>BIODIVERSITY </a:t>
            </a:r>
            <a:r>
              <a:rPr lang="tr-TR" dirty="0"/>
              <a:t>OF </a:t>
            </a:r>
            <a:r>
              <a:rPr lang="tr-TR" dirty="0" smtClean="0"/>
              <a:t>LAKE MARMARA</a:t>
            </a:r>
            <a:endParaRPr lang="tr-TR" dirty="0"/>
          </a:p>
        </p:txBody>
      </p:sp>
      <p:pic>
        <p:nvPicPr>
          <p:cNvPr id="1026" name="Picture 2" descr="C:\Users\Q\Desktop\marrmara-go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628800"/>
            <a:ext cx="7560840" cy="3952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82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mara gölü kuş çeşitliliğ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19" y="2132856"/>
            <a:ext cx="7992888" cy="4512852"/>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title"/>
          </p:nvPr>
        </p:nvSpPr>
        <p:spPr/>
        <p:txBody>
          <a:bodyPr/>
          <a:lstStyle/>
          <a:p>
            <a:pPr algn="ctr"/>
            <a:r>
              <a:rPr lang="tr-TR" dirty="0" smtClean="0">
                <a:latin typeface="Times New Roman" pitchFamily="18" charset="0"/>
                <a:cs typeface="Times New Roman" pitchFamily="18" charset="0"/>
              </a:rPr>
              <a:t>FAUNA &amp;FLORA</a:t>
            </a:r>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356634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lstStyle/>
          <a:p>
            <a:endParaRPr lang="tr-TR"/>
          </a:p>
        </p:txBody>
      </p:sp>
      <p:pic>
        <p:nvPicPr>
          <p:cNvPr id="10242" name="Picture 2" descr="gölmarmara göl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8712968" cy="32064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İçerik Yer Tutucusu 2"/>
          <p:cNvSpPr>
            <a:spLocks noGrp="1"/>
          </p:cNvSpPr>
          <p:nvPr>
            <p:ph idx="1"/>
          </p:nvPr>
        </p:nvSpPr>
        <p:spPr>
          <a:xfrm>
            <a:off x="457200" y="4149725"/>
            <a:ext cx="8229600" cy="2174875"/>
          </a:xfrm>
        </p:spPr>
        <p:txBody>
          <a:bodyPr/>
          <a:lstStyle/>
          <a:p>
            <a:pPr lvl="0"/>
            <a:r>
              <a:rPr lang="tr-TR" dirty="0" err="1" smtClean="0"/>
              <a:t>In</a:t>
            </a:r>
            <a:r>
              <a:rPr lang="tr-TR" dirty="0" smtClean="0"/>
              <a:t> </a:t>
            </a:r>
            <a:r>
              <a:rPr lang="tr-TR" dirty="0" err="1" smtClean="0"/>
              <a:t>the</a:t>
            </a:r>
            <a:r>
              <a:rPr lang="tr-TR" dirty="0" smtClean="0"/>
              <a:t> </a:t>
            </a:r>
            <a:r>
              <a:rPr lang="tr-TR" dirty="0" err="1" smtClean="0"/>
              <a:t>Eagean</a:t>
            </a:r>
            <a:r>
              <a:rPr lang="tr-TR" dirty="0" smtClean="0"/>
              <a:t> </a:t>
            </a:r>
            <a:r>
              <a:rPr lang="tr-TR" dirty="0" err="1" smtClean="0"/>
              <a:t>Region</a:t>
            </a:r>
            <a:r>
              <a:rPr lang="tr-TR" dirty="0" smtClean="0"/>
              <a:t>, </a:t>
            </a:r>
            <a:r>
              <a:rPr lang="en-US" dirty="0" smtClean="0"/>
              <a:t>It is a set lake between </a:t>
            </a:r>
            <a:r>
              <a:rPr lang="en-US" dirty="0" err="1" smtClean="0"/>
              <a:t>Salihli</a:t>
            </a:r>
            <a:r>
              <a:rPr lang="en-US" dirty="0" smtClean="0"/>
              <a:t> and </a:t>
            </a:r>
            <a:r>
              <a:rPr lang="en-US" dirty="0" err="1" smtClean="0"/>
              <a:t>Gölmarmara</a:t>
            </a:r>
            <a:r>
              <a:rPr lang="en-US" dirty="0" smtClean="0"/>
              <a:t> districts</a:t>
            </a:r>
            <a:r>
              <a:rPr lang="tr-TR" dirty="0" smtClean="0"/>
              <a:t> of Manisa</a:t>
            </a:r>
            <a:r>
              <a:rPr lang="en-US" dirty="0" smtClean="0"/>
              <a:t>.</a:t>
            </a:r>
            <a:r>
              <a:rPr lang="tr-TR" dirty="0" smtClean="0"/>
              <a:t> </a:t>
            </a:r>
            <a:r>
              <a:rPr lang="en-US" dirty="0" smtClean="0"/>
              <a:t>It is an alluvial fresh water lake with a slightly salty water, which is located in an enclosed basin, fed by small rivers and underground waters.</a:t>
            </a:r>
            <a:endParaRPr lang="tr-TR" dirty="0"/>
          </a:p>
        </p:txBody>
      </p:sp>
    </p:spTree>
    <p:extLst>
      <p:ext uri="{BB962C8B-B14F-4D97-AF65-F5344CB8AC3E}">
        <p14:creationId xmlns:p14="http://schemas.microsoft.com/office/powerpoint/2010/main" val="32177374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192" y="4265712"/>
            <a:ext cx="8229600" cy="2592288"/>
          </a:xfrm>
        </p:spPr>
        <p:txBody>
          <a:bodyPr>
            <a:normAutofit/>
          </a:bodyPr>
          <a:lstStyle/>
          <a:p>
            <a:r>
              <a:rPr lang="en-US" dirty="0"/>
              <a:t>The Marmara Lake, which is located in a hollow area, is surrounded by hills to the west and north</a:t>
            </a:r>
            <a:r>
              <a:rPr lang="tr-TR" dirty="0" smtClean="0"/>
              <a:t>. </a:t>
            </a:r>
            <a:r>
              <a:rPr lang="en-US" dirty="0"/>
              <a:t>The level of the lake in the </a:t>
            </a:r>
            <a:r>
              <a:rPr lang="en-US" dirty="0" err="1"/>
              <a:t>Gediz</a:t>
            </a:r>
            <a:r>
              <a:rPr lang="en-US" dirty="0"/>
              <a:t> depression basin is lower than the level of </a:t>
            </a:r>
            <a:r>
              <a:rPr lang="en-US" dirty="0" err="1"/>
              <a:t>Gediz</a:t>
            </a:r>
            <a:r>
              <a:rPr lang="en-US" dirty="0"/>
              <a:t> Plain</a:t>
            </a:r>
            <a:r>
              <a:rPr lang="tr-TR" dirty="0" smtClean="0"/>
              <a:t>. </a:t>
            </a:r>
            <a:r>
              <a:rPr lang="en-US" dirty="0"/>
              <a:t>The eastern part opens to </a:t>
            </a:r>
            <a:r>
              <a:rPr lang="en-US" dirty="0" err="1"/>
              <a:t>Gediz</a:t>
            </a:r>
            <a:r>
              <a:rPr lang="en-US" dirty="0"/>
              <a:t> Plain; the northwest part opens to </a:t>
            </a:r>
            <a:r>
              <a:rPr lang="en-US" dirty="0" err="1"/>
              <a:t>Akhisar</a:t>
            </a:r>
            <a:r>
              <a:rPr lang="en-US" dirty="0"/>
              <a:t> Plain; separated by alluvial sets from here</a:t>
            </a:r>
            <a:r>
              <a:rPr lang="tr-TR" dirty="0" smtClean="0"/>
              <a:t>.</a:t>
            </a:r>
            <a:endParaRPr lang="tr-TR" dirty="0"/>
          </a:p>
        </p:txBody>
      </p:sp>
      <p:pic>
        <p:nvPicPr>
          <p:cNvPr id="2051" name="Picture 3" descr="C:\Users\Q\Desktop\marmara-gol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836712"/>
            <a:ext cx="7632848" cy="3476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928272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5192" y="4149080"/>
            <a:ext cx="8229600" cy="2304256"/>
          </a:xfrm>
        </p:spPr>
        <p:txBody>
          <a:bodyPr>
            <a:normAutofit/>
          </a:bodyPr>
          <a:lstStyle/>
          <a:p>
            <a:r>
              <a:rPr lang="en-US" dirty="0"/>
              <a:t>The southern part of the Marmara </a:t>
            </a:r>
            <a:r>
              <a:rPr lang="tr-TR" dirty="0" smtClean="0"/>
              <a:t>Lake</a:t>
            </a:r>
            <a:r>
              <a:rPr lang="en-US" dirty="0" smtClean="0"/>
              <a:t> </a:t>
            </a:r>
            <a:r>
              <a:rPr lang="en-US" dirty="0"/>
              <a:t>is surrounded by gardens, agricultural fields, oak forests in the north, and redwood forests</a:t>
            </a:r>
            <a:r>
              <a:rPr lang="tr-TR" dirty="0" smtClean="0"/>
              <a:t>. </a:t>
            </a:r>
            <a:r>
              <a:rPr lang="en-US" dirty="0"/>
              <a:t>On the northern coast there are large reeds, wet meadows, and water birds feed and breed in these reeds.</a:t>
            </a:r>
            <a:r>
              <a:rPr lang="tr-TR" dirty="0" smtClean="0"/>
              <a:t>.</a:t>
            </a:r>
            <a:endParaRPr lang="tr-TR" dirty="0"/>
          </a:p>
        </p:txBody>
      </p:sp>
      <p:pic>
        <p:nvPicPr>
          <p:cNvPr id="3074" name="Picture 2" descr="MARMARA GÖLÜ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632847" cy="3150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9345442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359</TotalTime>
  <Words>831</Words>
  <Application>Microsoft Office PowerPoint</Application>
  <PresentationFormat>Ekran Gösterisi (4:3)</PresentationFormat>
  <Paragraphs>59</Paragraphs>
  <Slides>44</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44</vt:i4>
      </vt:variant>
    </vt:vector>
  </HeadingPairs>
  <TitlesOfParts>
    <vt:vector size="49" baseType="lpstr">
      <vt:lpstr>Calibri</vt:lpstr>
      <vt:lpstr>Constantia</vt:lpstr>
      <vt:lpstr>Times New Roman</vt:lpstr>
      <vt:lpstr>Wingdings 2</vt:lpstr>
      <vt:lpstr>Akış</vt:lpstr>
      <vt:lpstr>TURKEY</vt:lpstr>
      <vt:lpstr>PowerPoint Sunusu</vt:lpstr>
      <vt:lpstr>PowerPoint Sunusu</vt:lpstr>
      <vt:lpstr>PowerPoint Sunusu</vt:lpstr>
      <vt:lpstr>BIODIVERSITY OF LAKE MARMARA</vt:lpstr>
      <vt:lpstr>FAUNA &amp;FLORA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FAMILY: BALITORIDAE (FASHION FISH) Oxynemacheilus sp.</vt:lpstr>
      <vt:lpstr>FAMİLY: COBITIDAE (SAND FESTIVALS)</vt:lpstr>
      <vt:lpstr>FAMİLY: CYPRINIDAE (Cyprinidae) (Alburnus battalgili)  Freshwater Collie</vt:lpstr>
      <vt:lpstr>Carassius gibelio (Bloch, 1782)-İsrail Sazanı</vt:lpstr>
      <vt:lpstr>(Cyprinus carpio) Carp</vt:lpstr>
      <vt:lpstr>(Squalius fellowesii ) Chub</vt:lpstr>
      <vt:lpstr>Rhodeus amarus (Bloch, 1782): Bitterling</vt:lpstr>
      <vt:lpstr>Pseudorasbora parva (Temminck ve Schlegel, 1846)-Dişli Sazancık- Pebble Fish</vt:lpstr>
      <vt:lpstr>FAMİLY: SILURIDAE (FRESHWATER CATFISH) (Silurus glanis ) CATFISH </vt:lpstr>
      <vt:lpstr> THE END</vt:lpstr>
      <vt:lpstr>PowerPoint Sunusu</vt:lpstr>
      <vt:lpstr>PowerPoint Sunusu</vt:lpstr>
    </vt:vector>
  </TitlesOfParts>
  <Company>By NeC ® 2010 | Katilimsiz.Com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MARMARA GÖLÜ</dc:title>
  <dc:creator>Q</dc:creator>
  <cp:lastModifiedBy>term1</cp:lastModifiedBy>
  <cp:revision>59</cp:revision>
  <dcterms:created xsi:type="dcterms:W3CDTF">2018-08-11T09:52:14Z</dcterms:created>
  <dcterms:modified xsi:type="dcterms:W3CDTF">2018-09-21T06:26:39Z</dcterms:modified>
</cp:coreProperties>
</file>