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24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77" r:id="rId10"/>
    <p:sldId id="265" r:id="rId11"/>
    <p:sldId id="266" r:id="rId12"/>
    <p:sldId id="268" r:id="rId13"/>
    <p:sldId id="269" r:id="rId14"/>
    <p:sldId id="263" r:id="rId15"/>
    <p:sldId id="276" r:id="rId16"/>
    <p:sldId id="264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 snapToObjects="1">
      <p:cViewPr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E1C4-90F9-C242-B00A-73082A9F2ED4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6729E-C52E-D148-A5C1-C3044802E1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55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6729E-C52E-D148-A5C1-C3044802E13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04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09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96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225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15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17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99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63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06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9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251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0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35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24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33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13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47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42412-BF12-CD44-8523-638E46B8245A}" type="datetimeFigureOut">
              <a:rPr lang="de-DE" smtClean="0"/>
              <a:t>08.03.18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DC3A71-8F80-1849-9C8E-2AEF5619F6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19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8897" y="5132849"/>
            <a:ext cx="8102278" cy="975108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Urban </a:t>
            </a:r>
            <a:r>
              <a:rPr lang="de-DE" dirty="0" err="1" smtClean="0">
                <a:solidFill>
                  <a:schemeClr val="tx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development</a:t>
            </a:r>
            <a:r>
              <a:rPr lang="de-DE" dirty="0" smtClean="0">
                <a:solidFill>
                  <a:schemeClr val="tx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- Stuttgart</a:t>
            </a:r>
            <a:endParaRPr lang="de-DE" dirty="0">
              <a:solidFill>
                <a:schemeClr val="tx1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8896" y="6107957"/>
            <a:ext cx="6944810" cy="750043"/>
          </a:xfrm>
        </p:spPr>
        <p:txBody>
          <a:bodyPr>
            <a:normAutofit/>
          </a:bodyPr>
          <a:lstStyle/>
          <a:p>
            <a:pPr algn="l"/>
            <a:r>
              <a:rPr lang="de-DE" sz="4000" dirty="0" smtClean="0">
                <a:solidFill>
                  <a:schemeClr val="accent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Stuttgart 21- </a:t>
            </a:r>
            <a:r>
              <a:rPr lang="de-DE" sz="4000" dirty="0" smtClean="0">
                <a:solidFill>
                  <a:schemeClr val="tx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Mainstation</a:t>
            </a:r>
            <a:endParaRPr lang="de-DE" sz="4000" dirty="0">
              <a:solidFill>
                <a:schemeClr val="tx1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Projects </a:t>
            </a:r>
            <a:r>
              <a:rPr lang="de-DE" dirty="0" err="1" smtClean="0"/>
              <a:t>against</a:t>
            </a:r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Projects </a:t>
            </a:r>
            <a:r>
              <a:rPr lang="de-DE" sz="2400" dirty="0" err="1">
                <a:latin typeface="Helvetica Neue Light" charset="0"/>
                <a:ea typeface="Helvetica Neue Light" charset="0"/>
                <a:cs typeface="Helvetica Neue Light" charset="0"/>
              </a:rPr>
              <a:t>against</a:t>
            </a:r>
            <a:r>
              <a:rPr lang="de-DE" sz="24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>
                <a:latin typeface="Helvetica Neue Light" charset="0"/>
                <a:ea typeface="Helvetica Neue Light" charset="0"/>
                <a:cs typeface="Helvetica Neue Light" charset="0"/>
              </a:rPr>
              <a:t>social</a:t>
            </a:r>
            <a:r>
              <a:rPr lang="de-DE" sz="24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seperation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err="1"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ocial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apartments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>
                <a:latin typeface="Helvetica Neue Light" charset="0"/>
                <a:ea typeface="Helvetica Neue Light" charset="0"/>
                <a:cs typeface="Helvetica Neue Light" charset="0"/>
              </a:rPr>
              <a:t>H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ome </a:t>
            </a:r>
            <a:r>
              <a:rPr lang="de-DE" sz="2400" dirty="0" err="1">
                <a:latin typeface="Helvetica Neue Light" charset="0"/>
                <a:ea typeface="Helvetica Neue Light" charset="0"/>
                <a:cs typeface="Helvetica Neue Light" charset="0"/>
              </a:rPr>
              <a:t>for</a:t>
            </a:r>
            <a:r>
              <a:rPr lang="de-DE" sz="24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>
                <a:latin typeface="Helvetica Neue Light" charset="0"/>
                <a:ea typeface="Helvetica Neue Light" charset="0"/>
                <a:cs typeface="Helvetica Neue Light" charset="0"/>
              </a:rPr>
              <a:t>the</a:t>
            </a:r>
            <a:r>
              <a:rPr lang="de-DE" sz="24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aged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err="1"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ocial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>
                <a:latin typeface="Helvetica Neue Light" charset="0"/>
                <a:ea typeface="Helvetica Neue Light" charset="0"/>
                <a:cs typeface="Helvetica Neue Light" charset="0"/>
              </a:rPr>
              <a:t>infastructur</a:t>
            </a:r>
            <a:r>
              <a:rPr lang="de-DE" sz="24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>
                <a:latin typeface="Helvetica Neue Light" charset="0"/>
                <a:ea typeface="Helvetica Neue Light" charset="0"/>
                <a:cs typeface="Helvetica Neue Light" charset="0"/>
              </a:rPr>
              <a:t>for</a:t>
            </a:r>
            <a:r>
              <a:rPr lang="de-DE" sz="24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>
                <a:latin typeface="Helvetica Neue Light" charset="0"/>
                <a:ea typeface="Helvetica Neue Light" charset="0"/>
                <a:cs typeface="Helvetica Neue Light" charset="0"/>
              </a:rPr>
              <a:t>ethnic</a:t>
            </a:r>
            <a:r>
              <a:rPr lang="de-DE" sz="24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>
                <a:latin typeface="Helvetica Neue Light" charset="0"/>
                <a:ea typeface="Helvetica Neue Light" charset="0"/>
                <a:cs typeface="Helvetica Neue Light" charset="0"/>
              </a:rPr>
              <a:t>minority´s</a:t>
            </a:r>
            <a:endParaRPr lang="de-DE" sz="24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reurbanisation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Inner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city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districts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were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suffering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a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loose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in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population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until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21st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century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There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is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a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demand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, but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no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offering</a:t>
            </a:r>
            <a:r>
              <a:rPr lang="de-DE" sz="24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in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living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space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„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Inner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development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“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before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“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external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development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“</a:t>
            </a:r>
            <a:r>
              <a:rPr lang="de-DE" sz="24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to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stabilise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the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population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Monitoring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system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„NBS“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informs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potential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investors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about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available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buildingspace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Creating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living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space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without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expanding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the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city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itself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Population </a:t>
            </a:r>
            <a:r>
              <a:rPr lang="de-DE" dirty="0" err="1" smtClean="0"/>
              <a:t>development</a:t>
            </a:r>
            <a:r>
              <a:rPr lang="de-DE" dirty="0" smtClean="0"/>
              <a:t>&amp;</a:t>
            </a:r>
            <a:br>
              <a:rPr lang="de-DE" dirty="0" smtClean="0"/>
            </a:b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situtation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de-DE" dirty="0" smtClean="0"/>
              <a:t>Urbanisation in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industrialisation</a:t>
            </a:r>
            <a:r>
              <a:rPr lang="de-DE" dirty="0" smtClean="0"/>
              <a:t> </a:t>
            </a:r>
          </a:p>
          <a:p>
            <a:r>
              <a:rPr lang="de-DE" dirty="0"/>
              <a:t>B</a:t>
            </a:r>
            <a:r>
              <a:rPr lang="de-DE" dirty="0" smtClean="0"/>
              <a:t>ig </a:t>
            </a:r>
            <a:r>
              <a:rPr lang="de-DE" dirty="0" err="1" smtClean="0"/>
              <a:t>employers</a:t>
            </a:r>
            <a:r>
              <a:rPr lang="de-DE" dirty="0" smtClean="0"/>
              <a:t> (like Daimler-Benz, Porsche, Bosch) </a:t>
            </a:r>
            <a:r>
              <a:rPr lang="de-DE" dirty="0" err="1" smtClean="0"/>
              <a:t>were</a:t>
            </a:r>
            <a:r>
              <a:rPr lang="de-DE" dirty="0" smtClean="0"/>
              <a:t> a </a:t>
            </a:r>
            <a:r>
              <a:rPr lang="de-DE" dirty="0" err="1" smtClean="0"/>
              <a:t>pullfactor</a:t>
            </a:r>
            <a:endParaRPr lang="de-DE" dirty="0" smtClean="0"/>
          </a:p>
          <a:p>
            <a:r>
              <a:rPr lang="de-DE" dirty="0" smtClean="0"/>
              <a:t>WWI </a:t>
            </a:r>
            <a:r>
              <a:rPr lang="de-DE" dirty="0" err="1" smtClean="0"/>
              <a:t>and</a:t>
            </a:r>
            <a:r>
              <a:rPr lang="de-DE" dirty="0" smtClean="0"/>
              <a:t> WWII </a:t>
            </a:r>
            <a:r>
              <a:rPr lang="de-DE" dirty="0" err="1" smtClean="0"/>
              <a:t>caused</a:t>
            </a:r>
            <a:r>
              <a:rPr lang="de-DE" dirty="0"/>
              <a:t> </a:t>
            </a:r>
            <a:r>
              <a:rPr lang="de-DE" dirty="0" err="1" smtClean="0"/>
              <a:t>drops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population</a:t>
            </a:r>
            <a:endParaRPr lang="de-DE" dirty="0" smtClean="0"/>
          </a:p>
          <a:p>
            <a:r>
              <a:rPr lang="de-DE" dirty="0" err="1" smtClean="0"/>
              <a:t>Growing</a:t>
            </a:r>
            <a:r>
              <a:rPr lang="de-DE" dirty="0" smtClean="0"/>
              <a:t> </a:t>
            </a:r>
            <a:r>
              <a:rPr lang="de-DE" dirty="0" err="1" smtClean="0"/>
              <a:t>economy</a:t>
            </a:r>
            <a:r>
              <a:rPr lang="de-DE" dirty="0" smtClean="0"/>
              <a:t> -&gt; </a:t>
            </a:r>
            <a:r>
              <a:rPr lang="de-DE" dirty="0" err="1" smtClean="0"/>
              <a:t>urbanisation</a:t>
            </a:r>
            <a:endParaRPr lang="de-DE" dirty="0" smtClean="0"/>
          </a:p>
          <a:p>
            <a:r>
              <a:rPr lang="de-DE" dirty="0" err="1" smtClean="0"/>
              <a:t>Deurbanisation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70‘s </a:t>
            </a:r>
            <a:r>
              <a:rPr lang="de-DE" dirty="0" err="1" smtClean="0"/>
              <a:t>and</a:t>
            </a:r>
            <a:r>
              <a:rPr lang="de-DE" dirty="0" smtClean="0"/>
              <a:t> 90‘s</a:t>
            </a:r>
          </a:p>
          <a:p>
            <a:r>
              <a:rPr lang="de-DE" dirty="0" smtClean="0"/>
              <a:t>Today </a:t>
            </a:r>
            <a:r>
              <a:rPr lang="de-DE" dirty="0" err="1" smtClean="0"/>
              <a:t>reurbanisation</a:t>
            </a:r>
            <a:endParaRPr lang="de-DE" dirty="0"/>
          </a:p>
        </p:txBody>
      </p:sp>
      <p:pic>
        <p:nvPicPr>
          <p:cNvPr id="8" name="Bild 7" descr="https://upload.wikimedia.org/wikipedia/commons/thumb/b/b7/Einwohnerentwicklung_von_Stuttgart_ab_1871.svg/800px-Einwohnerentwicklung_von_Stuttgart_ab_1871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78" y="4271058"/>
            <a:ext cx="5810490" cy="2586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7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57" y="891252"/>
            <a:ext cx="7807318" cy="450422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553428" y="5671595"/>
            <a:ext cx="254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Helvetica Neue" charset="0"/>
                <a:ea typeface="Helvetica Neue" charset="0"/>
                <a:cs typeface="Helvetica Neue" charset="0"/>
              </a:rPr>
              <a:t>European </a:t>
            </a:r>
            <a:r>
              <a:rPr lang="de-DE" sz="2400" dirty="0" err="1" smtClean="0">
                <a:latin typeface="Helvetica Neue" charset="0"/>
                <a:ea typeface="Helvetica Neue" charset="0"/>
                <a:cs typeface="Helvetica Neue" charset="0"/>
              </a:rPr>
              <a:t>district</a:t>
            </a:r>
            <a:endParaRPr lang="de-DE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6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Changes</a:t>
            </a:r>
            <a:r>
              <a:rPr lang="de-DE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for</a:t>
            </a:r>
            <a:r>
              <a:rPr lang="de-DE" dirty="0" smtClean="0">
                <a:latin typeface="Helvetica Neue Light" charset="0"/>
                <a:ea typeface="Helvetica Neue Light" charset="0"/>
                <a:cs typeface="Helvetica Neue Light" charset="0"/>
              </a:rPr>
              <a:t>  </a:t>
            </a:r>
            <a:r>
              <a:rPr lang="de-DE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metropolitan</a:t>
            </a:r>
            <a:r>
              <a:rPr lang="de-DE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dirty="0">
                <a:latin typeface="Helvetica Neue Light" charset="0"/>
                <a:ea typeface="Helvetica Neue Light" charset="0"/>
                <a:cs typeface="Helvetica Neue Light" charset="0"/>
              </a:rPr>
              <a:t>Stuttgart &amp; </a:t>
            </a:r>
            <a:r>
              <a:rPr lang="de-DE" dirty="0" smtClean="0">
                <a:latin typeface="Helvetica Neue Light" charset="0"/>
                <a:ea typeface="Helvetica Neue Light" charset="0"/>
                <a:cs typeface="Helvetica Neue Light" charset="0"/>
              </a:rPr>
              <a:t>Europe</a:t>
            </a:r>
            <a:endParaRPr lang="de-DE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Magistrale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for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Europe</a:t>
            </a:r>
          </a:p>
          <a:p>
            <a:pPr marL="0" indent="0">
              <a:buNone/>
            </a:pP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   </a:t>
            </a:r>
            <a:r>
              <a:rPr lang="de-DE" sz="2400" dirty="0">
                <a:latin typeface="Helvetica Neue Light" charset="0"/>
                <a:ea typeface="Helvetica Neue Light" charset="0"/>
                <a:cs typeface="Helvetica Neue Light" charset="0"/>
              </a:rPr>
              <a:t>-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railroad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connection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Paris-Bratislava</a:t>
            </a:r>
          </a:p>
          <a:p>
            <a:endParaRPr lang="de-DE" sz="24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Critics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on EU-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facilitation</a:t>
            </a:r>
            <a:endParaRPr lang="de-DE" sz="24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buNone/>
            </a:pP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   </a:t>
            </a:r>
            <a:r>
              <a:rPr lang="de-DE" sz="2200" dirty="0" smtClean="0">
                <a:latin typeface="Helvetica Neue Light" charset="0"/>
                <a:ea typeface="Helvetica Neue Light" charset="0"/>
                <a:cs typeface="Helvetica Neue Light" charset="0"/>
              </a:rPr>
              <a:t>-</a:t>
            </a:r>
            <a:r>
              <a:rPr lang="de-DE" sz="2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europe-wide</a:t>
            </a:r>
            <a:r>
              <a:rPr lang="de-DE" sz="2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standards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Germany</a:t>
            </a:r>
          </a:p>
          <a:p>
            <a:pPr marL="0" indent="0">
              <a:buNone/>
            </a:pPr>
            <a:r>
              <a:rPr lang="de-DE" sz="24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  - 6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corridores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of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the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core</a:t>
            </a:r>
            <a:r>
              <a:rPr lang="de-DE" sz="24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network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in Germany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33991" r="3025"/>
          <a:stretch/>
        </p:blipFill>
        <p:spPr>
          <a:xfrm>
            <a:off x="6076709" y="1469984"/>
            <a:ext cx="3530278" cy="25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174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Nature </a:t>
            </a:r>
            <a:r>
              <a:rPr lang="de-DE" dirty="0" err="1" smtClean="0"/>
              <a:t>protection</a:t>
            </a:r>
            <a:endParaRPr lang="de-DE" dirty="0" smtClean="0"/>
          </a:p>
          <a:p>
            <a:r>
              <a:rPr lang="de-DE" dirty="0" err="1" smtClean="0"/>
              <a:t>Resettlement</a:t>
            </a:r>
            <a:endParaRPr lang="de-DE" dirty="0" smtClean="0"/>
          </a:p>
          <a:p>
            <a:r>
              <a:rPr lang="de-DE" dirty="0" err="1" smtClean="0"/>
              <a:t>Stopped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partly</a:t>
            </a:r>
            <a:endParaRPr lang="de-DE" dirty="0" smtClean="0"/>
          </a:p>
          <a:p>
            <a:r>
              <a:rPr lang="de-DE" dirty="0" err="1" smtClean="0"/>
              <a:t>Caused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time</a:t>
            </a:r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opponents</a:t>
            </a:r>
            <a:r>
              <a:rPr lang="de-DE" dirty="0" smtClean="0"/>
              <a:t> </a:t>
            </a:r>
            <a:r>
              <a:rPr lang="de-DE" dirty="0" err="1" smtClean="0"/>
              <a:t>reason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stop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lizards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hermit</a:t>
            </a:r>
            <a:r>
              <a:rPr lang="de-DE" dirty="0" smtClean="0"/>
              <a:t> </a:t>
            </a:r>
            <a:r>
              <a:rPr lang="de-DE" dirty="0" err="1" smtClean="0"/>
              <a:t>beetle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79" y="1432046"/>
            <a:ext cx="4053866" cy="22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 smtClean="0"/>
              <a:t>trends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8518" y="1930400"/>
            <a:ext cx="8596668" cy="3880773"/>
          </a:xfrm>
        </p:spPr>
        <p:txBody>
          <a:bodyPr/>
          <a:lstStyle/>
          <a:p>
            <a:r>
              <a:rPr lang="de-DE" dirty="0" smtClean="0"/>
              <a:t>Reflexive </a:t>
            </a:r>
            <a:r>
              <a:rPr lang="de-DE" dirty="0" err="1" smtClean="0"/>
              <a:t>Modernism</a:t>
            </a:r>
            <a:r>
              <a:rPr lang="de-DE" dirty="0" smtClean="0"/>
              <a:t>:</a:t>
            </a:r>
          </a:p>
          <a:p>
            <a:r>
              <a:rPr lang="de-DE" dirty="0" smtClean="0"/>
              <a:t>Germany </a:t>
            </a:r>
            <a:r>
              <a:rPr lang="de-DE" dirty="0" err="1" smtClean="0"/>
              <a:t>owns</a:t>
            </a:r>
            <a:r>
              <a:rPr lang="de-DE" dirty="0" smtClean="0"/>
              <a:t> an </a:t>
            </a:r>
            <a:r>
              <a:rPr lang="de-DE" dirty="0" err="1" smtClean="0"/>
              <a:t>enormous</a:t>
            </a:r>
            <a:r>
              <a:rPr lang="de-DE" dirty="0" smtClean="0"/>
              <a:t> </a:t>
            </a:r>
            <a:r>
              <a:rPr lang="de-DE" dirty="0" err="1" smtClean="0"/>
              <a:t>rail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                                                       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endParaRPr lang="de-DE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strategic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inevitable</a:t>
            </a:r>
            <a:endParaRPr lang="de-DE" dirty="0" smtClean="0"/>
          </a:p>
          <a:p>
            <a:r>
              <a:rPr lang="de-DE" dirty="0" smtClean="0"/>
              <a:t>Quality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innovation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trends</a:t>
            </a:r>
            <a:endParaRPr lang="de-DE" dirty="0" smtClean="0"/>
          </a:p>
          <a:p>
            <a:r>
              <a:rPr lang="de-DE" dirty="0" smtClean="0"/>
              <a:t>Reflexive </a:t>
            </a:r>
            <a:r>
              <a:rPr lang="de-DE" dirty="0" err="1" smtClean="0"/>
              <a:t>modernsim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endParaRPr lang="de-DE" dirty="0" smtClean="0"/>
          </a:p>
          <a:p>
            <a:r>
              <a:rPr lang="de-DE" dirty="0" err="1" smtClean="0"/>
              <a:t>Self-awareness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self-criticism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77" y="1516965"/>
            <a:ext cx="3727048" cy="497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 smtClean="0"/>
              <a:t>trends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Brutalism</a:t>
            </a:r>
            <a:r>
              <a:rPr lang="de-DE" dirty="0" smtClean="0"/>
              <a:t>: </a:t>
            </a:r>
          </a:p>
          <a:p>
            <a:r>
              <a:rPr lang="de-DE" dirty="0" err="1" smtClean="0"/>
              <a:t>Refers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french</a:t>
            </a:r>
            <a:r>
              <a:rPr lang="de-DE" dirty="0" smtClean="0"/>
              <a:t> </a:t>
            </a:r>
            <a:r>
              <a:rPr lang="de-DE" dirty="0" err="1" smtClean="0"/>
              <a:t>word</a:t>
            </a:r>
            <a:r>
              <a:rPr lang="de-DE" dirty="0" smtClean="0"/>
              <a:t> </a:t>
            </a:r>
            <a:r>
              <a:rPr lang="de-DE" dirty="0" err="1" smtClean="0"/>
              <a:t>béton</a:t>
            </a:r>
            <a:r>
              <a:rPr lang="de-DE" dirty="0" smtClean="0"/>
              <a:t> </a:t>
            </a:r>
            <a:r>
              <a:rPr lang="de-DE" dirty="0" err="1" smtClean="0"/>
              <a:t>brut</a:t>
            </a:r>
            <a:r>
              <a:rPr lang="de-DE" dirty="0" smtClean="0"/>
              <a:t>,                                                          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basically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r>
              <a:rPr lang="de-DE" dirty="0" smtClean="0"/>
              <a:t> </a:t>
            </a:r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concrete</a:t>
            </a:r>
            <a:endParaRPr lang="de-DE" dirty="0" smtClean="0"/>
          </a:p>
          <a:p>
            <a:r>
              <a:rPr lang="de-DE" dirty="0" smtClean="0"/>
              <a:t>Area </a:t>
            </a:r>
            <a:r>
              <a:rPr lang="de-DE" dirty="0" err="1" smtClean="0"/>
              <a:t>flourished</a:t>
            </a:r>
            <a:r>
              <a:rPr lang="de-DE" dirty="0" smtClean="0"/>
              <a:t> 1950-1970</a:t>
            </a:r>
          </a:p>
          <a:p>
            <a:r>
              <a:rPr lang="de-DE" dirty="0" err="1" smtClean="0"/>
              <a:t>Started</a:t>
            </a:r>
            <a:r>
              <a:rPr lang="de-DE" dirty="0" smtClean="0"/>
              <a:t> out </a:t>
            </a:r>
            <a:r>
              <a:rPr lang="de-DE" dirty="0" err="1" smtClean="0"/>
              <a:t>as</a:t>
            </a:r>
            <a:r>
              <a:rPr lang="de-DE" dirty="0" smtClean="0"/>
              <a:t> an </a:t>
            </a:r>
            <a:r>
              <a:rPr lang="de-DE" dirty="0" err="1" smtClean="0"/>
              <a:t>experiment</a:t>
            </a:r>
            <a:endParaRPr lang="de-DE" dirty="0" smtClean="0"/>
          </a:p>
          <a:p>
            <a:r>
              <a:rPr lang="de-DE" dirty="0" smtClean="0"/>
              <a:t>New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cheaper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r>
              <a:rPr lang="de-DE" dirty="0" smtClean="0"/>
              <a:t>                                                             </a:t>
            </a:r>
            <a:r>
              <a:rPr lang="de-DE" dirty="0" err="1" smtClean="0"/>
              <a:t>as</a:t>
            </a:r>
            <a:r>
              <a:rPr lang="de-DE" dirty="0" smtClean="0"/>
              <a:t> a design medium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28" y="1377387"/>
            <a:ext cx="3973331" cy="50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0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Regeneration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buldings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441395"/>
            <a:ext cx="8596668" cy="3880773"/>
          </a:xfrm>
        </p:spPr>
        <p:txBody>
          <a:bodyPr/>
          <a:lstStyle/>
          <a:p>
            <a:r>
              <a:rPr lang="de-DE" dirty="0" smtClean="0"/>
              <a:t>Stuttgart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city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constantly</a:t>
            </a:r>
            <a:r>
              <a:rPr lang="de-DE" dirty="0" smtClean="0"/>
              <a:t> </a:t>
            </a:r>
            <a:r>
              <a:rPr lang="de-DE" dirty="0" err="1" smtClean="0"/>
              <a:t>changing</a:t>
            </a:r>
            <a:r>
              <a:rPr lang="de-DE" dirty="0" smtClean="0"/>
              <a:t> ist </a:t>
            </a:r>
            <a:r>
              <a:rPr lang="de-DE" dirty="0" err="1" smtClean="0"/>
              <a:t>facet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transformation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presence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dirty="0" smtClean="0"/>
              <a:t>Buildings </a:t>
            </a:r>
            <a:r>
              <a:rPr lang="de-DE" dirty="0" err="1" smtClean="0"/>
              <a:t>from</a:t>
            </a:r>
            <a:r>
              <a:rPr lang="de-DE" dirty="0" smtClean="0"/>
              <a:t> 1945-1979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impressive</a:t>
            </a:r>
            <a:r>
              <a:rPr lang="de-DE" dirty="0" smtClean="0"/>
              <a:t> </a:t>
            </a:r>
            <a:r>
              <a:rPr lang="de-DE" dirty="0" err="1" smtClean="0"/>
              <a:t>economical</a:t>
            </a:r>
            <a:r>
              <a:rPr lang="de-DE" dirty="0" smtClean="0"/>
              <a:t>,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endParaRPr lang="de-DE" dirty="0" smtClean="0"/>
          </a:p>
          <a:p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bulidings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concern</a:t>
            </a:r>
            <a:endParaRPr lang="de-DE" dirty="0" smtClean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6" y="3620627"/>
            <a:ext cx="2531191" cy="28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3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88274"/>
            <a:ext cx="10515600" cy="1325563"/>
          </a:xfrm>
        </p:spPr>
        <p:txBody>
          <a:bodyPr/>
          <a:lstStyle/>
          <a:p>
            <a:r>
              <a:rPr lang="de-DE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Structure</a:t>
            </a:r>
            <a:endParaRPr lang="de-DE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0000"/>
          </a:xfrm>
        </p:spPr>
        <p:txBody>
          <a:bodyPr/>
          <a:lstStyle/>
          <a:p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Stuttgart </a:t>
            </a:r>
            <a:r>
              <a:rPr lang="de-DE" sz="2500" dirty="0">
                <a:latin typeface="Helvetica Neue Light" charset="0"/>
                <a:ea typeface="Helvetica Neue Light" charset="0"/>
                <a:cs typeface="Helvetica Neue Light" charset="0"/>
              </a:rPr>
              <a:t>21 </a:t>
            </a:r>
            <a:r>
              <a:rPr lang="mr-IN" sz="2500" dirty="0"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de-DE" sz="25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The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construction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project</a:t>
            </a:r>
            <a:endParaRPr lang="de-DE" sz="25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Advantages &amp;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criticism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of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the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reconstruction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</a:p>
          <a:p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Impact on urban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development</a:t>
            </a:r>
            <a:endParaRPr lang="de-DE" sz="25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Changes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for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the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metropolitan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area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of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tuttgart &amp; </a:t>
            </a:r>
            <a:r>
              <a:rPr lang="de-DE" sz="2500" dirty="0">
                <a:latin typeface="Helvetica Neue Light" charset="0"/>
                <a:ea typeface="Helvetica Neue Light" charset="0"/>
                <a:cs typeface="Helvetica Neue Light" charset="0"/>
              </a:rPr>
              <a:t>E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urope </a:t>
            </a:r>
          </a:p>
          <a:p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Influence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of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the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lizard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and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hermit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beetle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on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the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project</a:t>
            </a:r>
            <a:endParaRPr lang="de-DE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endParaRPr lang="de-DE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endParaRPr lang="de-DE" dirty="0"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5288" y="376802"/>
            <a:ext cx="8596668" cy="1320800"/>
          </a:xfrm>
        </p:spPr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buildings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5288" y="1697602"/>
            <a:ext cx="8596668" cy="3880773"/>
          </a:xfrm>
        </p:spPr>
        <p:txBody>
          <a:bodyPr/>
          <a:lstStyle/>
          <a:p>
            <a:r>
              <a:rPr lang="de-DE" dirty="0" err="1" smtClean="0"/>
              <a:t>Plenty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endParaRPr lang="de-DE" dirty="0" smtClean="0"/>
          </a:p>
          <a:p>
            <a:r>
              <a:rPr lang="de-DE" dirty="0" smtClean="0"/>
              <a:t>Stuttgart 21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 smtClean="0"/>
          </a:p>
          <a:p>
            <a:r>
              <a:rPr lang="de-DE" dirty="0" smtClean="0"/>
              <a:t>Central </a:t>
            </a:r>
            <a:r>
              <a:rPr lang="de-DE" dirty="0" err="1" smtClean="0"/>
              <a:t>libary</a:t>
            </a:r>
            <a:endParaRPr lang="de-DE" dirty="0" smtClean="0"/>
          </a:p>
          <a:p>
            <a:r>
              <a:rPr lang="de-DE" dirty="0" smtClean="0"/>
              <a:t>Malls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city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88" y="3865943"/>
            <a:ext cx="5899613" cy="2611119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34" y="1697602"/>
            <a:ext cx="3020993" cy="47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30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trends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8636"/>
          </a:xfrm>
        </p:spPr>
        <p:txBody>
          <a:bodyPr>
            <a:normAutofit lnSpcReduction="10000"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smtClean="0"/>
              <a:t>The </a:t>
            </a:r>
            <a:r>
              <a:rPr lang="de-DE" dirty="0" err="1" smtClean="0"/>
              <a:t>process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buldings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increasingly</a:t>
            </a:r>
            <a:r>
              <a:rPr lang="de-DE" dirty="0" smtClean="0"/>
              <a:t> expensive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err="1" smtClean="0"/>
              <a:t>Conntection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trends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sustainbility</a:t>
            </a:r>
            <a:endParaRPr lang="de-DE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err="1" smtClean="0"/>
              <a:t>Scheduled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limited </a:t>
            </a:r>
            <a:r>
              <a:rPr lang="de-DE" dirty="0" err="1" smtClean="0"/>
              <a:t>budget</a:t>
            </a:r>
            <a:endParaRPr lang="de-DE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considerd</a:t>
            </a:r>
            <a:endParaRPr lang="de-DE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smtClean="0"/>
              <a:t>Modern </a:t>
            </a:r>
            <a:r>
              <a:rPr lang="de-DE" dirty="0" err="1" smtClean="0"/>
              <a:t>today</a:t>
            </a:r>
            <a:r>
              <a:rPr lang="de-DE" dirty="0" smtClean="0"/>
              <a:t> but </a:t>
            </a:r>
            <a:r>
              <a:rPr lang="de-DE" dirty="0" err="1" smtClean="0"/>
              <a:t>outdated</a:t>
            </a:r>
            <a:r>
              <a:rPr lang="de-DE" dirty="0" smtClean="0"/>
              <a:t> </a:t>
            </a:r>
            <a:r>
              <a:rPr lang="de-DE" dirty="0" err="1" smtClean="0"/>
              <a:t>tomorrow</a:t>
            </a:r>
            <a:endParaRPr lang="de-DE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u="sng" dirty="0" smtClean="0"/>
              <a:t>Solution: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u="sng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err="1" smtClean="0"/>
              <a:t>Digitalisation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mr-IN" dirty="0" smtClean="0"/>
              <a:t>–</a:t>
            </a:r>
            <a:r>
              <a:rPr lang="de-DE" dirty="0" smtClean="0"/>
              <a:t>&gt;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endParaRPr lang="de-DE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smtClean="0"/>
              <a:t>Work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organized</a:t>
            </a:r>
            <a:endParaRPr lang="de-DE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err="1" smtClean="0"/>
              <a:t>Develop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security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conserve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endParaRPr lang="de-DE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8765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against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desperation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apartments</a:t>
            </a:r>
            <a:r>
              <a:rPr lang="de-DE" dirty="0" smtClean="0"/>
              <a:t>: 14.800 </a:t>
            </a:r>
            <a:r>
              <a:rPr lang="de-DE" dirty="0" err="1" smtClean="0"/>
              <a:t>apartments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wider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Stuttgart</a:t>
            </a:r>
          </a:p>
          <a:p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retirement</a:t>
            </a:r>
            <a:r>
              <a:rPr lang="de-DE" dirty="0" smtClean="0"/>
              <a:t> </a:t>
            </a:r>
            <a:r>
              <a:rPr lang="de-DE" dirty="0" err="1" smtClean="0"/>
              <a:t>homes</a:t>
            </a:r>
            <a:r>
              <a:rPr lang="de-DE" dirty="0" smtClean="0"/>
              <a:t>: 120 </a:t>
            </a:r>
            <a:r>
              <a:rPr lang="de-DE" dirty="0" err="1" smtClean="0"/>
              <a:t>apartments</a:t>
            </a:r>
            <a:r>
              <a:rPr lang="de-DE" dirty="0" smtClean="0"/>
              <a:t> in Stuttgart</a:t>
            </a:r>
          </a:p>
          <a:p>
            <a:pPr algn="just"/>
            <a:r>
              <a:rPr lang="de-DE" dirty="0" smtClean="0"/>
              <a:t>Apartments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inhabitants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sellery</a:t>
            </a:r>
            <a:r>
              <a:rPr lang="de-DE" dirty="0" smtClean="0"/>
              <a:t>: </a:t>
            </a:r>
            <a:r>
              <a:rPr lang="de-DE" dirty="0" err="1" smtClean="0"/>
              <a:t>nearly</a:t>
            </a:r>
            <a:r>
              <a:rPr lang="de-DE" dirty="0" smtClean="0"/>
              <a:t> 500 in Stuttgart </a:t>
            </a:r>
            <a:r>
              <a:rPr lang="de-DE" dirty="0" err="1" smtClean="0"/>
              <a:t>were</a:t>
            </a:r>
            <a:r>
              <a:rPr lang="de-DE" dirty="0" smtClean="0"/>
              <a:t>     </a:t>
            </a:r>
            <a:r>
              <a:rPr lang="de-DE" dirty="0" err="1" smtClean="0"/>
              <a:t>built</a:t>
            </a:r>
            <a:r>
              <a:rPr lang="de-DE" dirty="0" smtClean="0"/>
              <a:t> in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37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63301"/>
            <a:ext cx="8596668" cy="1320800"/>
          </a:xfrm>
        </p:spPr>
        <p:txBody>
          <a:bodyPr>
            <a:normAutofit/>
          </a:bodyPr>
          <a:lstStyle/>
          <a:p>
            <a:r>
              <a:rPr lang="de-DE" dirty="0">
                <a:latin typeface="Helvetica Neue Light" charset="0"/>
                <a:ea typeface="Helvetica Neue Light" charset="0"/>
                <a:cs typeface="Helvetica Neue Light" charset="0"/>
              </a:rPr>
              <a:t>Stuttgart 21 </a:t>
            </a:r>
            <a:r>
              <a:rPr lang="mr-IN" dirty="0" smtClean="0"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de-DE" dirty="0" smtClean="0">
                <a:latin typeface="Helvetica Neue Light" charset="0"/>
                <a:ea typeface="Helvetica Neue Light" charset="0"/>
                <a:cs typeface="Helvetica Neue Light" charset="0"/>
              </a:rPr>
              <a:t>The </a:t>
            </a:r>
            <a:r>
              <a:rPr lang="de-DE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construction</a:t>
            </a:r>
            <a:r>
              <a:rPr lang="de-DE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project</a:t>
            </a:r>
            <a:r>
              <a:rPr lang="de-DE" dirty="0">
                <a:latin typeface="Helvetica Neue Light" charset="0"/>
                <a:ea typeface="Helvetica Neue Light" charset="0"/>
                <a:cs typeface="Helvetica Neue Light" charset="0"/>
              </a:rPr>
              <a:t/>
            </a:r>
            <a:br>
              <a:rPr lang="de-DE" dirty="0">
                <a:latin typeface="Helvetica Neue Light" charset="0"/>
                <a:ea typeface="Helvetica Neue Light" charset="0"/>
                <a:cs typeface="Helvetica Neue Light" charset="0"/>
              </a:rPr>
            </a:br>
            <a:endParaRPr lang="de-DE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7795334" cy="3880773"/>
          </a:xfrm>
        </p:spPr>
        <p:txBody>
          <a:bodyPr>
            <a:noAutofit/>
          </a:bodyPr>
          <a:lstStyle/>
          <a:p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Transformation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of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the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old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terminal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station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to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an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drive-trough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mainstation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</a:p>
          <a:p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180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degree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turn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of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the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railconnection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</a:p>
          <a:p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Building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of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two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new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tunnelsystems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to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run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the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new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mainstation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underground</a:t>
            </a:r>
            <a:endParaRPr lang="de-DE" sz="2500" dirty="0" smtClean="0">
              <a:solidFill>
                <a:schemeClr val="tx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Building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of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a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new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highspeed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track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between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Stuttgart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and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Ulm. (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increased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time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of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30 </a:t>
            </a:r>
            <a:r>
              <a:rPr lang="de-DE" sz="25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minutes</a:t>
            </a:r>
            <a:r>
              <a:rPr lang="de-DE" sz="25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/>
          <a:stretch/>
        </p:blipFill>
        <p:spPr>
          <a:xfrm>
            <a:off x="0" y="12402"/>
            <a:ext cx="12192000" cy="6845598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 flipH="1">
            <a:off x="5752619" y="-208344"/>
            <a:ext cx="2928394" cy="436365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907929" y="5011838"/>
            <a:ext cx="462987" cy="462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0370916" y="50586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New </a:t>
            </a:r>
            <a:r>
              <a:rPr lang="de-DE" dirty="0" err="1" smtClean="0"/>
              <a:t>extention</a:t>
            </a:r>
            <a:endParaRPr lang="de-DE" dirty="0"/>
          </a:p>
        </p:txBody>
      </p:sp>
      <p:sp>
        <p:nvSpPr>
          <p:cNvPr id="17" name="Oval 16"/>
          <p:cNvSpPr/>
          <p:nvPr/>
        </p:nvSpPr>
        <p:spPr>
          <a:xfrm>
            <a:off x="9907929" y="4361026"/>
            <a:ext cx="462987" cy="46298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0370916" y="4407853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Old </a:t>
            </a:r>
            <a:r>
              <a:rPr lang="de-DE" dirty="0" err="1" smtClean="0"/>
              <a:t>extention</a:t>
            </a:r>
            <a:endParaRPr lang="de-DE" dirty="0"/>
          </a:p>
        </p:txBody>
      </p:sp>
      <p:cxnSp>
        <p:nvCxnSpPr>
          <p:cNvPr id="28" name="Gerade Verbindung 27"/>
          <p:cNvCxnSpPr/>
          <p:nvPr/>
        </p:nvCxnSpPr>
        <p:spPr>
          <a:xfrm>
            <a:off x="4641448" y="3553428"/>
            <a:ext cx="5903089" cy="341453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 flipV="1">
            <a:off x="289367" y="-208344"/>
            <a:ext cx="4190036" cy="365760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Helvetica Neue Light" charset="0"/>
                <a:ea typeface="Helvetica Neue Light" charset="0"/>
                <a:cs typeface="Helvetica Neue Light" charset="0"/>
              </a:rPr>
              <a:t>Advantages - Stuttgart 21</a:t>
            </a:r>
            <a:endParaRPr lang="de-DE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Traffic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project</a:t>
            </a:r>
            <a:endParaRPr lang="de-DE" sz="25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Ecological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project</a:t>
            </a:r>
            <a:endParaRPr lang="de-DE" sz="25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Urbanistic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project</a:t>
            </a:r>
            <a:endParaRPr lang="de-DE" sz="25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Economical</a:t>
            </a:r>
            <a:r>
              <a:rPr lang="de-DE" sz="25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5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boost</a:t>
            </a:r>
            <a:endParaRPr lang="de-DE" sz="25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Helvetica Neue Light" charset="0"/>
                <a:ea typeface="Helvetica Neue Light" charset="0"/>
                <a:cs typeface="Helvetica Neue Light" charset="0"/>
              </a:rPr>
              <a:t>S21 </a:t>
            </a:r>
            <a:r>
              <a:rPr lang="mr-IN" dirty="0" smtClean="0"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de-DE" dirty="0" smtClean="0">
                <a:latin typeface="Helvetica Neue Light" charset="0"/>
                <a:ea typeface="Helvetica Neue Light" charset="0"/>
                <a:cs typeface="Helvetica Neue Light" charset="0"/>
              </a:rPr>
              <a:t> Traffic </a:t>
            </a:r>
            <a:r>
              <a:rPr lang="de-DE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project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Advantages</a:t>
            </a:r>
            <a:endParaRPr lang="de-DE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Greater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capacity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Switching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trains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becomes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easier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 </a:t>
            </a:r>
          </a:p>
          <a:p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International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connection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Expanding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of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the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regional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and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intercity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transport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Faster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urban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development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New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jobs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during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the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construction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New, modern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mainstation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83" y="1013248"/>
            <a:ext cx="4079433" cy="22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Helvetica Neue Light" charset="0"/>
                <a:ea typeface="Helvetica Neue Light" charset="0"/>
                <a:cs typeface="Helvetica Neue Light" charset="0"/>
              </a:rPr>
              <a:t>S21 </a:t>
            </a:r>
            <a:r>
              <a:rPr lang="mr-IN" dirty="0" smtClean="0"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de-DE" dirty="0" smtClean="0">
                <a:latin typeface="Helvetica Neue Light" charset="0"/>
                <a:ea typeface="Helvetica Neue Light" charset="0"/>
                <a:cs typeface="Helvetica Neue Light" charset="0"/>
              </a:rPr>
              <a:t> Traffic </a:t>
            </a:r>
            <a:r>
              <a:rPr lang="de-DE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project</a:t>
            </a:r>
            <a:r>
              <a:rPr lang="de-DE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br>
              <a:rPr lang="de-DE" dirty="0" smtClean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de-DE" sz="24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Disadvantages</a:t>
            </a:r>
            <a:endParaRPr lang="de-DE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Cheaper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alternative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possible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(terminal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station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</a:p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False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calculation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</a:p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Noises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&amp;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exhausts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fumes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Massiv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impact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on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the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cityscape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Infrastructure</a:t>
            </a:r>
          </a:p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Unclear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time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saving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Unilateral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improvement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Risks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in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construction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99" y="3159888"/>
            <a:ext cx="4551280" cy="25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Helvetica Neue Light" charset="0"/>
                <a:ea typeface="Helvetica Neue Light" charset="0"/>
                <a:cs typeface="Helvetica Neue Light" charset="0"/>
              </a:rPr>
              <a:t>Impact on urban </a:t>
            </a:r>
            <a:r>
              <a:rPr lang="de-DE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development</a:t>
            </a:r>
            <a:endParaRPr lang="de-DE" sz="2800" dirty="0">
              <a:solidFill>
                <a:schemeClr val="tx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6498970" cy="3880773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New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building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areas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available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Improvement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of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urban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climate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Reshaping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of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mainstation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area</a:t>
            </a:r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Connection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of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more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districts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de-DE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around</a:t>
            </a:r>
            <a:r>
              <a:rPr lang="de-DE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Stuttgart</a:t>
            </a:r>
          </a:p>
          <a:p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endParaRPr lang="de-DE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endParaRPr lang="de-DE" sz="24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07" y="1683494"/>
            <a:ext cx="3144790" cy="43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6" y="374814"/>
            <a:ext cx="3886650" cy="5887132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41" y="374814"/>
            <a:ext cx="4730830" cy="58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5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614</Words>
  <Application>Microsoft Macintosh PowerPoint</Application>
  <PresentationFormat>Breitbild</PresentationFormat>
  <Paragraphs>124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Calibri</vt:lpstr>
      <vt:lpstr>Helvetica Neue</vt:lpstr>
      <vt:lpstr>Helvetica Neue Light</vt:lpstr>
      <vt:lpstr>Helvetica Neue Thin</vt:lpstr>
      <vt:lpstr>Mangal</vt:lpstr>
      <vt:lpstr>Trebuchet MS</vt:lpstr>
      <vt:lpstr>Wingdings 3</vt:lpstr>
      <vt:lpstr>Arial</vt:lpstr>
      <vt:lpstr>Facette</vt:lpstr>
      <vt:lpstr>Urban development- Stuttgart</vt:lpstr>
      <vt:lpstr>Structure</vt:lpstr>
      <vt:lpstr>Stuttgart 21 –The construction project </vt:lpstr>
      <vt:lpstr>PowerPoint-Präsentation</vt:lpstr>
      <vt:lpstr>Advantages - Stuttgart 21</vt:lpstr>
      <vt:lpstr>S21 – Traffic project Advantages</vt:lpstr>
      <vt:lpstr>S21 – Traffic project  Disadvantages</vt:lpstr>
      <vt:lpstr>Impact on urban development</vt:lpstr>
      <vt:lpstr>PowerPoint-Präsentation</vt:lpstr>
      <vt:lpstr>Projects against...</vt:lpstr>
      <vt:lpstr>Problems of reurbanisation</vt:lpstr>
      <vt:lpstr>Population development&amp; current situtation</vt:lpstr>
      <vt:lpstr>PowerPoint-Präsentation</vt:lpstr>
      <vt:lpstr>Changes for  metropolitan Stuttgart &amp; Europe</vt:lpstr>
      <vt:lpstr>PowerPoint-Präsentation</vt:lpstr>
      <vt:lpstr>Influence of the lizards and the hermit beetle</vt:lpstr>
      <vt:lpstr>Current architecture trends</vt:lpstr>
      <vt:lpstr>Current architecture trends</vt:lpstr>
      <vt:lpstr>Regeneration of buldings</vt:lpstr>
      <vt:lpstr>New buildings and projects</vt:lpstr>
      <vt:lpstr>The issue with the constant trends and changes</vt:lpstr>
      <vt:lpstr>Measures against social desperation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Stadtentwicklung - Stuttgart</dc:title>
  <dc:creator>Gustav Schüle</dc:creator>
  <cp:lastModifiedBy>Gustav Schüle</cp:lastModifiedBy>
  <cp:revision>36</cp:revision>
  <dcterms:created xsi:type="dcterms:W3CDTF">2018-02-01T08:36:19Z</dcterms:created>
  <dcterms:modified xsi:type="dcterms:W3CDTF">2018-03-08T09:52:09Z</dcterms:modified>
</cp:coreProperties>
</file>