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6" r:id="rId7"/>
    <p:sldId id="264" r:id="rId8"/>
    <p:sldId id="260" r:id="rId9"/>
    <p:sldId id="263" r:id="rId10"/>
    <p:sldId id="261" r:id="rId11"/>
    <p:sldId id="267"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44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79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5"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9DF3B71-C545-4A82-8345-878B37F9EF7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7158D-B85F-4651-AEF9-1EBF9EA0EB49}" type="slidenum">
              <a:rPr lang="en-US" smtClean="0"/>
              <a:t>‹Nº›</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73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9DF3B71-C545-4A82-8345-878B37F9EF7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417796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5"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4781"/>
            <a:ext cx="1971675"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3" y="414779"/>
            <a:ext cx="5800725" cy="5757420"/>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9DF3B71-C545-4A82-8345-878B37F9EF7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403640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9DF3B71-C545-4A82-8345-878B37F9EF7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2992287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5"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9DF3B71-C545-4A82-8345-878B37F9EF7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7158D-B85F-4651-AEF9-1EBF9EA0EB49}" type="slidenum">
              <a:rPr lang="en-US" smtClean="0"/>
              <a:t>‹Nº›</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58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7"/>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9DF3B71-C545-4A82-8345-878B37F9EF7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304074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7"/>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9DF3B71-C545-4A82-8345-878B37F9EF7A}"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2849461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9DF3B71-C545-4A82-8345-878B37F9EF7A}"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351034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5"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DF3B71-C545-4A82-8345-878B37F9EF7A}" type="datetimeFigureOut">
              <a:rPr lang="en-US" smtClean="0"/>
              <a:t>1/24/2020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324299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49137" y="6459789"/>
            <a:ext cx="1963883" cy="365125"/>
          </a:xfrm>
        </p:spPr>
        <p:txBody>
          <a:bodyPr/>
          <a:lstStyle>
            <a:lvl1pPr algn="l">
              <a:defRPr/>
            </a:lvl1pPr>
          </a:lstStyle>
          <a:p>
            <a:fld id="{89DF3B71-C545-4A82-8345-878B37F9EF7A}" type="datetimeFigureOut">
              <a:rPr lang="en-US" smtClean="0"/>
              <a:t>1/24/2020</a:t>
            </a:fld>
            <a:endParaRPr lang="en-US"/>
          </a:p>
        </p:txBody>
      </p:sp>
      <p:sp>
        <p:nvSpPr>
          <p:cNvPr id="6" name="Footer Placeholder 5"/>
          <p:cNvSpPr>
            <a:spLocks noGrp="1"/>
          </p:cNvSpPr>
          <p:nvPr>
            <p:ph type="ftr" sz="quarter" idx="11"/>
          </p:nvPr>
        </p:nvSpPr>
        <p:spPr>
          <a:xfrm>
            <a:off x="3600450" y="6459789"/>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77158D-B85F-4651-AEF9-1EBF9EA0EB49}" type="slidenum">
              <a:rPr lang="en-US" smtClean="0"/>
              <a:t>‹Nº›</a:t>
            </a:fld>
            <a:endParaRPr lang="en-US"/>
          </a:p>
        </p:txBody>
      </p:sp>
    </p:spTree>
    <p:extLst>
      <p:ext uri="{BB962C8B-B14F-4D97-AF65-F5344CB8AC3E}">
        <p14:creationId xmlns:p14="http://schemas.microsoft.com/office/powerpoint/2010/main" val="152578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3"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1"/>
            <a:ext cx="7589520"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9DF3B71-C545-4A82-8345-878B37F9EF7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7158D-B85F-4651-AEF9-1EBF9EA0EB49}" type="slidenum">
              <a:rPr lang="en-US" smtClean="0"/>
              <a:t>‹Nº›</a:t>
            </a:fld>
            <a:endParaRPr lang="en-US"/>
          </a:p>
        </p:txBody>
      </p:sp>
    </p:spTree>
    <p:extLst>
      <p:ext uri="{BB962C8B-B14F-4D97-AF65-F5344CB8AC3E}">
        <p14:creationId xmlns:p14="http://schemas.microsoft.com/office/powerpoint/2010/main" val="220746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 y="6334318"/>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7"/>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4" y="6459789"/>
            <a:ext cx="1854203" cy="365125"/>
          </a:xfrm>
          <a:prstGeom prst="rect">
            <a:avLst/>
          </a:prstGeom>
        </p:spPr>
        <p:txBody>
          <a:bodyPr vert="horz" lIns="91440" tIns="45720" rIns="91440" bIns="45720" rtlCol="0" anchor="ctr"/>
          <a:lstStyle>
            <a:lvl1pPr algn="l">
              <a:defRPr sz="900">
                <a:solidFill>
                  <a:srgbClr val="FFFFFF"/>
                </a:solidFill>
              </a:defRPr>
            </a:lvl1pPr>
          </a:lstStyle>
          <a:p>
            <a:fld id="{89DF3B71-C545-4A82-8345-878B37F9EF7A}" type="datetimeFigureOut">
              <a:rPr lang="en-US" smtClean="0"/>
              <a:t>1/24/2020</a:t>
            </a:fld>
            <a:endParaRPr lang="en-US"/>
          </a:p>
        </p:txBody>
      </p:sp>
      <p:sp>
        <p:nvSpPr>
          <p:cNvPr id="5" name="Footer Placeholder 4"/>
          <p:cNvSpPr>
            <a:spLocks noGrp="1"/>
          </p:cNvSpPr>
          <p:nvPr>
            <p:ph type="ftr" sz="quarter" idx="3"/>
          </p:nvPr>
        </p:nvSpPr>
        <p:spPr>
          <a:xfrm>
            <a:off x="2764642" y="6459789"/>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7" y="6459789"/>
            <a:ext cx="984019" cy="365125"/>
          </a:xfrm>
          <a:prstGeom prst="rect">
            <a:avLst/>
          </a:prstGeom>
        </p:spPr>
        <p:txBody>
          <a:bodyPr vert="horz" lIns="91440" tIns="45720" rIns="91440" bIns="45720" rtlCol="0" anchor="ctr"/>
          <a:lstStyle>
            <a:lvl1pPr algn="r">
              <a:defRPr sz="1050">
                <a:solidFill>
                  <a:srgbClr val="FFFFFF"/>
                </a:solidFill>
              </a:defRPr>
            </a:lvl1pPr>
          </a:lstStyle>
          <a:p>
            <a:fld id="{A177158D-B85F-4651-AEF9-1EBF9EA0EB49}" type="slidenum">
              <a:rPr lang="en-US" smtClean="0"/>
              <a:t>‹Nº›</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296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32658" y="692701"/>
            <a:ext cx="8278691" cy="893961"/>
          </a:xfrm>
        </p:spPr>
        <p:txBody>
          <a:bodyPr>
            <a:noAutofit/>
          </a:bodyPr>
          <a:lstStyle/>
          <a:p>
            <a:r>
              <a:rPr lang="es" sz="5400" kern="0" dirty="0">
                <a:ln w="0"/>
                <a:solidFill>
                  <a:schemeClr val="accent1">
                    <a:lumMod val="75000"/>
                  </a:schemeClr>
                </a:solidFill>
                <a:effectLst>
                  <a:outerShdw blurRad="38100" dist="25400" dir="5400000" algn="ctr" rotWithShape="0">
                    <a:srgbClr val="6E747A">
                      <a:alpha val="43000"/>
                    </a:srgbClr>
                  </a:outerShdw>
                </a:effectLst>
                <a:latin typeface="Arial"/>
                <a:cs typeface="Arial"/>
                <a:sym typeface="Arial"/>
              </a:rPr>
              <a:t>Spanish Educati</a:t>
            </a:r>
            <a:r>
              <a:rPr lang="es-ES" sz="5400" kern="0" dirty="0">
                <a:ln w="0"/>
                <a:solidFill>
                  <a:schemeClr val="accent1">
                    <a:lumMod val="75000"/>
                  </a:schemeClr>
                </a:solidFill>
                <a:effectLst>
                  <a:outerShdw blurRad="38100" dist="25400" dir="5400000" algn="ctr" rotWithShape="0">
                    <a:srgbClr val="6E747A">
                      <a:alpha val="43000"/>
                    </a:srgbClr>
                  </a:outerShdw>
                </a:effectLst>
                <a:latin typeface="Arial"/>
                <a:cs typeface="Arial"/>
                <a:sym typeface="Arial"/>
              </a:rPr>
              <a:t>on</a:t>
            </a:r>
            <a:r>
              <a:rPr lang="es" sz="5400" kern="0" dirty="0">
                <a:ln w="0"/>
                <a:solidFill>
                  <a:schemeClr val="accent1">
                    <a:lumMod val="75000"/>
                  </a:schemeClr>
                </a:solidFill>
                <a:effectLst>
                  <a:outerShdw blurRad="38100" dist="25400" dir="5400000" algn="ctr" rotWithShape="0">
                    <a:srgbClr val="6E747A">
                      <a:alpha val="43000"/>
                    </a:srgbClr>
                  </a:outerShdw>
                </a:effectLst>
                <a:latin typeface="Arial"/>
                <a:cs typeface="Arial"/>
                <a:sym typeface="Arial"/>
              </a:rPr>
              <a:t> System</a:t>
            </a:r>
            <a:endParaRPr lang="en-US" sz="5400" dirty="0">
              <a:ln w="0"/>
              <a:solidFill>
                <a:schemeClr val="accent1">
                  <a:lumMod val="75000"/>
                </a:schemeClr>
              </a:solidFill>
              <a:effectLst>
                <a:outerShdw blurRad="38100" dist="25400" dir="5400000" algn="ctr" rotWithShape="0">
                  <a:srgbClr val="6E747A">
                    <a:alpha val="43000"/>
                  </a:srgbClr>
                </a:outerShdw>
              </a:effectLs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79" y="1867252"/>
            <a:ext cx="2304256"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ángulo 5">
            <a:extLst>
              <a:ext uri="{FF2B5EF4-FFF2-40B4-BE49-F238E27FC236}">
                <a16:creationId xmlns:a16="http://schemas.microsoft.com/office/drawing/2014/main" id="{C2B5A141-40FE-45FD-BFEA-0B4C51E89B77}"/>
              </a:ext>
            </a:extLst>
          </p:cNvPr>
          <p:cNvSpPr/>
          <p:nvPr/>
        </p:nvSpPr>
        <p:spPr>
          <a:xfrm>
            <a:off x="2260732" y="6021290"/>
            <a:ext cx="4766561" cy="338554"/>
          </a:xfrm>
          <a:prstGeom prst="rect">
            <a:avLst/>
          </a:prstGeom>
          <a:noFill/>
        </p:spPr>
        <p:txBody>
          <a:bodyPr wrap="none" lIns="91440" tIns="45720" rIns="91440" bIns="45720">
            <a:spAutoFit/>
          </a:bodyPr>
          <a:lstStyle/>
          <a:p>
            <a:pPr algn="ctr"/>
            <a:r>
              <a:rPr lang="es-ES" sz="1600" dirty="0">
                <a:ln w="0"/>
                <a:latin typeface="Arial" panose="020B0604020202020204" pitchFamily="34" charset="0"/>
                <a:cs typeface="Arial" panose="020B0604020202020204" pitchFamily="34" charset="0"/>
              </a:rPr>
              <a:t>KA 229 – SCHOOL EXCHANGE PARTNERSHIPS</a:t>
            </a:r>
          </a:p>
        </p:txBody>
      </p:sp>
    </p:spTree>
    <p:extLst>
      <p:ext uri="{BB962C8B-B14F-4D97-AF65-F5344CB8AC3E}">
        <p14:creationId xmlns:p14="http://schemas.microsoft.com/office/powerpoint/2010/main" val="27374391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09744"/>
            <a:ext cx="8229600" cy="875040"/>
          </a:xfrm>
        </p:spPr>
        <p:txBody>
          <a:bodyPr>
            <a:normAutofit/>
          </a:bodyPr>
          <a:lstStyle/>
          <a:p>
            <a:r>
              <a:rPr lang="es" b="1" dirty="0">
                <a:solidFill>
                  <a:srgbClr val="0000FF"/>
                </a:solidFill>
              </a:rPr>
              <a:t>High school </a:t>
            </a:r>
            <a:r>
              <a:rPr lang="es" sz="3600" b="1" dirty="0">
                <a:solidFill>
                  <a:srgbClr val="0000FF"/>
                </a:solidFill>
              </a:rPr>
              <a:t>(5th &amp; 6th grade high school)</a:t>
            </a:r>
            <a:endParaRPr lang="en-US" sz="3600" b="1" dirty="0"/>
          </a:p>
        </p:txBody>
      </p:sp>
      <p:sp>
        <p:nvSpPr>
          <p:cNvPr id="3" name="2 Marcador de contenido"/>
          <p:cNvSpPr>
            <a:spLocks noGrp="1"/>
          </p:cNvSpPr>
          <p:nvPr>
            <p:ph idx="1"/>
          </p:nvPr>
        </p:nvSpPr>
        <p:spPr>
          <a:xfrm>
            <a:off x="827584" y="1772821"/>
            <a:ext cx="7632848" cy="3816425"/>
          </a:xfrm>
        </p:spPr>
        <p:txBody>
          <a:bodyPr>
            <a:normAutofit lnSpcReduction="10000"/>
          </a:bodyPr>
          <a:lstStyle/>
          <a:p>
            <a:pPr marL="457189" indent="-380990">
              <a:lnSpc>
                <a:spcPct val="150000"/>
              </a:lnSpc>
              <a:spcBef>
                <a:spcPts val="0"/>
              </a:spcBef>
              <a:buClr>
                <a:srgbClr val="595959"/>
              </a:buClr>
              <a:buSzPts val="2400"/>
              <a:buFont typeface="Arial"/>
              <a:buChar char="●"/>
            </a:pPr>
            <a:r>
              <a:rPr lang="en-US" sz="2400" dirty="0">
                <a:solidFill>
                  <a:srgbClr val="595959"/>
                </a:solidFill>
                <a:latin typeface="Arial" panose="020B0604020202020204" pitchFamily="34" charset="0"/>
                <a:cs typeface="Arial" panose="020B0604020202020204" pitchFamily="34" charset="0"/>
              </a:rPr>
              <a:t>First of Bachillerato (16-17 years)</a:t>
            </a:r>
            <a:endParaRPr lang="en-US" sz="2400" u="sng" kern="0" dirty="0">
              <a:solidFill>
                <a:srgbClr val="595959"/>
              </a:solidFill>
              <a:latin typeface="Arial" panose="020B0604020202020204" pitchFamily="34" charset="0"/>
              <a:cs typeface="Arial" panose="020B0604020202020204" pitchFamily="34" charset="0"/>
              <a:sym typeface="Arial"/>
            </a:endParaRPr>
          </a:p>
          <a:p>
            <a:pPr marL="457189" indent="-380990">
              <a:lnSpc>
                <a:spcPct val="150000"/>
              </a:lnSpc>
              <a:spcBef>
                <a:spcPts val="0"/>
              </a:spcBef>
              <a:buClr>
                <a:srgbClr val="595959"/>
              </a:buClr>
              <a:buSzPts val="2400"/>
              <a:buFont typeface="Arial"/>
              <a:buChar char="●"/>
            </a:pPr>
            <a:r>
              <a:rPr lang="en-US" sz="2400" dirty="0">
                <a:solidFill>
                  <a:srgbClr val="595959"/>
                </a:solidFill>
                <a:latin typeface="Arial" panose="020B0604020202020204" pitchFamily="34" charset="0"/>
                <a:cs typeface="Arial" panose="020B0604020202020204" pitchFamily="34" charset="0"/>
              </a:rPr>
              <a:t>Second of Bachillerato (17-18 years)</a:t>
            </a:r>
          </a:p>
          <a:p>
            <a:endParaRPr lang="es-ES" dirty="0"/>
          </a:p>
          <a:p>
            <a:endParaRPr lang="es-ES" dirty="0">
              <a:latin typeface="+mj-lt"/>
            </a:endParaRPr>
          </a:p>
          <a:p>
            <a:pPr marL="0" indent="0">
              <a:spcBef>
                <a:spcPts val="0"/>
              </a:spcBef>
              <a:buClr>
                <a:srgbClr val="000000"/>
              </a:buClr>
              <a:buNone/>
            </a:pPr>
            <a:r>
              <a:rPr lang="en-US" sz="2400" kern="0" dirty="0">
                <a:solidFill>
                  <a:srgbClr val="000000"/>
                </a:solidFill>
                <a:latin typeface="+mj-lt"/>
                <a:cs typeface="Arial"/>
                <a:sym typeface="Arial"/>
              </a:rPr>
              <a:t>   </a:t>
            </a:r>
          </a:p>
          <a:p>
            <a:pPr marL="0" indent="0">
              <a:spcBef>
                <a:spcPts val="0"/>
              </a:spcBef>
              <a:buClr>
                <a:srgbClr val="000000"/>
              </a:buClr>
              <a:buNone/>
            </a:pPr>
            <a:r>
              <a:rPr lang="en-US" sz="2400" kern="0" dirty="0">
                <a:solidFill>
                  <a:srgbClr val="000000"/>
                </a:solidFill>
                <a:latin typeface="+mj-lt"/>
                <a:cs typeface="Arial"/>
                <a:sym typeface="Arial"/>
              </a:rPr>
              <a:t>     </a:t>
            </a:r>
            <a:r>
              <a:rPr lang="en-US" sz="1800" u="sng" kern="0" dirty="0">
                <a:solidFill>
                  <a:srgbClr val="000000"/>
                </a:solidFill>
                <a:latin typeface="Arial" panose="020B0604020202020204" pitchFamily="34" charset="0"/>
                <a:cs typeface="Arial" panose="020B0604020202020204" pitchFamily="34" charset="0"/>
                <a:sym typeface="Arial"/>
              </a:rPr>
              <a:t>Selectivity exams</a:t>
            </a:r>
            <a:r>
              <a:rPr lang="en-US" sz="2400" kern="0" dirty="0">
                <a:solidFill>
                  <a:srgbClr val="000000"/>
                </a:solidFill>
                <a:latin typeface="+mj-lt"/>
                <a:cs typeface="Arial"/>
                <a:sym typeface="Arial"/>
              </a:rPr>
              <a:t>                          </a:t>
            </a:r>
            <a:r>
              <a:rPr lang="en-US" sz="2400" dirty="0">
                <a:latin typeface="Arial" panose="020B0604020202020204" pitchFamily="34" charset="0"/>
                <a:cs typeface="Arial" panose="020B0604020202020204" pitchFamily="34" charset="0"/>
              </a:rPr>
              <a:t>(Advanced Vocational</a:t>
            </a:r>
          </a:p>
          <a:p>
            <a:pPr marL="0" indent="0">
              <a:spcBef>
                <a:spcPts val="0"/>
              </a:spcBef>
              <a:buClr>
                <a:srgbClr val="000000"/>
              </a:buClr>
              <a:buNone/>
            </a:pPr>
            <a:r>
              <a:rPr lang="en-US" sz="2400" dirty="0">
                <a:latin typeface="Arial" panose="020B0604020202020204" pitchFamily="34" charset="0"/>
                <a:cs typeface="Arial" panose="020B0604020202020204" pitchFamily="34" charset="0"/>
              </a:rPr>
              <a:t>                                                          Training)</a:t>
            </a:r>
          </a:p>
          <a:p>
            <a:pPr marL="0" indent="0">
              <a:spcBef>
                <a:spcPts val="0"/>
              </a:spcBef>
              <a:buClr>
                <a:srgbClr val="000000"/>
              </a:buClr>
              <a:buNone/>
            </a:pPr>
            <a:endParaRPr lang="en-US" sz="2400" kern="0" dirty="0">
              <a:solidFill>
                <a:srgbClr val="000000"/>
              </a:solidFill>
              <a:latin typeface="+mj-lt"/>
              <a:cs typeface="Arial"/>
              <a:sym typeface="Arial"/>
            </a:endParaRPr>
          </a:p>
          <a:p>
            <a:pPr marL="0" indent="0">
              <a:buNone/>
            </a:pPr>
            <a:r>
              <a:rPr lang="es-ES" dirty="0">
                <a:latin typeface="+mj-lt"/>
              </a:rPr>
              <a:t>           </a:t>
            </a:r>
            <a:r>
              <a:rPr lang="es-ES" sz="2400" dirty="0">
                <a:latin typeface="Arial" panose="020B0604020202020204" pitchFamily="34" charset="0"/>
                <a:cs typeface="Arial" panose="020B0604020202020204" pitchFamily="34" charset="0"/>
              </a:rPr>
              <a:t>University</a:t>
            </a:r>
            <a:endParaRPr lang="en-US" sz="2400" dirty="0">
              <a:latin typeface="Arial" panose="020B0604020202020204" pitchFamily="34" charset="0"/>
              <a:cs typeface="Arial" panose="020B0604020202020204" pitchFamily="34" charset="0"/>
            </a:endParaRPr>
          </a:p>
        </p:txBody>
      </p:sp>
      <p:cxnSp>
        <p:nvCxnSpPr>
          <p:cNvPr id="4" name="Google Shape;85;p17"/>
          <p:cNvCxnSpPr/>
          <p:nvPr/>
        </p:nvCxnSpPr>
        <p:spPr>
          <a:xfrm flipH="1">
            <a:off x="2067721" y="3061550"/>
            <a:ext cx="884100" cy="799500"/>
          </a:xfrm>
          <a:prstGeom prst="straightConnector1">
            <a:avLst/>
          </a:prstGeom>
          <a:noFill/>
          <a:ln w="9525" cap="flat" cmpd="sng">
            <a:solidFill>
              <a:srgbClr val="0000FF"/>
            </a:solidFill>
            <a:prstDash val="solid"/>
            <a:round/>
            <a:headEnd type="none" w="med" len="med"/>
            <a:tailEnd type="triangle" w="med" len="med"/>
          </a:ln>
        </p:spPr>
      </p:cxnSp>
      <p:cxnSp>
        <p:nvCxnSpPr>
          <p:cNvPr id="5" name="Google Shape;86;p17"/>
          <p:cNvCxnSpPr>
            <a:cxnSpLocks/>
          </p:cNvCxnSpPr>
          <p:nvPr/>
        </p:nvCxnSpPr>
        <p:spPr>
          <a:xfrm>
            <a:off x="4191957" y="3061550"/>
            <a:ext cx="884100" cy="799500"/>
          </a:xfrm>
          <a:prstGeom prst="straightConnector1">
            <a:avLst/>
          </a:prstGeom>
          <a:noFill/>
          <a:ln w="9525" cap="flat" cmpd="sng">
            <a:solidFill>
              <a:srgbClr val="0000FF"/>
            </a:solidFill>
            <a:prstDash val="solid"/>
            <a:round/>
            <a:headEnd type="none" w="med" len="med"/>
            <a:tailEnd type="triangle" w="med" len="med"/>
          </a:ln>
        </p:spPr>
      </p:cxnSp>
      <p:cxnSp>
        <p:nvCxnSpPr>
          <p:cNvPr id="6" name="Google Shape;88;p17"/>
          <p:cNvCxnSpPr/>
          <p:nvPr/>
        </p:nvCxnSpPr>
        <p:spPr>
          <a:xfrm>
            <a:off x="2080397" y="4428445"/>
            <a:ext cx="12000" cy="593400"/>
          </a:xfrm>
          <a:prstGeom prst="straightConnector1">
            <a:avLst/>
          </a:prstGeom>
          <a:noFill/>
          <a:ln w="9525" cap="flat" cmpd="sng">
            <a:solidFill>
              <a:srgbClr val="0000FF"/>
            </a:solidFill>
            <a:prstDash val="solid"/>
            <a:round/>
            <a:headEnd type="none" w="med" len="med"/>
            <a:tailEnd type="triangle" w="med" len="med"/>
          </a:ln>
        </p:spPr>
      </p:cxnSp>
    </p:spTree>
    <p:extLst>
      <p:ext uri="{BB962C8B-B14F-4D97-AF65-F5344CB8AC3E}">
        <p14:creationId xmlns:p14="http://schemas.microsoft.com/office/powerpoint/2010/main" val="3543938224"/>
      </p:ext>
    </p:extLst>
  </p:cSld>
  <p:clrMapOvr>
    <a:masterClrMapping/>
  </p:clrMapOvr>
  <mc:AlternateContent xmlns:mc="http://schemas.openxmlformats.org/markup-compatibility/2006" xmlns:p14="http://schemas.microsoft.com/office/powerpoint/2010/main">
    <mc:Choice Requires="p14">
      <p:transition spd="slow" p14:dur="30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EA916B-1EE7-4E7C-8D88-C8E6452C9BD9}"/>
              </a:ext>
            </a:extLst>
          </p:cNvPr>
          <p:cNvSpPr>
            <a:spLocks noGrp="1"/>
          </p:cNvSpPr>
          <p:nvPr>
            <p:ph type="title"/>
          </p:nvPr>
        </p:nvSpPr>
        <p:spPr>
          <a:xfrm>
            <a:off x="1115616" y="692696"/>
            <a:ext cx="5045184" cy="828644"/>
          </a:xfrm>
        </p:spPr>
        <p:txBody>
          <a:bodyPr/>
          <a:lstStyle/>
          <a:p>
            <a:r>
              <a:rPr lang="en-US" b="1" dirty="0"/>
              <a:t>High school</a:t>
            </a:r>
            <a:endParaRPr lang="es-ES" dirty="0"/>
          </a:p>
        </p:txBody>
      </p:sp>
      <p:sp>
        <p:nvSpPr>
          <p:cNvPr id="3" name="Marcador de contenido 2">
            <a:extLst>
              <a:ext uri="{FF2B5EF4-FFF2-40B4-BE49-F238E27FC236}">
                <a16:creationId xmlns:a16="http://schemas.microsoft.com/office/drawing/2014/main" id="{6C342C90-C56D-4BFD-8A50-16EA10D1E19C}"/>
              </a:ext>
            </a:extLst>
          </p:cNvPr>
          <p:cNvSpPr>
            <a:spLocks noGrp="1"/>
          </p:cNvSpPr>
          <p:nvPr>
            <p:ph idx="1"/>
          </p:nvPr>
        </p:nvSpPr>
        <p:spPr>
          <a:xfrm>
            <a:off x="822959" y="2204864"/>
            <a:ext cx="7543801" cy="4023360"/>
          </a:xfrm>
        </p:spPr>
        <p:txBody>
          <a:bodyPr/>
          <a:lstStyle/>
          <a:p>
            <a:r>
              <a:rPr lang="en-US" b="1" dirty="0"/>
              <a:t>Samiha</a:t>
            </a:r>
            <a:endParaRPr lang="es-ES" dirty="0"/>
          </a:p>
          <a:p>
            <a:r>
              <a:rPr lang="en-US" dirty="0"/>
              <a:t> When students finish their secondary education, they can continue studying at high school or learn a trade. They can also leave school and get a job. Usually students go on to high school. High school is two years and when you finish, you can do the selectivity exams and go on to university. Some students prefer to do an advanced level trade instead of going to university.</a:t>
            </a:r>
            <a:endParaRPr lang="es-ES" dirty="0"/>
          </a:p>
          <a:p>
            <a:r>
              <a:rPr lang="en-US" b="1" dirty="0"/>
              <a:t>Samiha</a:t>
            </a:r>
            <a:r>
              <a:rPr lang="en-US" dirty="0"/>
              <a:t>: Lucas! What will you do when you finish secondary?</a:t>
            </a:r>
            <a:endParaRPr lang="es-ES" dirty="0"/>
          </a:p>
          <a:p>
            <a:r>
              <a:rPr lang="en-US" b="1" dirty="0"/>
              <a:t>Lucas</a:t>
            </a:r>
            <a:r>
              <a:rPr lang="en-US" dirty="0"/>
              <a:t>: I don’t know yet. But I will probably study something related to farming.</a:t>
            </a:r>
            <a:endParaRPr lang="es-ES" dirty="0"/>
          </a:p>
          <a:p>
            <a:endParaRPr lang="es-ES" dirty="0"/>
          </a:p>
        </p:txBody>
      </p:sp>
    </p:spTree>
    <p:extLst>
      <p:ext uri="{BB962C8B-B14F-4D97-AF65-F5344CB8AC3E}">
        <p14:creationId xmlns:p14="http://schemas.microsoft.com/office/powerpoint/2010/main" val="3131881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1FB3937-F570-4E6B-A03B-60DFCD12AAD3}"/>
              </a:ext>
            </a:extLst>
          </p:cNvPr>
          <p:cNvPicPr>
            <a:picLocks noChangeAspect="1"/>
          </p:cNvPicPr>
          <p:nvPr/>
        </p:nvPicPr>
        <p:blipFill>
          <a:blip r:embed="rId2"/>
          <a:stretch>
            <a:fillRect/>
          </a:stretch>
        </p:blipFill>
        <p:spPr>
          <a:xfrm>
            <a:off x="2987824" y="1952836"/>
            <a:ext cx="2952328" cy="2952328"/>
          </a:xfrm>
          <a:prstGeom prst="rect">
            <a:avLst/>
          </a:prstGeom>
        </p:spPr>
      </p:pic>
      <p:pic>
        <p:nvPicPr>
          <p:cNvPr id="2" name="Imagen 1">
            <a:extLst>
              <a:ext uri="{FF2B5EF4-FFF2-40B4-BE49-F238E27FC236}">
                <a16:creationId xmlns:a16="http://schemas.microsoft.com/office/drawing/2014/main" id="{C61CDFC6-6E79-48F1-8E42-C3D2CC3CD80B}"/>
              </a:ext>
            </a:extLst>
          </p:cNvPr>
          <p:cNvPicPr>
            <a:picLocks noChangeAspect="1"/>
          </p:cNvPicPr>
          <p:nvPr/>
        </p:nvPicPr>
        <p:blipFill>
          <a:blip r:embed="rId3"/>
          <a:stretch>
            <a:fillRect/>
          </a:stretch>
        </p:blipFill>
        <p:spPr>
          <a:xfrm>
            <a:off x="2071105" y="1412780"/>
            <a:ext cx="4785775" cy="432855"/>
          </a:xfrm>
          <a:prstGeom prst="rect">
            <a:avLst/>
          </a:prstGeom>
        </p:spPr>
      </p:pic>
    </p:spTree>
    <p:extLst>
      <p:ext uri="{BB962C8B-B14F-4D97-AF65-F5344CB8AC3E}">
        <p14:creationId xmlns:p14="http://schemas.microsoft.com/office/powerpoint/2010/main" val="3790785071"/>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ecundaria\Desktop\Erasmus +\Documentacion general\Publicidad\Logotipos\cofinanciado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5" y="924673"/>
            <a:ext cx="6008097" cy="130990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5317" y="2780932"/>
            <a:ext cx="5413375" cy="1555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81549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30424" y="47715"/>
            <a:ext cx="7543800" cy="1450757"/>
          </a:xfrm>
        </p:spPr>
        <p:txBody>
          <a:bodyPr/>
          <a:lstStyle/>
          <a:p>
            <a:r>
              <a:rPr lang="es" b="1" dirty="0">
                <a:solidFill>
                  <a:srgbClr val="0000FF"/>
                </a:solidFill>
              </a:rPr>
              <a:t>Infant </a:t>
            </a:r>
            <a:r>
              <a:rPr lang="es-ES" b="1" dirty="0">
                <a:solidFill>
                  <a:srgbClr val="0000FF"/>
                </a:solidFill>
              </a:rPr>
              <a:t>E</a:t>
            </a:r>
            <a:r>
              <a:rPr lang="es" b="1" dirty="0">
                <a:solidFill>
                  <a:srgbClr val="0000FF"/>
                </a:solidFill>
              </a:rPr>
              <a:t>ducation  </a:t>
            </a:r>
            <a:r>
              <a:rPr lang="es" sz="3600" b="1" dirty="0">
                <a:solidFill>
                  <a:srgbClr val="0000FF"/>
                </a:solidFill>
              </a:rPr>
              <a:t>(0 - 6 years)</a:t>
            </a:r>
            <a:endParaRPr lang="en-US" sz="3600" b="1" dirty="0"/>
          </a:p>
        </p:txBody>
      </p:sp>
      <p:sp>
        <p:nvSpPr>
          <p:cNvPr id="5" name="2 Marcador de contenido">
            <a:extLst>
              <a:ext uri="{FF2B5EF4-FFF2-40B4-BE49-F238E27FC236}">
                <a16:creationId xmlns:a16="http://schemas.microsoft.com/office/drawing/2014/main" id="{2C5C0E21-8468-45D8-A8D4-BEE44F3A61A7}"/>
              </a:ext>
            </a:extLst>
          </p:cNvPr>
          <p:cNvSpPr txBox="1">
            <a:spLocks/>
          </p:cNvSpPr>
          <p:nvPr/>
        </p:nvSpPr>
        <p:spPr>
          <a:xfrm>
            <a:off x="800105" y="1916832"/>
            <a:ext cx="7732345" cy="3240360"/>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189" indent="-380990">
              <a:lnSpc>
                <a:spcPct val="300000"/>
              </a:lnSpc>
              <a:spcBef>
                <a:spcPts val="0"/>
              </a:spcBef>
              <a:buClr>
                <a:srgbClr val="595959"/>
              </a:buClr>
              <a:buSzPts val="2400"/>
              <a:buFont typeface="Arial"/>
              <a:buChar char="●"/>
            </a:pPr>
            <a:r>
              <a:rPr lang="en-US" sz="2800" u="sng" kern="0" dirty="0">
                <a:solidFill>
                  <a:srgbClr val="595959"/>
                </a:solidFill>
                <a:latin typeface="Arial"/>
                <a:cs typeface="Arial"/>
                <a:sym typeface="Arial"/>
              </a:rPr>
              <a:t>Non obligatory</a:t>
            </a:r>
          </a:p>
          <a:p>
            <a:pPr marL="457189" indent="-380990">
              <a:lnSpc>
                <a:spcPct val="300000"/>
              </a:lnSpc>
              <a:spcBef>
                <a:spcPts val="0"/>
              </a:spcBef>
              <a:buClr>
                <a:srgbClr val="595959"/>
              </a:buClr>
              <a:buSzPts val="2400"/>
              <a:buFont typeface="Arial"/>
              <a:buChar char="●"/>
            </a:pPr>
            <a:r>
              <a:rPr lang="en-US" sz="2800" kern="0" dirty="0">
                <a:solidFill>
                  <a:srgbClr val="595959"/>
                </a:solidFill>
                <a:latin typeface="Arial"/>
                <a:cs typeface="Arial"/>
                <a:sym typeface="Arial"/>
              </a:rPr>
              <a:t>First Cycle       (0-3 years)</a:t>
            </a:r>
          </a:p>
          <a:p>
            <a:pPr marL="457189" indent="-380990">
              <a:lnSpc>
                <a:spcPct val="300000"/>
              </a:lnSpc>
              <a:spcBef>
                <a:spcPts val="0"/>
              </a:spcBef>
              <a:buClr>
                <a:srgbClr val="595959"/>
              </a:buClr>
              <a:buSzPts val="2400"/>
              <a:buFont typeface="Arial"/>
              <a:buChar char="●"/>
            </a:pPr>
            <a:r>
              <a:rPr lang="en-US" sz="2800" kern="0" dirty="0">
                <a:solidFill>
                  <a:srgbClr val="595959"/>
                </a:solidFill>
                <a:latin typeface="Arial"/>
                <a:cs typeface="Arial"/>
                <a:sym typeface="Arial"/>
              </a:rPr>
              <a:t>Second Cycle  (3-6 years)</a:t>
            </a:r>
          </a:p>
          <a:p>
            <a:pPr marL="457189" indent="-380990">
              <a:lnSpc>
                <a:spcPct val="115000"/>
              </a:lnSpc>
              <a:spcBef>
                <a:spcPts val="0"/>
              </a:spcBef>
              <a:buClr>
                <a:srgbClr val="595959"/>
              </a:buClr>
              <a:buSzPts val="2400"/>
              <a:buFont typeface="Arial"/>
              <a:buChar char="●"/>
            </a:pPr>
            <a:endParaRPr lang="es-ES" sz="2400" kern="0" dirty="0">
              <a:solidFill>
                <a:srgbClr val="595959"/>
              </a:solidFill>
              <a:latin typeface="Arial"/>
              <a:cs typeface="Arial"/>
              <a:sym typeface="Arial"/>
            </a:endParaRPr>
          </a:p>
          <a:p>
            <a:pPr marL="76198" indent="0">
              <a:lnSpc>
                <a:spcPct val="115000"/>
              </a:lnSpc>
              <a:spcBef>
                <a:spcPts val="0"/>
              </a:spcBef>
              <a:buClr>
                <a:srgbClr val="595959"/>
              </a:buClr>
              <a:buSzPts val="2400"/>
              <a:buNone/>
            </a:pPr>
            <a:endParaRPr lang="en-US" dirty="0"/>
          </a:p>
        </p:txBody>
      </p:sp>
    </p:spTree>
    <p:extLst>
      <p:ext uri="{BB962C8B-B14F-4D97-AF65-F5344CB8AC3E}">
        <p14:creationId xmlns:p14="http://schemas.microsoft.com/office/powerpoint/2010/main" val="28627157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A53EC5-E073-4A51-B714-4FDF1EEF4A65}"/>
              </a:ext>
            </a:extLst>
          </p:cNvPr>
          <p:cNvSpPr>
            <a:spLocks noGrp="1"/>
          </p:cNvSpPr>
          <p:nvPr>
            <p:ph type="title"/>
          </p:nvPr>
        </p:nvSpPr>
        <p:spPr>
          <a:xfrm>
            <a:off x="1043608" y="692696"/>
            <a:ext cx="7543800" cy="828644"/>
          </a:xfrm>
        </p:spPr>
        <p:txBody>
          <a:bodyPr/>
          <a:lstStyle/>
          <a:p>
            <a:r>
              <a:rPr lang="en-US" b="1" dirty="0"/>
              <a:t>Infant Education</a:t>
            </a:r>
            <a:endParaRPr lang="es-ES" dirty="0"/>
          </a:p>
        </p:txBody>
      </p:sp>
      <p:sp>
        <p:nvSpPr>
          <p:cNvPr id="3" name="Marcador de contenido 2">
            <a:extLst>
              <a:ext uri="{FF2B5EF4-FFF2-40B4-BE49-F238E27FC236}">
                <a16:creationId xmlns:a16="http://schemas.microsoft.com/office/drawing/2014/main" id="{26E3D87E-B07A-4644-BFF6-916A179DD3E3}"/>
              </a:ext>
            </a:extLst>
          </p:cNvPr>
          <p:cNvSpPr>
            <a:spLocks noGrp="1"/>
          </p:cNvSpPr>
          <p:nvPr>
            <p:ph idx="1"/>
          </p:nvPr>
        </p:nvSpPr>
        <p:spPr/>
        <p:txBody>
          <a:bodyPr>
            <a:normAutofit fontScale="85000" lnSpcReduction="20000"/>
          </a:bodyPr>
          <a:lstStyle/>
          <a:p>
            <a:r>
              <a:rPr lang="en-US" b="1" dirty="0"/>
              <a:t>Lucas</a:t>
            </a:r>
            <a:endParaRPr lang="es-ES" dirty="0"/>
          </a:p>
          <a:p>
            <a:r>
              <a:rPr lang="en-US" dirty="0"/>
              <a:t>Children in Spain go to infant school from 0 to 6 years of age. It is not obligatory. There are two stages, the first one from 0 to 3 years of age and the second one is from 3 to 6 years of age. At infant school children have a great time learning through play. Everything is so colourful and fun. I have so many good memories from my infant years.</a:t>
            </a:r>
            <a:endParaRPr lang="es-ES" dirty="0"/>
          </a:p>
          <a:p>
            <a:r>
              <a:rPr lang="en-US" b="1" dirty="0"/>
              <a:t>Lucas</a:t>
            </a:r>
            <a:r>
              <a:rPr lang="en-US" dirty="0"/>
              <a:t>: Mario! What are your best memories at infant school?</a:t>
            </a:r>
            <a:endParaRPr lang="es-ES" dirty="0"/>
          </a:p>
          <a:p>
            <a:r>
              <a:rPr lang="en-US" b="1" dirty="0"/>
              <a:t>Mario</a:t>
            </a:r>
            <a:r>
              <a:rPr lang="en-US" dirty="0"/>
              <a:t>: I loved playing with plasticine and finger painting.</a:t>
            </a:r>
            <a:endParaRPr lang="es-ES" dirty="0"/>
          </a:p>
          <a:p>
            <a:r>
              <a:rPr lang="en-US" b="1" dirty="0"/>
              <a:t>Lucas</a:t>
            </a:r>
            <a:r>
              <a:rPr lang="en-US" dirty="0"/>
              <a:t>: What about you Monica?</a:t>
            </a:r>
            <a:endParaRPr lang="es-ES" dirty="0"/>
          </a:p>
          <a:p>
            <a:r>
              <a:rPr lang="en-US" b="1" dirty="0"/>
              <a:t>Monica</a:t>
            </a:r>
            <a:r>
              <a:rPr lang="en-US" dirty="0"/>
              <a:t>: Oh, I loved story time. I also loved it when our teacher played music so we could dance.</a:t>
            </a:r>
            <a:endParaRPr lang="es-ES" dirty="0"/>
          </a:p>
          <a:p>
            <a:r>
              <a:rPr lang="en-US" b="1" dirty="0"/>
              <a:t>Lucas</a:t>
            </a:r>
            <a:r>
              <a:rPr lang="en-US" dirty="0"/>
              <a:t> And you Yasmin?</a:t>
            </a:r>
            <a:endParaRPr lang="es-ES" dirty="0"/>
          </a:p>
          <a:p>
            <a:r>
              <a:rPr lang="en-US" b="1" dirty="0"/>
              <a:t>Yasmin</a:t>
            </a:r>
            <a:r>
              <a:rPr lang="en-US" dirty="0"/>
              <a:t>: I think it was the day Santa Claus entered our classroom – I was so excited!</a:t>
            </a:r>
            <a:endParaRPr lang="es-ES" dirty="0"/>
          </a:p>
          <a:p>
            <a:endParaRPr lang="es-ES" dirty="0"/>
          </a:p>
        </p:txBody>
      </p:sp>
    </p:spTree>
    <p:extLst>
      <p:ext uri="{BB962C8B-B14F-4D97-AF65-F5344CB8AC3E}">
        <p14:creationId xmlns:p14="http://schemas.microsoft.com/office/powerpoint/2010/main" val="131097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50912" y="692696"/>
            <a:ext cx="8229600" cy="782960"/>
          </a:xfrm>
        </p:spPr>
        <p:txBody>
          <a:bodyPr>
            <a:normAutofit/>
          </a:bodyPr>
          <a:lstStyle/>
          <a:p>
            <a:r>
              <a:rPr lang="es" b="1" dirty="0">
                <a:solidFill>
                  <a:srgbClr val="0000FF"/>
                </a:solidFill>
              </a:rPr>
              <a:t>Primary </a:t>
            </a:r>
            <a:r>
              <a:rPr lang="es-ES" b="1" dirty="0">
                <a:solidFill>
                  <a:srgbClr val="0000FF"/>
                </a:solidFill>
              </a:rPr>
              <a:t>E</a:t>
            </a:r>
            <a:r>
              <a:rPr lang="es" b="1" dirty="0">
                <a:solidFill>
                  <a:srgbClr val="0000FF"/>
                </a:solidFill>
              </a:rPr>
              <a:t>ducation  </a:t>
            </a:r>
            <a:r>
              <a:rPr lang="es" sz="3600" b="1" dirty="0">
                <a:solidFill>
                  <a:srgbClr val="0000FF"/>
                </a:solidFill>
              </a:rPr>
              <a:t>(6-12 years)</a:t>
            </a:r>
            <a:endParaRPr lang="en-US" sz="3600" b="1" dirty="0"/>
          </a:p>
        </p:txBody>
      </p:sp>
      <p:sp>
        <p:nvSpPr>
          <p:cNvPr id="5" name="2 Marcador de contenido">
            <a:extLst>
              <a:ext uri="{FF2B5EF4-FFF2-40B4-BE49-F238E27FC236}">
                <a16:creationId xmlns:a16="http://schemas.microsoft.com/office/drawing/2014/main" id="{5A696972-787C-439B-8F24-0DC795886DD6}"/>
              </a:ext>
            </a:extLst>
          </p:cNvPr>
          <p:cNvSpPr txBox="1">
            <a:spLocks/>
          </p:cNvSpPr>
          <p:nvPr/>
        </p:nvSpPr>
        <p:spPr>
          <a:xfrm>
            <a:off x="755576" y="1746585"/>
            <a:ext cx="7139135" cy="398667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First of Primary            (6-7 years)</a:t>
            </a:r>
          </a:p>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Second of Primary       (7-8 years)</a:t>
            </a:r>
          </a:p>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Third of Primary           (8-9 years)</a:t>
            </a:r>
          </a:p>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Fourth of Primary         (9-10 years)</a:t>
            </a:r>
          </a:p>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Fifth of primary            (10-11 years)</a:t>
            </a:r>
          </a:p>
          <a:p>
            <a:pPr marL="457189" indent="-380990">
              <a:lnSpc>
                <a:spcPct val="150000"/>
              </a:lnSpc>
              <a:spcBef>
                <a:spcPts val="0"/>
              </a:spcBef>
              <a:buClr>
                <a:srgbClr val="595959"/>
              </a:buClr>
              <a:buSzPts val="2400"/>
              <a:buFont typeface="Arial"/>
              <a:buChar char="●"/>
            </a:pPr>
            <a:r>
              <a:rPr lang="en-US" sz="2400" kern="0" dirty="0">
                <a:solidFill>
                  <a:srgbClr val="595959"/>
                </a:solidFill>
                <a:latin typeface="Arial"/>
                <a:cs typeface="Arial"/>
              </a:rPr>
              <a:t>Sixth of Primary            </a:t>
            </a:r>
            <a:r>
              <a:rPr lang="en-US" sz="2500" dirty="0">
                <a:solidFill>
                  <a:srgbClr val="595959"/>
                </a:solidFill>
              </a:rPr>
              <a:t>(11-12 years)</a:t>
            </a:r>
          </a:p>
          <a:p>
            <a:pPr marL="457189" indent="-419090">
              <a:spcBef>
                <a:spcPts val="0"/>
              </a:spcBef>
              <a:buSzPts val="3000"/>
              <a:buFont typeface="Calibri" panose="020F0502020204030204" pitchFamily="34" charset="0"/>
              <a:buChar char="●"/>
            </a:pPr>
            <a:endParaRPr lang="en-US" sz="2500" dirty="0">
              <a:solidFill>
                <a:srgbClr val="595959"/>
              </a:solidFill>
            </a:endParaRPr>
          </a:p>
          <a:p>
            <a:endParaRPr lang="en-US" dirty="0">
              <a:solidFill>
                <a:srgbClr val="595959"/>
              </a:solidFill>
            </a:endParaRPr>
          </a:p>
        </p:txBody>
      </p:sp>
    </p:spTree>
    <p:extLst>
      <p:ext uri="{BB962C8B-B14F-4D97-AF65-F5344CB8AC3E}">
        <p14:creationId xmlns:p14="http://schemas.microsoft.com/office/powerpoint/2010/main" val="1842447090"/>
      </p:ext>
    </p:extLst>
  </p:cSld>
  <p:clrMapOvr>
    <a:masterClrMapping/>
  </p:clrMapOvr>
  <mc:AlternateContent xmlns:mc="http://schemas.openxmlformats.org/markup-compatibility/2006" xmlns:p14="http://schemas.microsoft.com/office/powerpoint/2010/main">
    <mc:Choice Requires="p14">
      <p:transition spd="slow" p14:dur="30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2E2107-BB53-4690-8AC5-CC0AF05C889A}"/>
              </a:ext>
            </a:extLst>
          </p:cNvPr>
          <p:cNvSpPr>
            <a:spLocks noGrp="1"/>
          </p:cNvSpPr>
          <p:nvPr>
            <p:ph type="title"/>
          </p:nvPr>
        </p:nvSpPr>
        <p:spPr>
          <a:xfrm>
            <a:off x="1043608" y="692696"/>
            <a:ext cx="7543800" cy="828644"/>
          </a:xfrm>
        </p:spPr>
        <p:txBody>
          <a:bodyPr/>
          <a:lstStyle/>
          <a:p>
            <a:r>
              <a:rPr lang="en-US" b="1" dirty="0"/>
              <a:t>Primary Education</a:t>
            </a:r>
            <a:endParaRPr lang="es-ES" dirty="0"/>
          </a:p>
        </p:txBody>
      </p:sp>
      <p:sp>
        <p:nvSpPr>
          <p:cNvPr id="3" name="Marcador de contenido 2">
            <a:extLst>
              <a:ext uri="{FF2B5EF4-FFF2-40B4-BE49-F238E27FC236}">
                <a16:creationId xmlns:a16="http://schemas.microsoft.com/office/drawing/2014/main" id="{E19734E1-69C5-41B0-90A9-279C3DEE4F44}"/>
              </a:ext>
            </a:extLst>
          </p:cNvPr>
          <p:cNvSpPr>
            <a:spLocks noGrp="1"/>
          </p:cNvSpPr>
          <p:nvPr>
            <p:ph idx="1"/>
          </p:nvPr>
        </p:nvSpPr>
        <p:spPr/>
        <p:txBody>
          <a:bodyPr>
            <a:normAutofit fontScale="92500" lnSpcReduction="20000"/>
          </a:bodyPr>
          <a:lstStyle/>
          <a:p>
            <a:r>
              <a:rPr lang="en-US" b="1" dirty="0"/>
              <a:t>Mario</a:t>
            </a:r>
            <a:endParaRPr lang="es-ES" dirty="0"/>
          </a:p>
          <a:p>
            <a:r>
              <a:rPr lang="en-US" dirty="0"/>
              <a:t>Primary education is from six to twelve years of age. There are six courses in Primary. It is in Primary when students get used to studying different subjects like maths, language, social science, natural science, art physical education, music, religion or values and English.</a:t>
            </a:r>
            <a:endParaRPr lang="es-ES" dirty="0"/>
          </a:p>
          <a:p>
            <a:r>
              <a:rPr lang="en-US" b="1" dirty="0"/>
              <a:t>Mario</a:t>
            </a:r>
            <a:r>
              <a:rPr lang="en-US" dirty="0"/>
              <a:t>: Lucas! Can you remember your first year in Primary?</a:t>
            </a:r>
            <a:endParaRPr lang="es-ES" dirty="0"/>
          </a:p>
          <a:p>
            <a:r>
              <a:rPr lang="en-US" b="1" dirty="0"/>
              <a:t>Lucas</a:t>
            </a:r>
            <a:r>
              <a:rPr lang="en-US" dirty="0"/>
              <a:t>: Yes! I had problems sitting down for more than ten minutes.</a:t>
            </a:r>
            <a:endParaRPr lang="es-ES" dirty="0"/>
          </a:p>
          <a:p>
            <a:r>
              <a:rPr lang="en-US" b="1" dirty="0"/>
              <a:t>Kids</a:t>
            </a:r>
            <a:r>
              <a:rPr lang="en-US" dirty="0"/>
              <a:t>: laughter</a:t>
            </a:r>
            <a:endParaRPr lang="es-ES" dirty="0"/>
          </a:p>
          <a:p>
            <a:r>
              <a:rPr lang="en-US" b="1" dirty="0"/>
              <a:t>Mario</a:t>
            </a:r>
            <a:r>
              <a:rPr lang="en-US" dirty="0"/>
              <a:t>: What about you Yasmin?</a:t>
            </a:r>
            <a:endParaRPr lang="es-ES" dirty="0"/>
          </a:p>
          <a:p>
            <a:r>
              <a:rPr lang="en-US" b="1" dirty="0"/>
              <a:t>Yasmin</a:t>
            </a:r>
            <a:r>
              <a:rPr lang="en-US" dirty="0"/>
              <a:t>: I didn’t want to study – I just wanted to play.</a:t>
            </a:r>
            <a:endParaRPr lang="es-ES" dirty="0"/>
          </a:p>
          <a:p>
            <a:r>
              <a:rPr lang="en-US" b="1" dirty="0"/>
              <a:t>Monica</a:t>
            </a:r>
            <a:r>
              <a:rPr lang="en-US" dirty="0"/>
              <a:t>: I remember Halloween for the first time. I dressed up as a witch.</a:t>
            </a:r>
            <a:endParaRPr lang="es-ES" dirty="0"/>
          </a:p>
          <a:p>
            <a:r>
              <a:rPr lang="en-US" b="1" dirty="0"/>
              <a:t>Mario</a:t>
            </a:r>
            <a:r>
              <a:rPr lang="en-US" dirty="0"/>
              <a:t>: I dressed up as a vampire.</a:t>
            </a:r>
            <a:endParaRPr lang="es-ES" dirty="0"/>
          </a:p>
          <a:p>
            <a:endParaRPr lang="es-ES" dirty="0"/>
          </a:p>
        </p:txBody>
      </p:sp>
    </p:spTree>
    <p:extLst>
      <p:ext uri="{BB962C8B-B14F-4D97-AF65-F5344CB8AC3E}">
        <p14:creationId xmlns:p14="http://schemas.microsoft.com/office/powerpoint/2010/main" val="895948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BC0F8A-7961-408C-AB8F-E9CC717AB665}"/>
              </a:ext>
            </a:extLst>
          </p:cNvPr>
          <p:cNvSpPr>
            <a:spLocks noGrp="1"/>
          </p:cNvSpPr>
          <p:nvPr>
            <p:ph type="title"/>
          </p:nvPr>
        </p:nvSpPr>
        <p:spPr>
          <a:xfrm>
            <a:off x="1043608" y="620688"/>
            <a:ext cx="5549240" cy="900652"/>
          </a:xfrm>
        </p:spPr>
        <p:txBody>
          <a:bodyPr/>
          <a:lstStyle/>
          <a:p>
            <a:r>
              <a:rPr lang="en-US" b="1" dirty="0"/>
              <a:t>Primary Education</a:t>
            </a:r>
            <a:endParaRPr lang="es-ES" dirty="0"/>
          </a:p>
        </p:txBody>
      </p:sp>
      <p:sp>
        <p:nvSpPr>
          <p:cNvPr id="3" name="Marcador de contenido 2">
            <a:extLst>
              <a:ext uri="{FF2B5EF4-FFF2-40B4-BE49-F238E27FC236}">
                <a16:creationId xmlns:a16="http://schemas.microsoft.com/office/drawing/2014/main" id="{5C5590D7-133F-4B9D-BE8A-10760BD65703}"/>
              </a:ext>
            </a:extLst>
          </p:cNvPr>
          <p:cNvSpPr>
            <a:spLocks noGrp="1"/>
          </p:cNvSpPr>
          <p:nvPr>
            <p:ph idx="1"/>
          </p:nvPr>
        </p:nvSpPr>
        <p:spPr/>
        <p:txBody>
          <a:bodyPr>
            <a:normAutofit fontScale="92500" lnSpcReduction="20000"/>
          </a:bodyPr>
          <a:lstStyle/>
          <a:p>
            <a:r>
              <a:rPr lang="en-US" b="1" dirty="0"/>
              <a:t>Samiha</a:t>
            </a:r>
            <a:endParaRPr lang="es-ES" dirty="0"/>
          </a:p>
          <a:p>
            <a:r>
              <a:rPr lang="en-US" dirty="0"/>
              <a:t>In Primary education children learn to study and do homework. It is in Primary when students start doing tests and exams.</a:t>
            </a:r>
            <a:endParaRPr lang="es-ES" dirty="0"/>
          </a:p>
          <a:p>
            <a:r>
              <a:rPr lang="en-US" b="1" dirty="0"/>
              <a:t>Samiha</a:t>
            </a:r>
            <a:r>
              <a:rPr lang="en-US" dirty="0"/>
              <a:t>: Lucas! Can you remember your first exams?</a:t>
            </a:r>
            <a:endParaRPr lang="es-ES" dirty="0"/>
          </a:p>
          <a:p>
            <a:r>
              <a:rPr lang="en-US" b="1" dirty="0"/>
              <a:t>Lucas</a:t>
            </a:r>
            <a:r>
              <a:rPr lang="en-US" dirty="0"/>
              <a:t>: They were very easy. We just had to fill in gaps and join words with pictures.</a:t>
            </a:r>
            <a:endParaRPr lang="es-ES" dirty="0"/>
          </a:p>
          <a:p>
            <a:r>
              <a:rPr lang="en-US" b="1" dirty="0"/>
              <a:t>Samiha</a:t>
            </a:r>
            <a:r>
              <a:rPr lang="en-US" dirty="0"/>
              <a:t>: What was your favourite subject Monica?</a:t>
            </a:r>
            <a:endParaRPr lang="es-ES" dirty="0"/>
          </a:p>
          <a:p>
            <a:r>
              <a:rPr lang="en-US" b="1" dirty="0"/>
              <a:t>Monica</a:t>
            </a:r>
            <a:r>
              <a:rPr lang="en-US" dirty="0"/>
              <a:t>: English! It was really fun and we did a lot of great activities, especially at Christmas.</a:t>
            </a:r>
            <a:endParaRPr lang="es-ES" dirty="0"/>
          </a:p>
          <a:p>
            <a:r>
              <a:rPr lang="en-US" b="1" dirty="0"/>
              <a:t>Mario</a:t>
            </a:r>
            <a:r>
              <a:rPr lang="en-US" dirty="0"/>
              <a:t>: Yeah!! Christmas was great because at our school we all participated in the annual Christmas school theatre play and in the school’s enormous Nativity Scene.</a:t>
            </a:r>
            <a:endParaRPr lang="es-ES" dirty="0"/>
          </a:p>
          <a:p>
            <a:r>
              <a:rPr lang="en-US" b="1" dirty="0"/>
              <a:t>Kids:</a:t>
            </a:r>
            <a:r>
              <a:rPr lang="en-US" dirty="0"/>
              <a:t> Yeah!! Those were great times. I wish I was still in Primary.</a:t>
            </a:r>
            <a:endParaRPr lang="es-ES" dirty="0"/>
          </a:p>
          <a:p>
            <a:endParaRPr lang="es-ES" dirty="0"/>
          </a:p>
        </p:txBody>
      </p:sp>
    </p:spTree>
    <p:extLst>
      <p:ext uri="{BB962C8B-B14F-4D97-AF65-F5344CB8AC3E}">
        <p14:creationId xmlns:p14="http://schemas.microsoft.com/office/powerpoint/2010/main" val="253459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666241"/>
            <a:ext cx="8064896" cy="828641"/>
          </a:xfrm>
        </p:spPr>
        <p:txBody>
          <a:bodyPr>
            <a:normAutofit/>
          </a:bodyPr>
          <a:lstStyle/>
          <a:p>
            <a:r>
              <a:rPr lang="es" b="1" dirty="0">
                <a:solidFill>
                  <a:srgbClr val="0000FF"/>
                </a:solidFill>
              </a:rPr>
              <a:t>Secondary Education  </a:t>
            </a:r>
            <a:r>
              <a:rPr lang="es" sz="3600" b="1" dirty="0">
                <a:solidFill>
                  <a:srgbClr val="0000FF"/>
                </a:solidFill>
              </a:rPr>
              <a:t>(12-16 </a:t>
            </a:r>
            <a:r>
              <a:rPr lang="es-ES" sz="3600" b="1" dirty="0">
                <a:solidFill>
                  <a:srgbClr val="0000FF"/>
                </a:solidFill>
              </a:rPr>
              <a:t>years</a:t>
            </a:r>
            <a:r>
              <a:rPr lang="es" sz="3600" b="1" dirty="0">
                <a:solidFill>
                  <a:srgbClr val="0000FF"/>
                </a:solidFill>
              </a:rPr>
              <a:t>)</a:t>
            </a:r>
            <a:endParaRPr lang="en-US" sz="3600" b="1" dirty="0"/>
          </a:p>
        </p:txBody>
      </p:sp>
      <p:sp>
        <p:nvSpPr>
          <p:cNvPr id="3" name="2 Marcador de contenido"/>
          <p:cNvSpPr>
            <a:spLocks noGrp="1"/>
          </p:cNvSpPr>
          <p:nvPr>
            <p:ph idx="1"/>
          </p:nvPr>
        </p:nvSpPr>
        <p:spPr>
          <a:xfrm>
            <a:off x="822964" y="1845735"/>
            <a:ext cx="7543801" cy="4023360"/>
          </a:xfrm>
        </p:spPr>
        <p:txBody>
          <a:bodyPr>
            <a:normAutofit lnSpcReduction="10000"/>
          </a:bodyPr>
          <a:lstStyle/>
          <a:p>
            <a:pPr marL="457189" indent="-380990">
              <a:lnSpc>
                <a:spcPct val="115000"/>
              </a:lnSpc>
              <a:spcBef>
                <a:spcPts val="0"/>
              </a:spcBef>
              <a:buClr>
                <a:srgbClr val="595959"/>
              </a:buClr>
              <a:buSzPts val="2400"/>
              <a:buFont typeface="Arial"/>
              <a:buChar char="●"/>
            </a:pPr>
            <a:r>
              <a:rPr lang="en-US" sz="2400" kern="0" dirty="0">
                <a:solidFill>
                  <a:srgbClr val="595959"/>
                </a:solidFill>
                <a:latin typeface="Arial"/>
                <a:cs typeface="Arial"/>
                <a:sym typeface="Arial"/>
              </a:rPr>
              <a:t>First of E.S.O (Obligatory Secondary Education) 12-13 years</a:t>
            </a:r>
          </a:p>
          <a:p>
            <a:pPr marL="457189" indent="-380990">
              <a:lnSpc>
                <a:spcPct val="115000"/>
              </a:lnSpc>
              <a:spcBef>
                <a:spcPts val="0"/>
              </a:spcBef>
              <a:buClr>
                <a:srgbClr val="595959"/>
              </a:buClr>
              <a:buSzPts val="2400"/>
              <a:buFont typeface="Arial"/>
              <a:buChar char="●"/>
            </a:pPr>
            <a:r>
              <a:rPr lang="en-US" sz="2400" kern="0" dirty="0">
                <a:solidFill>
                  <a:srgbClr val="595959"/>
                </a:solidFill>
                <a:latin typeface="Arial"/>
                <a:cs typeface="Arial"/>
                <a:sym typeface="Arial"/>
              </a:rPr>
              <a:t>Second of E.S.O. 13-14 years</a:t>
            </a:r>
          </a:p>
          <a:p>
            <a:pPr marL="457189" indent="-380990">
              <a:lnSpc>
                <a:spcPct val="115000"/>
              </a:lnSpc>
              <a:spcBef>
                <a:spcPts val="0"/>
              </a:spcBef>
              <a:buClr>
                <a:srgbClr val="595959"/>
              </a:buClr>
              <a:buSzPts val="2400"/>
              <a:buFont typeface="Arial"/>
              <a:buChar char="●"/>
            </a:pPr>
            <a:r>
              <a:rPr lang="en-US" sz="2400" kern="0" dirty="0">
                <a:solidFill>
                  <a:srgbClr val="595959"/>
                </a:solidFill>
                <a:latin typeface="Arial"/>
                <a:cs typeface="Arial"/>
                <a:sym typeface="Arial"/>
              </a:rPr>
              <a:t>Third of E.S.O. 14-15 years</a:t>
            </a:r>
          </a:p>
          <a:p>
            <a:pPr marL="457189" indent="-380990">
              <a:lnSpc>
                <a:spcPct val="115000"/>
              </a:lnSpc>
              <a:spcBef>
                <a:spcPts val="0"/>
              </a:spcBef>
              <a:buClr>
                <a:srgbClr val="595959"/>
              </a:buClr>
              <a:buSzPts val="2400"/>
              <a:buFont typeface="Arial"/>
              <a:buChar char="●"/>
            </a:pPr>
            <a:r>
              <a:rPr lang="en-US" sz="2400" kern="0" dirty="0">
                <a:solidFill>
                  <a:srgbClr val="595959"/>
                </a:solidFill>
                <a:latin typeface="Arial"/>
                <a:cs typeface="Arial"/>
                <a:sym typeface="Arial"/>
              </a:rPr>
              <a:t>Fourth of E.S.O. 15-16 years</a:t>
            </a:r>
          </a:p>
          <a:p>
            <a:pPr marL="457189" indent="-380990">
              <a:lnSpc>
                <a:spcPct val="115000"/>
              </a:lnSpc>
              <a:spcBef>
                <a:spcPts val="0"/>
              </a:spcBef>
              <a:buClr>
                <a:srgbClr val="595959"/>
              </a:buClr>
              <a:buSzPts val="2400"/>
              <a:buFont typeface="Arial"/>
              <a:buChar char="●"/>
            </a:pPr>
            <a:endParaRPr lang="es-ES" sz="2400" kern="0" dirty="0">
              <a:solidFill>
                <a:srgbClr val="595959"/>
              </a:solidFill>
              <a:latin typeface="Arial"/>
              <a:cs typeface="Arial"/>
              <a:sym typeface="Arial"/>
            </a:endParaRPr>
          </a:p>
          <a:p>
            <a:pPr marL="457189" indent="-380990">
              <a:lnSpc>
                <a:spcPct val="115000"/>
              </a:lnSpc>
              <a:spcBef>
                <a:spcPts val="0"/>
              </a:spcBef>
              <a:buClr>
                <a:srgbClr val="595959"/>
              </a:buClr>
              <a:buSzPts val="2400"/>
              <a:buFont typeface="Arial"/>
              <a:buChar char="●"/>
            </a:pPr>
            <a:endParaRPr lang="es-ES" sz="2400" kern="0" dirty="0">
              <a:solidFill>
                <a:srgbClr val="595959"/>
              </a:solidFill>
              <a:latin typeface="Arial"/>
              <a:cs typeface="Arial"/>
              <a:sym typeface="Arial"/>
            </a:endParaRPr>
          </a:p>
          <a:p>
            <a:pPr marL="457189" indent="-380990">
              <a:lnSpc>
                <a:spcPct val="115000"/>
              </a:lnSpc>
              <a:spcBef>
                <a:spcPts val="0"/>
              </a:spcBef>
              <a:buClr>
                <a:srgbClr val="595959"/>
              </a:buClr>
              <a:buSzPts val="2400"/>
              <a:buFont typeface="Arial"/>
              <a:buChar char="●"/>
            </a:pPr>
            <a:endParaRPr lang="es-ES" sz="2400" kern="0" dirty="0">
              <a:solidFill>
                <a:srgbClr val="595959"/>
              </a:solidFill>
              <a:latin typeface="Arial"/>
              <a:cs typeface="Arial"/>
              <a:sym typeface="Arial"/>
            </a:endParaRPr>
          </a:p>
          <a:p>
            <a:pPr marL="0" indent="0">
              <a:spcBef>
                <a:spcPts val="0"/>
              </a:spcBef>
              <a:buClr>
                <a:srgbClr val="000000"/>
              </a:buClr>
              <a:buNone/>
            </a:pPr>
            <a:r>
              <a:rPr lang="en-US" sz="1600" kern="0" dirty="0">
                <a:solidFill>
                  <a:srgbClr val="000000"/>
                </a:solidFill>
                <a:latin typeface="Arial"/>
                <a:cs typeface="Arial"/>
                <a:sym typeface="Arial"/>
              </a:rPr>
              <a:t>        Bachillerato              Vocational training                  Work             </a:t>
            </a:r>
          </a:p>
          <a:p>
            <a:pPr marL="0" indent="0">
              <a:spcBef>
                <a:spcPts val="0"/>
              </a:spcBef>
              <a:buClr>
                <a:srgbClr val="000000"/>
              </a:buClr>
              <a:buNone/>
            </a:pPr>
            <a:r>
              <a:rPr lang="en-US" sz="1600" kern="0" dirty="0">
                <a:solidFill>
                  <a:srgbClr val="000000"/>
                </a:solidFill>
                <a:latin typeface="Arial"/>
                <a:cs typeface="Arial"/>
                <a:sym typeface="Arial"/>
              </a:rPr>
              <a:t>   (5th and 6th grade</a:t>
            </a:r>
          </a:p>
          <a:p>
            <a:pPr marL="0" indent="0">
              <a:spcBef>
                <a:spcPts val="0"/>
              </a:spcBef>
              <a:buClr>
                <a:srgbClr val="000000"/>
              </a:buClr>
              <a:buNone/>
            </a:pPr>
            <a:r>
              <a:rPr lang="en-US" sz="1600" kern="0" dirty="0">
                <a:solidFill>
                  <a:srgbClr val="000000"/>
                </a:solidFill>
                <a:latin typeface="Arial"/>
                <a:cs typeface="Arial"/>
                <a:sym typeface="Arial"/>
              </a:rPr>
              <a:t>     high school)</a:t>
            </a:r>
          </a:p>
          <a:p>
            <a:pPr marL="457189" indent="-380990">
              <a:lnSpc>
                <a:spcPct val="115000"/>
              </a:lnSpc>
              <a:spcBef>
                <a:spcPts val="0"/>
              </a:spcBef>
              <a:buClr>
                <a:srgbClr val="595959"/>
              </a:buClr>
              <a:buSzPts val="2400"/>
              <a:buFont typeface="Arial"/>
              <a:buChar char="●"/>
            </a:pPr>
            <a:endParaRPr lang="en-US" dirty="0"/>
          </a:p>
        </p:txBody>
      </p:sp>
      <p:cxnSp>
        <p:nvCxnSpPr>
          <p:cNvPr id="4" name="Google Shape;73;p16"/>
          <p:cNvCxnSpPr>
            <a:cxnSpLocks/>
          </p:cNvCxnSpPr>
          <p:nvPr/>
        </p:nvCxnSpPr>
        <p:spPr>
          <a:xfrm flipH="1">
            <a:off x="1683594" y="4096197"/>
            <a:ext cx="754223" cy="862900"/>
          </a:xfrm>
          <a:prstGeom prst="straightConnector1">
            <a:avLst/>
          </a:prstGeom>
          <a:noFill/>
          <a:ln w="9525" cap="flat" cmpd="sng">
            <a:solidFill>
              <a:srgbClr val="0000FF"/>
            </a:solidFill>
            <a:prstDash val="solid"/>
            <a:round/>
            <a:headEnd type="none" w="med" len="med"/>
            <a:tailEnd type="triangle" w="med" len="med"/>
          </a:ln>
        </p:spPr>
      </p:cxnSp>
      <p:cxnSp>
        <p:nvCxnSpPr>
          <p:cNvPr id="5" name="Google Shape;74;p16"/>
          <p:cNvCxnSpPr>
            <a:cxnSpLocks/>
          </p:cNvCxnSpPr>
          <p:nvPr/>
        </p:nvCxnSpPr>
        <p:spPr>
          <a:xfrm>
            <a:off x="3563888" y="4096197"/>
            <a:ext cx="0" cy="862900"/>
          </a:xfrm>
          <a:prstGeom prst="straightConnector1">
            <a:avLst/>
          </a:prstGeom>
          <a:noFill/>
          <a:ln w="9525" cap="flat" cmpd="sng">
            <a:solidFill>
              <a:srgbClr val="0000FF"/>
            </a:solidFill>
            <a:prstDash val="solid"/>
            <a:round/>
            <a:headEnd type="none" w="med" len="med"/>
            <a:tailEnd type="triangle" w="med" len="med"/>
          </a:ln>
        </p:spPr>
      </p:cxnSp>
      <p:cxnSp>
        <p:nvCxnSpPr>
          <p:cNvPr id="6" name="Google Shape;77;p16"/>
          <p:cNvCxnSpPr>
            <a:cxnSpLocks/>
          </p:cNvCxnSpPr>
          <p:nvPr/>
        </p:nvCxnSpPr>
        <p:spPr>
          <a:xfrm>
            <a:off x="4689966" y="4096693"/>
            <a:ext cx="890148" cy="862407"/>
          </a:xfrm>
          <a:prstGeom prst="straightConnector1">
            <a:avLst/>
          </a:prstGeom>
          <a:noFill/>
          <a:ln w="9525" cap="flat" cmpd="sng">
            <a:solidFill>
              <a:srgbClr val="0000FF"/>
            </a:solidFill>
            <a:prstDash val="solid"/>
            <a:round/>
            <a:headEnd type="none" w="med" len="med"/>
            <a:tailEnd type="triangle" w="med" len="med"/>
          </a:ln>
        </p:spPr>
      </p:cxnSp>
    </p:spTree>
    <p:extLst>
      <p:ext uri="{BB962C8B-B14F-4D97-AF65-F5344CB8AC3E}">
        <p14:creationId xmlns:p14="http://schemas.microsoft.com/office/powerpoint/2010/main" val="3591895934"/>
      </p:ext>
    </p:extLst>
  </p:cSld>
  <p:clrMapOvr>
    <a:masterClrMapping/>
  </p:clrMapOvr>
  <mc:AlternateContent xmlns:mc="http://schemas.openxmlformats.org/markup-compatibility/2006" xmlns:p14="http://schemas.microsoft.com/office/powerpoint/2010/main">
    <mc:Choice Requires="p14">
      <p:transition spd="slow" p14:dur="30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C1DB2-AC08-4E9C-ABD0-01741F22C5F6}"/>
              </a:ext>
            </a:extLst>
          </p:cNvPr>
          <p:cNvSpPr>
            <a:spLocks noGrp="1"/>
          </p:cNvSpPr>
          <p:nvPr>
            <p:ph type="title"/>
          </p:nvPr>
        </p:nvSpPr>
        <p:spPr>
          <a:xfrm>
            <a:off x="899592" y="692696"/>
            <a:ext cx="5261208" cy="864096"/>
          </a:xfrm>
        </p:spPr>
        <p:txBody>
          <a:bodyPr>
            <a:normAutofit/>
          </a:bodyPr>
          <a:lstStyle/>
          <a:p>
            <a:r>
              <a:rPr lang="en-US" b="1" dirty="0"/>
              <a:t>Secondary Education</a:t>
            </a:r>
            <a:endParaRPr lang="es-ES" dirty="0"/>
          </a:p>
        </p:txBody>
      </p:sp>
      <p:sp>
        <p:nvSpPr>
          <p:cNvPr id="3" name="Marcador de contenido 2">
            <a:extLst>
              <a:ext uri="{FF2B5EF4-FFF2-40B4-BE49-F238E27FC236}">
                <a16:creationId xmlns:a16="http://schemas.microsoft.com/office/drawing/2014/main" id="{205CAF4A-E7D7-4E1F-833F-0DB8AA20684E}"/>
              </a:ext>
            </a:extLst>
          </p:cNvPr>
          <p:cNvSpPr>
            <a:spLocks noGrp="1"/>
          </p:cNvSpPr>
          <p:nvPr>
            <p:ph idx="1"/>
          </p:nvPr>
        </p:nvSpPr>
        <p:spPr/>
        <p:txBody>
          <a:bodyPr>
            <a:normAutofit fontScale="92500" lnSpcReduction="20000"/>
          </a:bodyPr>
          <a:lstStyle/>
          <a:p>
            <a:r>
              <a:rPr lang="en-US" b="1" dirty="0"/>
              <a:t>Monica</a:t>
            </a:r>
            <a:endParaRPr lang="es-ES" dirty="0"/>
          </a:p>
          <a:p>
            <a:r>
              <a:rPr lang="en-US" dirty="0"/>
              <a:t>Students usually start their secondary education at the age of thirteen. There are four courses in secondary education. If students finish the four courses, they can then go on to high school.</a:t>
            </a:r>
            <a:endParaRPr lang="es-ES" dirty="0"/>
          </a:p>
          <a:p>
            <a:r>
              <a:rPr lang="en-US" b="1" dirty="0"/>
              <a:t>Monica</a:t>
            </a:r>
            <a:r>
              <a:rPr lang="en-US" dirty="0"/>
              <a:t>: What are the differences between Primary and Secondary education?</a:t>
            </a:r>
            <a:endParaRPr lang="es-ES" dirty="0"/>
          </a:p>
          <a:p>
            <a:r>
              <a:rPr lang="en-US" b="1" dirty="0"/>
              <a:t>Mario</a:t>
            </a:r>
            <a:r>
              <a:rPr lang="en-US" dirty="0"/>
              <a:t>: We have a lot more subjects.</a:t>
            </a:r>
            <a:endParaRPr lang="es-ES" dirty="0"/>
          </a:p>
          <a:p>
            <a:r>
              <a:rPr lang="en-US" b="1" dirty="0"/>
              <a:t>Samiha</a:t>
            </a:r>
            <a:r>
              <a:rPr lang="en-US" dirty="0"/>
              <a:t>: We have to study a lot more too.</a:t>
            </a:r>
            <a:endParaRPr lang="es-ES" dirty="0"/>
          </a:p>
          <a:p>
            <a:r>
              <a:rPr lang="en-US" b="1" dirty="0"/>
              <a:t>Lucas</a:t>
            </a:r>
            <a:r>
              <a:rPr lang="en-US" dirty="0"/>
              <a:t>: We have a lot of difficult exams.</a:t>
            </a:r>
            <a:endParaRPr lang="es-ES" dirty="0"/>
          </a:p>
          <a:p>
            <a:r>
              <a:rPr lang="en-US" b="1" dirty="0"/>
              <a:t>Yasmin</a:t>
            </a:r>
            <a:r>
              <a:rPr lang="en-US" dirty="0"/>
              <a:t>: We start school earlier and we finish later. I hate getting up so early in the mornings.</a:t>
            </a:r>
            <a:endParaRPr lang="es-ES" dirty="0"/>
          </a:p>
          <a:p>
            <a:r>
              <a:rPr lang="en-US" b="1" dirty="0"/>
              <a:t>Kids</a:t>
            </a:r>
            <a:r>
              <a:rPr lang="en-US" dirty="0"/>
              <a:t>: Me too!!</a:t>
            </a:r>
            <a:endParaRPr lang="es-ES" dirty="0"/>
          </a:p>
          <a:p>
            <a:endParaRPr lang="es-ES" dirty="0"/>
          </a:p>
        </p:txBody>
      </p:sp>
    </p:spTree>
    <p:extLst>
      <p:ext uri="{BB962C8B-B14F-4D97-AF65-F5344CB8AC3E}">
        <p14:creationId xmlns:p14="http://schemas.microsoft.com/office/powerpoint/2010/main" val="1533502335"/>
      </p:ext>
    </p:extLst>
  </p:cSld>
  <p:clrMapOvr>
    <a:masterClrMapping/>
  </p:clrMapOvr>
</p:sld>
</file>

<file path=ppt/theme/theme1.xml><?xml version="1.0" encoding="utf-8"?>
<a:theme xmlns:a="http://schemas.openxmlformats.org/drawingml/2006/main" name="Retrospección">
  <a:themeElements>
    <a:clrScheme name="Personalizado 1">
      <a:dk1>
        <a:sysClr val="windowText" lastClr="000000"/>
      </a:dk1>
      <a:lt1>
        <a:sysClr val="window" lastClr="FFFFFF"/>
      </a:lt1>
      <a:dk2>
        <a:srgbClr val="335B74"/>
      </a:dk2>
      <a:lt2>
        <a:srgbClr val="DFE3E5"/>
      </a:lt2>
      <a:accent1>
        <a:srgbClr val="2683C6"/>
      </a:accent1>
      <a:accent2>
        <a:srgbClr val="1C6294"/>
      </a:accent2>
      <a:accent3>
        <a:srgbClr val="1D9AA1"/>
      </a:accent3>
      <a:accent4>
        <a:srgbClr val="42BA97"/>
      </a:accent4>
      <a:accent5>
        <a:srgbClr val="3E8853"/>
      </a:accent5>
      <a:accent6>
        <a:srgbClr val="62A39F"/>
      </a:accent6>
      <a:hlink>
        <a:srgbClr val="6EAC1C"/>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127</TotalTime>
  <Words>824</Words>
  <Application>Microsoft Office PowerPoint</Application>
  <PresentationFormat>Presentación en pantalla (4:3)</PresentationFormat>
  <Paragraphs>76</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Retrospección</vt:lpstr>
      <vt:lpstr>Spanish Education System</vt:lpstr>
      <vt:lpstr>Presentación de PowerPoint</vt:lpstr>
      <vt:lpstr>Infant Education  (0 - 6 years)</vt:lpstr>
      <vt:lpstr>Infant Education</vt:lpstr>
      <vt:lpstr>Primary Education  (6-12 years)</vt:lpstr>
      <vt:lpstr>Primary Education</vt:lpstr>
      <vt:lpstr>Primary Education</vt:lpstr>
      <vt:lpstr>Secondary Education  (12-16 years)</vt:lpstr>
      <vt:lpstr>Secondary Education</vt:lpstr>
      <vt:lpstr>High school (5th &amp; 6th grade high school)</vt:lpstr>
      <vt:lpstr>High school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Spanish Educative System</dc:title>
  <dc:creator>secundaria</dc:creator>
  <cp:lastModifiedBy>Francisco Díaz</cp:lastModifiedBy>
  <cp:revision>55</cp:revision>
  <dcterms:created xsi:type="dcterms:W3CDTF">2019-12-02T16:04:24Z</dcterms:created>
  <dcterms:modified xsi:type="dcterms:W3CDTF">2020-01-24T20:54:16Z</dcterms:modified>
</cp:coreProperties>
</file>