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4" r:id="rId6"/>
    <p:sldId id="263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9DF90-3A17-48F0-B9D0-9022D2E0B46B}" type="datetimeFigureOut">
              <a:rPr lang="lv-LV" smtClean="0"/>
              <a:pPr/>
              <a:t>2021.03.29.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33826-FEA0-4009-B746-17E504BE2F0F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323246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33826-FEA0-4009-B746-17E504BE2F0F}" type="slidenum">
              <a:rPr lang="lv-LV" smtClean="0"/>
              <a:pPr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xmlns="" val="243400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3301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491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2501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5597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859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843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0611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7728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9752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5480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7197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907" b="21034"/>
          <a:stretch/>
        </p:blipFill>
        <p:spPr>
          <a:xfrm>
            <a:off x="0" y="-3544"/>
            <a:ext cx="2743200" cy="24214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8967-1E6E-4C30-9519-42C1FF020400}" type="datetimeFigureOut">
              <a:rPr lang="en-GB" smtClean="0"/>
              <a:pPr/>
              <a:t>29/03/2021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205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3FV8cYRxd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1.mp3"/><Relationship Id="rId4" Type="http://schemas.openxmlformats.org/officeDocument/2006/relationships/hyperlink" Target="https://www.youtube.com/watch?v=xsDHJzLVuZ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hyperlink" Target="https://www.youtube.com/watch?v=oRJWHdKumB4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jpeg"/><Relationship Id="rId7" Type="http://schemas.microsoft.com/office/2007/relationships/media" Target="../media/media3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youtube.com/watch?v=tgPQ-SbM8Rc" TargetMode="External"/><Relationship Id="rId5" Type="http://schemas.openxmlformats.org/officeDocument/2006/relationships/hyperlink" Target="https://www.youtube.com/watch?v=583CA4gzVyA" TargetMode="External"/><Relationship Id="rId4" Type="http://schemas.openxmlformats.org/officeDocument/2006/relationships/hyperlink" Target="https://www.youtube.com/watch?v=J1Gmgb-5KO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907" b="20776"/>
          <a:stretch/>
        </p:blipFill>
        <p:spPr>
          <a:xfrm>
            <a:off x="0" y="0"/>
            <a:ext cx="6134986" cy="5433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0" y="2286000"/>
            <a:ext cx="4258340" cy="3147237"/>
          </a:xfrm>
        </p:spPr>
        <p:txBody>
          <a:bodyPr>
            <a:noAutofit/>
          </a:bodyPr>
          <a:lstStyle/>
          <a:p>
            <a:r>
              <a:rPr lang="lv-LV" altLang="lv-LV" sz="2800" dirty="0">
                <a:solidFill>
                  <a:srgbClr val="00B0F0"/>
                </a:solidFill>
              </a:rPr>
              <a:t>                </a:t>
            </a:r>
            <a:r>
              <a:rPr lang="lv-LV" altLang="lv-LV" sz="2800" dirty="0" err="1">
                <a:solidFill>
                  <a:srgbClr val="00B0F0"/>
                </a:solidFill>
              </a:rPr>
              <a:t>Music</a:t>
            </a:r>
            <a:r>
              <a:rPr lang="lv-LV" altLang="lv-LV" sz="2800" dirty="0">
                <a:solidFill>
                  <a:srgbClr val="00B0F0"/>
                </a:solidFill>
              </a:rPr>
              <a:t> </a:t>
            </a:r>
            <a:r>
              <a:rPr lang="lv-LV" altLang="lv-LV" sz="2800" dirty="0" err="1">
                <a:solidFill>
                  <a:srgbClr val="00B0F0"/>
                </a:solidFill>
              </a:rPr>
              <a:t>Games</a:t>
            </a:r>
            <a:r>
              <a:rPr lang="lv-LV" altLang="lv-LV" sz="2800" dirty="0">
                <a:solidFill>
                  <a:srgbClr val="00B0F0"/>
                </a:solidFill>
              </a:rPr>
              <a:t/>
            </a:r>
            <a:br>
              <a:rPr lang="lv-LV" altLang="lv-LV" sz="2800" dirty="0">
                <a:solidFill>
                  <a:srgbClr val="00B0F0"/>
                </a:solidFill>
              </a:rPr>
            </a:br>
            <a:r>
              <a:rPr lang="lv-LV" altLang="lv-LV" sz="2800" dirty="0">
                <a:solidFill>
                  <a:srgbClr val="00B0F0"/>
                </a:solidFill>
              </a:rPr>
              <a:t>                 </a:t>
            </a:r>
            <a:r>
              <a:rPr lang="lv-LV" altLang="lv-LV" sz="2800" dirty="0" err="1">
                <a:solidFill>
                  <a:srgbClr val="92D050"/>
                </a:solidFill>
              </a:rPr>
              <a:t>Notebook</a:t>
            </a:r>
            <a:r>
              <a:rPr lang="lv-LV" altLang="lv-LV" sz="2800" dirty="0">
                <a:solidFill>
                  <a:srgbClr val="92D050"/>
                </a:solidFill>
              </a:rPr>
              <a:t> </a:t>
            </a:r>
            <a:br>
              <a:rPr lang="lv-LV" altLang="lv-LV" sz="2800" dirty="0">
                <a:solidFill>
                  <a:srgbClr val="92D050"/>
                </a:solidFill>
              </a:rPr>
            </a:br>
            <a:r>
              <a:rPr lang="lv-LV" altLang="lv-LV" sz="2800" dirty="0">
                <a:solidFill>
                  <a:srgbClr val="92D050"/>
                </a:solidFill>
              </a:rPr>
              <a:t>                </a:t>
            </a:r>
            <a:r>
              <a:rPr lang="lv-LV" altLang="lv-LV" sz="2800" dirty="0">
                <a:solidFill>
                  <a:srgbClr val="FF0000"/>
                </a:solidFill>
              </a:rPr>
              <a:t>Project: </a:t>
            </a:r>
            <a:br>
              <a:rPr lang="lv-LV" altLang="lv-LV" sz="2800" dirty="0">
                <a:solidFill>
                  <a:srgbClr val="FF0000"/>
                </a:solidFill>
              </a:rPr>
            </a:br>
            <a:r>
              <a:rPr lang="lv-LV" altLang="lv-LV" sz="2800" dirty="0">
                <a:solidFill>
                  <a:srgbClr val="FF0000"/>
                </a:solidFill>
              </a:rPr>
              <a:t>         </a:t>
            </a:r>
            <a:r>
              <a:rPr lang="lv-LV" altLang="lv-LV" sz="2800" dirty="0" err="1">
                <a:solidFill>
                  <a:srgbClr val="FF0000"/>
                </a:solidFill>
              </a:rPr>
              <a:t>Let’s</a:t>
            </a:r>
            <a:r>
              <a:rPr lang="lv-LV" altLang="lv-LV" sz="2800" dirty="0">
                <a:solidFill>
                  <a:srgbClr val="FF0000"/>
                </a:solidFill>
              </a:rPr>
              <a:t> </a:t>
            </a:r>
            <a:r>
              <a:rPr lang="lv-LV" altLang="lv-LV" sz="2800" dirty="0" err="1">
                <a:solidFill>
                  <a:srgbClr val="FF0000"/>
                </a:solidFill>
              </a:rPr>
              <a:t>share</a:t>
            </a:r>
            <a:r>
              <a:rPr lang="lv-LV" altLang="lv-LV" sz="2800" dirty="0">
                <a:solidFill>
                  <a:srgbClr val="FF0000"/>
                </a:solidFill>
              </a:rPr>
              <a:t> </a:t>
            </a:r>
            <a:r>
              <a:rPr lang="lv-LV" altLang="lv-LV" sz="2800" dirty="0" err="1">
                <a:solidFill>
                  <a:srgbClr val="FF0000"/>
                </a:solidFill>
              </a:rPr>
              <a:t>our</a:t>
            </a:r>
            <a:r>
              <a:rPr lang="lv-LV" altLang="lv-LV" sz="2800" dirty="0">
                <a:solidFill>
                  <a:srgbClr val="FF0000"/>
                </a:solidFill>
              </a:rPr>
              <a:t> </a:t>
            </a:r>
            <a:r>
              <a:rPr lang="lv-LV" altLang="lv-LV" sz="2800" dirty="0" err="1">
                <a:solidFill>
                  <a:srgbClr val="FF0000"/>
                </a:solidFill>
              </a:rPr>
              <a:t>games</a:t>
            </a:r>
            <a:r>
              <a:rPr lang="lv-LV" altLang="lv-LV" sz="2800" dirty="0">
                <a:solidFill>
                  <a:srgbClr val="FF0000"/>
                </a:solidFill>
              </a:rPr>
              <a:t>!</a:t>
            </a:r>
            <a:br>
              <a:rPr lang="lv-LV" altLang="lv-LV" sz="2800" dirty="0">
                <a:solidFill>
                  <a:srgbClr val="FF0000"/>
                </a:solidFill>
              </a:rPr>
            </a:br>
            <a:r>
              <a:rPr lang="lv-LV" altLang="lv-LV" sz="2800" dirty="0">
                <a:solidFill>
                  <a:srgbClr val="FF0000"/>
                </a:solidFill>
              </a:rPr>
              <a:t>        </a:t>
            </a:r>
            <a:r>
              <a:rPr lang="lv-LV" altLang="lv-LV" sz="2800" dirty="0" err="1">
                <a:solidFill>
                  <a:srgbClr val="002060"/>
                </a:solidFill>
              </a:rPr>
              <a:t>Traditional</a:t>
            </a:r>
            <a:r>
              <a:rPr lang="lv-LV" altLang="lv-LV" sz="2800" dirty="0">
                <a:solidFill>
                  <a:srgbClr val="002060"/>
                </a:solidFill>
              </a:rPr>
              <a:t> </a:t>
            </a:r>
            <a:r>
              <a:rPr lang="lv-LV" altLang="lv-LV" sz="2800" dirty="0" err="1">
                <a:solidFill>
                  <a:srgbClr val="002060"/>
                </a:solidFill>
              </a:rPr>
              <a:t>music</a:t>
            </a:r>
            <a:r>
              <a:rPr lang="lv-LV" altLang="lv-LV" sz="2800" dirty="0">
                <a:solidFill>
                  <a:srgbClr val="002060"/>
                </a:solidFill>
              </a:rPr>
              <a:t> </a:t>
            </a:r>
            <a:r>
              <a:rPr lang="lv-LV" altLang="lv-LV" sz="2800" dirty="0" err="1">
                <a:solidFill>
                  <a:srgbClr val="002060"/>
                </a:solidFill>
              </a:rPr>
              <a:t>games</a:t>
            </a:r>
            <a:r>
              <a:rPr lang="lv-LV" altLang="lv-LV" sz="2800" dirty="0">
                <a:solidFill>
                  <a:srgbClr val="002060"/>
                </a:solidFill>
              </a:rPr>
              <a:t> </a:t>
            </a:r>
            <a:r>
              <a:rPr lang="lv-LV" altLang="lv-LV" sz="2800" dirty="0" err="1">
                <a:solidFill>
                  <a:srgbClr val="002060"/>
                </a:solidFill>
              </a:rPr>
              <a:t>and</a:t>
            </a:r>
            <a:r>
              <a:rPr lang="lv-LV" altLang="lv-LV" sz="2800" dirty="0">
                <a:solidFill>
                  <a:srgbClr val="002060"/>
                </a:solidFill>
              </a:rPr>
              <a:t> </a:t>
            </a:r>
            <a:r>
              <a:rPr lang="lv-LV" altLang="lv-LV" sz="2800" dirty="0" err="1">
                <a:solidFill>
                  <a:srgbClr val="002060"/>
                </a:solidFill>
              </a:rPr>
              <a:t>dances</a:t>
            </a:r>
            <a:r>
              <a:rPr lang="lv-LV" altLang="lv-LV" sz="2800" dirty="0">
                <a:solidFill>
                  <a:srgbClr val="FF0000"/>
                </a:solidFill>
              </a:rPr>
              <a:t/>
            </a:r>
            <a:br>
              <a:rPr lang="lv-LV" altLang="lv-LV" sz="2800" dirty="0">
                <a:solidFill>
                  <a:srgbClr val="FF0000"/>
                </a:solidFill>
              </a:rPr>
            </a:br>
            <a:endParaRPr lang="en-GB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6096000"/>
            <a:ext cx="6705600" cy="533400"/>
          </a:xfrm>
        </p:spPr>
        <p:txBody>
          <a:bodyPr>
            <a:noAutofit/>
          </a:bodyPr>
          <a:lstStyle/>
          <a:p>
            <a:r>
              <a:rPr lang="lv-LV" altLang="lv-LV" sz="2400" dirty="0">
                <a:solidFill>
                  <a:schemeClr val="tx1"/>
                </a:solidFill>
              </a:rPr>
              <a:t>Preschool ,,Saulīte’’, Jūrmala, Latvia</a:t>
            </a:r>
          </a:p>
          <a:p>
            <a:endParaRPr lang="en-GB" sz="2400" kern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6" name="Picture 4" descr="C:\Users\Lietotajs\Downloads\Small Logo (1).jpg">
            <a:extLst>
              <a:ext uri="{FF2B5EF4-FFF2-40B4-BE49-F238E27FC236}">
                <a16:creationId xmlns:a16="http://schemas.microsoft.com/office/drawing/2014/main" xmlns="" id="{3EAFC74F-4366-4E14-BE32-887B4559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8273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Grotus\Desktop\european union.png">
            <a:extLst>
              <a:ext uri="{FF2B5EF4-FFF2-40B4-BE49-F238E27FC236}">
                <a16:creationId xmlns:a16="http://schemas.microsoft.com/office/drawing/2014/main" xmlns="" id="{E51ABA6E-F9BF-40B9-A021-BB3E5B9B2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563937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xmlns="" id="{97B3601F-ACDE-41E5-92B5-1DB7F66790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804694"/>
            <a:ext cx="115252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26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1515" y="-1600200"/>
            <a:ext cx="9296401" cy="1313891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0C24CF66-0EE6-41C2-805F-3002A55EF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0"/>
            <a:ext cx="8153400" cy="1470025"/>
          </a:xfrm>
        </p:spPr>
        <p:txBody>
          <a:bodyPr>
            <a:normAutofit/>
          </a:bodyPr>
          <a:lstStyle/>
          <a:p>
            <a:r>
              <a:rPr lang="lv-LV" sz="3200" dirty="0">
                <a:solidFill>
                  <a:srgbClr val="7030A0"/>
                </a:solidFill>
              </a:rPr>
              <a:t>Latvian traditional song ,,Aijā,žūžū’’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1371600"/>
            <a:ext cx="3962400" cy="43434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xmlns="" id="{565C29F6-9D33-462C-92A9-FC5CB835C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676400"/>
            <a:ext cx="5791200" cy="4517571"/>
          </a:xfrm>
        </p:spPr>
        <p:txBody>
          <a:bodyPr>
            <a:normAutofit/>
          </a:bodyPr>
          <a:lstStyle/>
          <a:p>
            <a:pPr marL="2743200" lvl="5" indent="-457200" algn="just">
              <a:buFont typeface="Wingdings" panose="05000000000000000000" pitchFamily="2" charset="2"/>
              <a:buChar char="Ø"/>
            </a:pPr>
            <a:r>
              <a:rPr lang="lv-LV" sz="1800" dirty="0">
                <a:solidFill>
                  <a:schemeClr val="tx1"/>
                </a:solidFill>
              </a:rPr>
              <a:t>In the 2013. </a:t>
            </a:r>
            <a:r>
              <a:rPr lang="lv-LV" sz="1800" dirty="0" err="1">
                <a:solidFill>
                  <a:schemeClr val="tx1"/>
                </a:solidFill>
              </a:rPr>
              <a:t>years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Latvian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lullaby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song</a:t>
            </a:r>
            <a:r>
              <a:rPr lang="lv-LV" sz="1800" dirty="0">
                <a:solidFill>
                  <a:schemeClr val="tx1"/>
                </a:solidFill>
              </a:rPr>
              <a:t> ,,Aijā, </a:t>
            </a:r>
            <a:r>
              <a:rPr lang="lv-LV" sz="1800" dirty="0" err="1">
                <a:solidFill>
                  <a:schemeClr val="tx1"/>
                </a:solidFill>
              </a:rPr>
              <a:t>žūžū</a:t>
            </a:r>
            <a:r>
              <a:rPr lang="lv-LV" sz="1800" dirty="0">
                <a:solidFill>
                  <a:schemeClr val="tx1"/>
                </a:solidFill>
              </a:rPr>
              <a:t>’’ </a:t>
            </a:r>
            <a:r>
              <a:rPr lang="lv-LV" sz="1800" dirty="0" err="1">
                <a:solidFill>
                  <a:schemeClr val="tx1"/>
                </a:solidFill>
              </a:rPr>
              <a:t>has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been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includes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into</a:t>
            </a:r>
            <a:r>
              <a:rPr lang="lv-LV" sz="1800" dirty="0">
                <a:solidFill>
                  <a:schemeClr val="tx1"/>
                </a:solidFill>
              </a:rPr>
              <a:t> a </a:t>
            </a:r>
            <a:r>
              <a:rPr lang="lv-LV" sz="1800" dirty="0" err="1">
                <a:solidFill>
                  <a:schemeClr val="tx1"/>
                </a:solidFill>
              </a:rPr>
              <a:t>compelation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disc</a:t>
            </a:r>
            <a:r>
              <a:rPr lang="lv-LV" sz="1800" dirty="0">
                <a:solidFill>
                  <a:schemeClr val="tx1"/>
                </a:solidFill>
              </a:rPr>
              <a:t> of the </a:t>
            </a:r>
            <a:r>
              <a:rPr lang="lv-LV" sz="1800" dirty="0" err="1">
                <a:solidFill>
                  <a:schemeClr val="tx1"/>
                </a:solidFill>
              </a:rPr>
              <a:t>world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most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beautiful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lullabies</a:t>
            </a:r>
            <a:r>
              <a:rPr lang="lv-LV" sz="1800" dirty="0">
                <a:solidFill>
                  <a:schemeClr val="tx1"/>
                </a:solidFill>
              </a:rPr>
              <a:t> and </a:t>
            </a:r>
            <a:r>
              <a:rPr lang="lv-LV" sz="1800" dirty="0" err="1">
                <a:solidFill>
                  <a:schemeClr val="tx1"/>
                </a:solidFill>
              </a:rPr>
              <a:t>music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book</a:t>
            </a:r>
            <a:r>
              <a:rPr lang="lv-LV" sz="1800" dirty="0">
                <a:solidFill>
                  <a:schemeClr val="tx1"/>
                </a:solidFill>
              </a:rPr>
              <a:t> ,,</a:t>
            </a:r>
            <a:r>
              <a:rPr lang="lv-LV" sz="1800" dirty="0" err="1">
                <a:solidFill>
                  <a:schemeClr val="tx1"/>
                </a:solidFill>
              </a:rPr>
              <a:t>Lullabies</a:t>
            </a:r>
            <a:r>
              <a:rPr lang="lv-LV" sz="1800" dirty="0">
                <a:solidFill>
                  <a:schemeClr val="tx1"/>
                </a:solidFill>
              </a:rPr>
              <a:t> of the </a:t>
            </a:r>
            <a:r>
              <a:rPr lang="lv-LV" sz="1800" dirty="0" err="1">
                <a:solidFill>
                  <a:schemeClr val="tx1"/>
                </a:solidFill>
              </a:rPr>
              <a:t>world</a:t>
            </a:r>
            <a:r>
              <a:rPr lang="lv-LV" sz="1800" dirty="0">
                <a:solidFill>
                  <a:schemeClr val="tx1"/>
                </a:solidFill>
              </a:rPr>
              <a:t>’’</a:t>
            </a:r>
          </a:p>
          <a:p>
            <a:pPr marL="2743200" lvl="5" indent="-457200" algn="just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Kids really like to sing this lullaby as well as play its melody with push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bells.</a:t>
            </a:r>
            <a:endParaRPr lang="lv-LV" sz="1800" dirty="0">
              <a:solidFill>
                <a:schemeClr val="tx1"/>
              </a:solidFill>
            </a:endParaRPr>
          </a:p>
          <a:p>
            <a:pPr marL="2743200" lvl="5" indent="-457200" algn="just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We will present you how to play the melody of a lullaby with bells</a:t>
            </a:r>
            <a:r>
              <a:rPr lang="lv-LV" sz="1800" dirty="0">
                <a:solidFill>
                  <a:schemeClr val="tx1"/>
                </a:solidFill>
              </a:rPr>
              <a:t>.</a:t>
            </a:r>
          </a:p>
          <a:p>
            <a:pPr marL="2743200" lvl="5" indent="-457200" algn="just">
              <a:buFont typeface="Wingdings" panose="05000000000000000000" pitchFamily="2" charset="2"/>
              <a:buChar char="Ø"/>
            </a:pPr>
            <a:endParaRPr lang="lv-LV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6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785B9A8-6974-449A-83E6-D730803781F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100" y="2057400"/>
            <a:ext cx="7391400" cy="4359771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0C24CF66-0EE6-41C2-805F-3002A55EF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1102"/>
            <a:ext cx="7772400" cy="1470025"/>
          </a:xfrm>
        </p:spPr>
        <p:txBody>
          <a:bodyPr>
            <a:normAutofit/>
          </a:bodyPr>
          <a:lstStyle/>
          <a:p>
            <a:r>
              <a:rPr lang="lv-LV" sz="3200" dirty="0" err="1">
                <a:solidFill>
                  <a:srgbClr val="0070C0"/>
                </a:solidFill>
              </a:rPr>
              <a:t>Materials</a:t>
            </a:r>
            <a:r>
              <a:rPr lang="lv-LV" sz="3200" dirty="0">
                <a:solidFill>
                  <a:srgbClr val="0070C0"/>
                </a:solidFill>
              </a:rPr>
              <a:t> </a:t>
            </a:r>
            <a:r>
              <a:rPr lang="lv-LV" sz="3200" dirty="0" err="1">
                <a:solidFill>
                  <a:srgbClr val="0070C0"/>
                </a:solidFill>
              </a:rPr>
              <a:t>for</a:t>
            </a:r>
            <a:r>
              <a:rPr lang="lv-LV" sz="3200" dirty="0">
                <a:solidFill>
                  <a:srgbClr val="0070C0"/>
                </a:solidFill>
              </a:rPr>
              <a:t> </a:t>
            </a:r>
            <a:r>
              <a:rPr lang="lv-LV" sz="3200" dirty="0" err="1">
                <a:solidFill>
                  <a:srgbClr val="0070C0"/>
                </a:solidFill>
              </a:rPr>
              <a:t>melody</a:t>
            </a:r>
            <a:r>
              <a:rPr lang="lv-LV" sz="3200" dirty="0">
                <a:solidFill>
                  <a:srgbClr val="0070C0"/>
                </a:solidFill>
              </a:rPr>
              <a:t> </a:t>
            </a:r>
            <a:r>
              <a:rPr lang="lv-LV" sz="3200" dirty="0" err="1">
                <a:solidFill>
                  <a:srgbClr val="0070C0"/>
                </a:solidFill>
              </a:rPr>
              <a:t>playing</a:t>
            </a:r>
            <a:endParaRPr lang="lv-LV" sz="3200" dirty="0">
              <a:solidFill>
                <a:srgbClr val="0070C0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xmlns="" id="{565C29F6-9D33-462C-92A9-FC5CB835C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1066800"/>
            <a:ext cx="8991601" cy="4903519"/>
          </a:xfrm>
        </p:spPr>
        <p:txBody>
          <a:bodyPr/>
          <a:lstStyle/>
          <a:p>
            <a:pPr marL="2571750" lvl="5" indent="-285750" algn="just">
              <a:buFont typeface="Wingdings" panose="05000000000000000000" pitchFamily="2" charset="2"/>
              <a:buChar char="Ø"/>
            </a:pPr>
            <a:r>
              <a:rPr lang="lv-LV" sz="1800" dirty="0" err="1">
                <a:solidFill>
                  <a:schemeClr val="tx1"/>
                </a:solidFill>
              </a:rPr>
              <a:t>Six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push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bells</a:t>
            </a:r>
            <a:r>
              <a:rPr lang="lv-LV" sz="1800" dirty="0">
                <a:solidFill>
                  <a:schemeClr val="tx1"/>
                </a:solidFill>
              </a:rPr>
              <a:t> (</a:t>
            </a:r>
            <a:r>
              <a:rPr lang="lv-LV" sz="1800" dirty="0" err="1">
                <a:solidFill>
                  <a:schemeClr val="tx1"/>
                </a:solidFill>
              </a:rPr>
              <a:t>tone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from</a:t>
            </a:r>
            <a:r>
              <a:rPr lang="lv-LV" sz="1800" dirty="0">
                <a:solidFill>
                  <a:schemeClr val="tx1"/>
                </a:solidFill>
              </a:rPr>
              <a:t> C-A)</a:t>
            </a:r>
          </a:p>
          <a:p>
            <a:pPr marL="2571750" lvl="5" indent="-285750" algn="just">
              <a:buFont typeface="Wingdings" panose="05000000000000000000" pitchFamily="2" charset="2"/>
              <a:buChar char="Ø"/>
            </a:pPr>
            <a:r>
              <a:rPr lang="lv-LV" sz="1800" dirty="0" err="1">
                <a:solidFill>
                  <a:schemeClr val="tx1"/>
                </a:solidFill>
              </a:rPr>
              <a:t>Colored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circles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that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show</a:t>
            </a:r>
            <a:r>
              <a:rPr lang="lv-LV" sz="1800" dirty="0">
                <a:solidFill>
                  <a:schemeClr val="tx1"/>
                </a:solidFill>
              </a:rPr>
              <a:t> the </a:t>
            </a:r>
            <a:r>
              <a:rPr lang="lv-LV" sz="1800" dirty="0" err="1">
                <a:solidFill>
                  <a:schemeClr val="tx1"/>
                </a:solidFill>
              </a:rPr>
              <a:t>melodic</a:t>
            </a:r>
            <a:r>
              <a:rPr lang="lv-LV" sz="1800" dirty="0">
                <a:solidFill>
                  <a:schemeClr val="tx1"/>
                </a:solidFill>
              </a:rPr>
              <a:t> </a:t>
            </a:r>
            <a:r>
              <a:rPr lang="lv-LV" sz="1800" dirty="0" err="1">
                <a:solidFill>
                  <a:schemeClr val="tx1"/>
                </a:solidFill>
              </a:rPr>
              <a:t>direction</a:t>
            </a:r>
            <a:r>
              <a:rPr lang="lv-LV" sz="1800" dirty="0">
                <a:solidFill>
                  <a:schemeClr val="tx1"/>
                </a:solidFill>
              </a:rPr>
              <a:t> of the </a:t>
            </a:r>
            <a:r>
              <a:rPr lang="lv-LV" sz="1800" dirty="0" err="1">
                <a:solidFill>
                  <a:schemeClr val="tx1"/>
                </a:solidFill>
              </a:rPr>
              <a:t>song</a:t>
            </a:r>
            <a:r>
              <a:rPr lang="lv-LV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2D2FC1B3-0A3D-48F4-BA78-F591589C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lv-LV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257AC00-EA1C-482F-9DCE-863A2DF0B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lv-LV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9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0D32A-8592-4CE6-BD5E-946F402D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>
                <a:solidFill>
                  <a:schemeClr val="tx1"/>
                </a:solidFill>
              </a:rPr>
              <a:t>                </a:t>
            </a:r>
            <a:r>
              <a:rPr lang="lv-LV" dirty="0" err="1">
                <a:solidFill>
                  <a:srgbClr val="0070C0"/>
                </a:solidFill>
              </a:rPr>
              <a:t>Lullaby</a:t>
            </a:r>
            <a:r>
              <a:rPr lang="lv-LV" dirty="0">
                <a:solidFill>
                  <a:srgbClr val="0070C0"/>
                </a:solidFill>
              </a:rPr>
              <a:t> </a:t>
            </a:r>
            <a:r>
              <a:rPr lang="lv-LV" dirty="0" err="1">
                <a:solidFill>
                  <a:srgbClr val="0070C0"/>
                </a:solidFill>
              </a:rPr>
              <a:t>melody</a:t>
            </a:r>
            <a:r>
              <a:rPr lang="lv-LV" dirty="0">
                <a:solidFill>
                  <a:srgbClr val="0070C0"/>
                </a:solidFill>
              </a:rPr>
              <a:t> and  </a:t>
            </a:r>
            <a:br>
              <a:rPr lang="lv-LV" dirty="0">
                <a:solidFill>
                  <a:srgbClr val="0070C0"/>
                </a:solidFill>
              </a:rPr>
            </a:br>
            <a:r>
              <a:rPr lang="lv-LV" dirty="0">
                <a:solidFill>
                  <a:srgbClr val="0070C0"/>
                </a:solidFill>
              </a:rPr>
              <a:t>                  </a:t>
            </a:r>
            <a:r>
              <a:rPr lang="lv-LV" dirty="0" err="1">
                <a:solidFill>
                  <a:srgbClr val="0070C0"/>
                </a:solidFill>
              </a:rPr>
              <a:t>instruction</a:t>
            </a:r>
            <a:r>
              <a:rPr lang="lv-LV" dirty="0">
                <a:solidFill>
                  <a:srgbClr val="0070C0"/>
                </a:solidFill>
              </a:rPr>
              <a:t> </a:t>
            </a:r>
            <a:r>
              <a:rPr lang="lv-LV" dirty="0" err="1">
                <a:solidFill>
                  <a:srgbClr val="0070C0"/>
                </a:solidFill>
              </a:rPr>
              <a:t>for</a:t>
            </a:r>
            <a:r>
              <a:rPr lang="lv-LV" dirty="0">
                <a:solidFill>
                  <a:srgbClr val="0070C0"/>
                </a:solidFill>
              </a:rPr>
              <a:t> </a:t>
            </a:r>
            <a:r>
              <a:rPr lang="lv-LV" dirty="0" err="1">
                <a:solidFill>
                  <a:srgbClr val="0070C0"/>
                </a:solidFill>
              </a:rPr>
              <a:t>game</a:t>
            </a:r>
            <a:r>
              <a:rPr lang="lv-LV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F529FA-D802-4FDD-A648-0354F08D9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95400" y="2590800"/>
            <a:ext cx="10439400" cy="4290060"/>
          </a:xfrm>
        </p:spPr>
        <p:txBody>
          <a:bodyPr>
            <a:normAutofit/>
          </a:bodyPr>
          <a:lstStyle/>
          <a:p>
            <a:pPr marL="2286000" lvl="5" indent="0" algn="just">
              <a:buNone/>
            </a:pPr>
            <a:r>
              <a:rPr lang="lv-LV" sz="1800" dirty="0">
                <a:solidFill>
                  <a:srgbClr val="FF0000"/>
                </a:solidFill>
              </a:rPr>
              <a:t>⃝</a:t>
            </a:r>
            <a:r>
              <a:rPr lang="lv-LV" sz="1800" dirty="0">
                <a:solidFill>
                  <a:srgbClr val="FFC000"/>
                </a:solidFill>
              </a:rPr>
              <a:t>⃝   </a:t>
            </a:r>
            <a:r>
              <a:rPr lang="lv-LV" sz="1800" dirty="0">
                <a:solidFill>
                  <a:srgbClr val="FFFF00"/>
                </a:solidFill>
              </a:rPr>
              <a:t>⃝</a:t>
            </a:r>
            <a:r>
              <a:rPr lang="lv-LV" sz="1800" dirty="0">
                <a:solidFill>
                  <a:srgbClr val="92D050"/>
                </a:solidFill>
              </a:rPr>
              <a:t>⃝   </a:t>
            </a:r>
            <a:r>
              <a:rPr lang="lv-LV" sz="1800" dirty="0">
                <a:solidFill>
                  <a:srgbClr val="00B050"/>
                </a:solidFill>
              </a:rPr>
              <a:t>⃝</a:t>
            </a:r>
            <a:r>
              <a:rPr lang="lv-LV" sz="1800" dirty="0">
                <a:solidFill>
                  <a:srgbClr val="FFFF00"/>
                </a:solidFill>
              </a:rPr>
              <a:t>⃝   </a:t>
            </a:r>
            <a:r>
              <a:rPr lang="lv-LV" sz="1800" dirty="0">
                <a:solidFill>
                  <a:srgbClr val="FF0000"/>
                </a:solidFill>
              </a:rPr>
              <a:t>⃝</a:t>
            </a:r>
            <a:r>
              <a:rPr lang="lv-LV" sz="1800" dirty="0">
                <a:solidFill>
                  <a:srgbClr val="FFFF00"/>
                </a:solidFill>
              </a:rPr>
              <a:t>⃝  </a:t>
            </a:r>
            <a:r>
              <a:rPr lang="lv-LV" sz="1800" dirty="0">
                <a:solidFill>
                  <a:srgbClr val="00B050"/>
                </a:solidFill>
              </a:rPr>
              <a:t>⃝  </a:t>
            </a:r>
            <a:r>
              <a:rPr lang="lv-LV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⃝  </a:t>
            </a:r>
            <a:r>
              <a:rPr lang="lv-LV" sz="1800" dirty="0">
                <a:solidFill>
                  <a:srgbClr val="00B050"/>
                </a:solidFill>
              </a:rPr>
              <a:t>⃝</a:t>
            </a:r>
            <a:r>
              <a:rPr lang="lv-LV" sz="1800" dirty="0">
                <a:solidFill>
                  <a:srgbClr val="FFFF00"/>
                </a:solidFill>
              </a:rPr>
              <a:t>⃝   </a:t>
            </a:r>
            <a:r>
              <a:rPr lang="lv-LV" sz="1800" dirty="0">
                <a:solidFill>
                  <a:srgbClr val="FF0000"/>
                </a:solidFill>
              </a:rPr>
              <a:t>⃝   </a:t>
            </a:r>
            <a:r>
              <a:rPr lang="lv-LV" sz="1800" dirty="0">
                <a:solidFill>
                  <a:srgbClr val="00B050"/>
                </a:solidFill>
              </a:rPr>
              <a:t>⃝⃝   </a:t>
            </a:r>
            <a:r>
              <a:rPr lang="lv-LV" sz="1800" dirty="0">
                <a:solidFill>
                  <a:srgbClr val="92D050"/>
                </a:solidFill>
              </a:rPr>
              <a:t>⃝</a:t>
            </a:r>
            <a:r>
              <a:rPr lang="lv-LV" sz="1800" dirty="0">
                <a:solidFill>
                  <a:srgbClr val="FFC000"/>
                </a:solidFill>
              </a:rPr>
              <a:t>⃝   </a:t>
            </a:r>
            <a:r>
              <a:rPr lang="lv-LV" sz="1800" dirty="0">
                <a:solidFill>
                  <a:srgbClr val="FFFF00"/>
                </a:solidFill>
              </a:rPr>
              <a:t>⃝⃝   </a:t>
            </a:r>
            <a:r>
              <a:rPr lang="lv-LV" sz="1800" dirty="0">
                <a:solidFill>
                  <a:srgbClr val="FF0000"/>
                </a:solidFill>
              </a:rPr>
              <a:t>⃝</a:t>
            </a:r>
            <a:r>
              <a:rPr lang="lv-LV" sz="1800" dirty="0">
                <a:solidFill>
                  <a:srgbClr val="FFC000"/>
                </a:solidFill>
              </a:rPr>
              <a:t>⃝   </a:t>
            </a:r>
            <a:r>
              <a:rPr lang="lv-LV" sz="1800" dirty="0">
                <a:solidFill>
                  <a:srgbClr val="FFFF00"/>
                </a:solidFill>
              </a:rPr>
              <a:t>⃝  </a:t>
            </a:r>
            <a:r>
              <a:rPr lang="lv-LV" sz="1800" dirty="0">
                <a:solidFill>
                  <a:srgbClr val="FFC000"/>
                </a:solidFill>
              </a:rPr>
              <a:t>⃝   </a:t>
            </a:r>
            <a:r>
              <a:rPr lang="lv-LV" sz="1800" dirty="0">
                <a:solidFill>
                  <a:srgbClr val="FF0000"/>
                </a:solidFill>
              </a:rPr>
              <a:t>⃝</a:t>
            </a:r>
          </a:p>
          <a:p>
            <a:pPr marL="2286000" lvl="5" indent="0" algn="just">
              <a:buNone/>
            </a:pPr>
            <a:r>
              <a:rPr lang="lv-LV" sz="1800" dirty="0">
                <a:solidFill>
                  <a:srgbClr val="FF0000"/>
                </a:solidFill>
              </a:rPr>
              <a:t>C</a:t>
            </a:r>
            <a:r>
              <a:rPr lang="lv-LV" sz="1800" dirty="0">
                <a:solidFill>
                  <a:srgbClr val="FFC000"/>
                </a:solidFill>
              </a:rPr>
              <a:t>   D    </a:t>
            </a:r>
            <a:r>
              <a:rPr lang="lv-LV" sz="1800" dirty="0">
                <a:solidFill>
                  <a:srgbClr val="FFFF00"/>
                </a:solidFill>
              </a:rPr>
              <a:t>E </a:t>
            </a:r>
            <a:r>
              <a:rPr lang="lv-LV" sz="1800" dirty="0">
                <a:solidFill>
                  <a:srgbClr val="92D050"/>
                </a:solidFill>
              </a:rPr>
              <a:t>F        </a:t>
            </a:r>
            <a:r>
              <a:rPr lang="lv-LV" sz="1800" dirty="0">
                <a:solidFill>
                  <a:srgbClr val="00B050"/>
                </a:solidFill>
              </a:rPr>
              <a:t>G </a:t>
            </a:r>
            <a:r>
              <a:rPr lang="lv-LV" sz="1800" dirty="0">
                <a:solidFill>
                  <a:srgbClr val="FFFF00"/>
                </a:solidFill>
              </a:rPr>
              <a:t>E     </a:t>
            </a:r>
            <a:r>
              <a:rPr lang="lv-LV" sz="1800" dirty="0">
                <a:solidFill>
                  <a:srgbClr val="FF0000"/>
                </a:solidFill>
              </a:rPr>
              <a:t>C  </a:t>
            </a:r>
            <a:r>
              <a:rPr lang="lv-LV" sz="1800" dirty="0">
                <a:solidFill>
                  <a:srgbClr val="FFFF00"/>
                </a:solidFill>
              </a:rPr>
              <a:t>E    </a:t>
            </a:r>
            <a:r>
              <a:rPr lang="lv-LV" sz="1800" dirty="0">
                <a:solidFill>
                  <a:srgbClr val="00B050"/>
                </a:solidFill>
              </a:rPr>
              <a:t>G    </a:t>
            </a:r>
            <a:r>
              <a:rPr lang="lv-LV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   </a:t>
            </a:r>
            <a:r>
              <a:rPr lang="lv-LV" sz="1800" dirty="0">
                <a:solidFill>
                  <a:srgbClr val="00B050"/>
                </a:solidFill>
              </a:rPr>
              <a:t>G </a:t>
            </a:r>
            <a:r>
              <a:rPr lang="lv-LV" sz="1800" dirty="0">
                <a:solidFill>
                  <a:srgbClr val="FFFF00"/>
                </a:solidFill>
              </a:rPr>
              <a:t>E      </a:t>
            </a:r>
            <a:r>
              <a:rPr lang="lv-LV" sz="1800" dirty="0">
                <a:solidFill>
                  <a:srgbClr val="FF0000"/>
                </a:solidFill>
              </a:rPr>
              <a:t>C     </a:t>
            </a:r>
            <a:r>
              <a:rPr lang="lv-LV" sz="1800" dirty="0">
                <a:solidFill>
                  <a:srgbClr val="00B050"/>
                </a:solidFill>
              </a:rPr>
              <a:t>G </a:t>
            </a:r>
            <a:r>
              <a:rPr lang="lv-LV" sz="1800" dirty="0" err="1">
                <a:solidFill>
                  <a:srgbClr val="00B050"/>
                </a:solidFill>
              </a:rPr>
              <a:t>G</a:t>
            </a:r>
            <a:r>
              <a:rPr lang="lv-LV" sz="1800" dirty="0">
                <a:solidFill>
                  <a:srgbClr val="00B050"/>
                </a:solidFill>
              </a:rPr>
              <a:t>     </a:t>
            </a:r>
            <a:r>
              <a:rPr lang="lv-LV" sz="1800" dirty="0">
                <a:solidFill>
                  <a:srgbClr val="92D050"/>
                </a:solidFill>
              </a:rPr>
              <a:t>F </a:t>
            </a:r>
            <a:r>
              <a:rPr lang="lv-LV" sz="1800" dirty="0">
                <a:solidFill>
                  <a:srgbClr val="FFC000"/>
                </a:solidFill>
              </a:rPr>
              <a:t>D      </a:t>
            </a:r>
            <a:r>
              <a:rPr lang="lv-LV" sz="1800" dirty="0">
                <a:solidFill>
                  <a:srgbClr val="FFFF00"/>
                </a:solidFill>
              </a:rPr>
              <a:t>E </a:t>
            </a:r>
            <a:r>
              <a:rPr lang="lv-LV" sz="1800" dirty="0" err="1">
                <a:solidFill>
                  <a:srgbClr val="FFFF00"/>
                </a:solidFill>
              </a:rPr>
              <a:t>E</a:t>
            </a:r>
            <a:r>
              <a:rPr lang="lv-LV" sz="1800" dirty="0">
                <a:solidFill>
                  <a:srgbClr val="FFFF00"/>
                </a:solidFill>
              </a:rPr>
              <a:t>      </a:t>
            </a:r>
            <a:r>
              <a:rPr lang="lv-LV" sz="1800" dirty="0">
                <a:solidFill>
                  <a:srgbClr val="FF0000"/>
                </a:solidFill>
              </a:rPr>
              <a:t>C  </a:t>
            </a:r>
            <a:r>
              <a:rPr lang="lv-LV" sz="1800" dirty="0">
                <a:solidFill>
                  <a:srgbClr val="FFC000"/>
                </a:solidFill>
              </a:rPr>
              <a:t>D     </a:t>
            </a:r>
            <a:r>
              <a:rPr lang="lv-LV" sz="1800" dirty="0">
                <a:solidFill>
                  <a:srgbClr val="FFFF00"/>
                </a:solidFill>
              </a:rPr>
              <a:t>E    </a:t>
            </a:r>
            <a:r>
              <a:rPr lang="lv-LV" sz="1800" dirty="0">
                <a:solidFill>
                  <a:srgbClr val="FFC000"/>
                </a:solidFill>
              </a:rPr>
              <a:t>D    </a:t>
            </a:r>
            <a:r>
              <a:rPr lang="lv-LV" sz="1800" dirty="0">
                <a:solidFill>
                  <a:srgbClr val="FF0000"/>
                </a:solidFill>
              </a:rPr>
              <a:t>C</a:t>
            </a:r>
          </a:p>
          <a:p>
            <a:pPr marL="2286000" lvl="5" indent="0" algn="just">
              <a:buNone/>
            </a:pPr>
            <a:endParaRPr lang="lv-LV" sz="1800" dirty="0">
              <a:solidFill>
                <a:srgbClr val="FF0000"/>
              </a:solidFill>
            </a:endParaRPr>
          </a:p>
          <a:p>
            <a:pPr lvl="5" algn="just">
              <a:buFont typeface="Wingdings" panose="05000000000000000000" pitchFamily="2" charset="2"/>
              <a:buChar char="Ø"/>
            </a:pPr>
            <a:r>
              <a:rPr lang="lv-LV" altLang="lv-LV" sz="1800" dirty="0" err="1">
                <a:solidFill>
                  <a:srgbClr val="202124"/>
                </a:solidFill>
              </a:rPr>
              <a:t>If</a:t>
            </a:r>
            <a:r>
              <a:rPr lang="lv-LV" altLang="lv-LV" sz="1800" dirty="0">
                <a:solidFill>
                  <a:srgbClr val="202124"/>
                </a:solidFill>
              </a:rPr>
              <a:t> the </a:t>
            </a:r>
            <a:r>
              <a:rPr lang="lv-LV" altLang="lv-LV" sz="1800" dirty="0" err="1">
                <a:solidFill>
                  <a:srgbClr val="202124"/>
                </a:solidFill>
              </a:rPr>
              <a:t>circles</a:t>
            </a:r>
            <a:r>
              <a:rPr lang="lv-LV" altLang="lv-LV" sz="1800" dirty="0">
                <a:solidFill>
                  <a:srgbClr val="202124"/>
                </a:solidFill>
              </a:rPr>
              <a:t> </a:t>
            </a:r>
            <a:r>
              <a:rPr lang="lv-LV" altLang="lv-LV" sz="1800" dirty="0" err="1">
                <a:solidFill>
                  <a:srgbClr val="202124"/>
                </a:solidFill>
              </a:rPr>
              <a:t>are</a:t>
            </a:r>
            <a:r>
              <a:rPr lang="lv-LV" altLang="lv-LV" sz="1800" dirty="0">
                <a:solidFill>
                  <a:srgbClr val="202124"/>
                </a:solidFill>
              </a:rPr>
              <a:t> </a:t>
            </a:r>
            <a:r>
              <a:rPr lang="lv-LV" altLang="lv-LV" sz="1800" dirty="0" err="1">
                <a:solidFill>
                  <a:srgbClr val="202124"/>
                </a:solidFill>
              </a:rPr>
              <a:t>close</a:t>
            </a:r>
            <a:r>
              <a:rPr lang="lv-LV" altLang="lv-LV" sz="1800" dirty="0">
                <a:solidFill>
                  <a:srgbClr val="202124"/>
                </a:solidFill>
              </a:rPr>
              <a:t> </a:t>
            </a:r>
            <a:r>
              <a:rPr lang="lv-LV" altLang="lv-LV" sz="1800" dirty="0" err="1">
                <a:solidFill>
                  <a:srgbClr val="202124"/>
                </a:solidFill>
              </a:rPr>
              <a:t>together</a:t>
            </a:r>
            <a:r>
              <a:rPr lang="lv-LV" altLang="lv-LV" sz="1800" dirty="0">
                <a:solidFill>
                  <a:srgbClr val="202124"/>
                </a:solidFill>
              </a:rPr>
              <a:t>, </a:t>
            </a:r>
            <a:r>
              <a:rPr lang="lv-LV" altLang="lv-LV" sz="1800" dirty="0" err="1">
                <a:solidFill>
                  <a:srgbClr val="202124"/>
                </a:solidFill>
              </a:rPr>
              <a:t>then</a:t>
            </a:r>
            <a:r>
              <a:rPr lang="lv-LV" altLang="lv-LV" sz="1800" dirty="0">
                <a:solidFill>
                  <a:srgbClr val="202124"/>
                </a:solidFill>
              </a:rPr>
              <a:t> the </a:t>
            </a:r>
            <a:r>
              <a:rPr lang="lv-LV" altLang="lv-LV" sz="1800" dirty="0" err="1">
                <a:solidFill>
                  <a:srgbClr val="202124"/>
                </a:solidFill>
              </a:rPr>
              <a:t>rhythm</a:t>
            </a:r>
            <a:r>
              <a:rPr lang="lv-LV" altLang="lv-LV" sz="1800" dirty="0">
                <a:solidFill>
                  <a:srgbClr val="202124"/>
                </a:solidFill>
              </a:rPr>
              <a:t> "</a:t>
            </a:r>
            <a:r>
              <a:rPr lang="lv-LV" altLang="lv-LV" sz="1800" dirty="0" err="1">
                <a:solidFill>
                  <a:srgbClr val="202124"/>
                </a:solidFill>
              </a:rPr>
              <a:t>ti-ti"</a:t>
            </a:r>
            <a:r>
              <a:rPr lang="lv-LV" altLang="lv-LV" sz="1800" dirty="0">
                <a:solidFill>
                  <a:srgbClr val="202124"/>
                </a:solidFill>
              </a:rPr>
              <a:t> </a:t>
            </a:r>
            <a:r>
              <a:rPr lang="lv-LV" altLang="lv-LV" sz="1800" dirty="0" err="1">
                <a:solidFill>
                  <a:srgbClr val="202124"/>
                </a:solidFill>
              </a:rPr>
              <a:t>must</a:t>
            </a:r>
            <a:r>
              <a:rPr lang="lv-LV" altLang="lv-LV" sz="1800" dirty="0">
                <a:solidFill>
                  <a:srgbClr val="202124"/>
                </a:solidFill>
              </a:rPr>
              <a:t> </a:t>
            </a:r>
            <a:r>
              <a:rPr lang="lv-LV" altLang="lv-LV" sz="1800" dirty="0" err="1">
                <a:solidFill>
                  <a:srgbClr val="202124"/>
                </a:solidFill>
              </a:rPr>
              <a:t>be</a:t>
            </a:r>
            <a:r>
              <a:rPr lang="lv-LV" altLang="lv-LV" sz="1800" dirty="0">
                <a:solidFill>
                  <a:srgbClr val="202124"/>
                </a:solidFill>
              </a:rPr>
              <a:t> </a:t>
            </a:r>
            <a:r>
              <a:rPr lang="lv-LV" altLang="lv-LV" sz="1800" dirty="0" err="1">
                <a:solidFill>
                  <a:srgbClr val="202124"/>
                </a:solidFill>
              </a:rPr>
              <a:t>played</a:t>
            </a:r>
            <a:r>
              <a:rPr lang="lv-LV" altLang="lv-LV" sz="1800" dirty="0">
                <a:solidFill>
                  <a:srgbClr val="202124"/>
                </a:solidFill>
              </a:rPr>
              <a:t>, </a:t>
            </a:r>
            <a:r>
              <a:rPr lang="lv-LV" altLang="lv-LV" sz="1800" dirty="0" err="1">
                <a:solidFill>
                  <a:srgbClr val="202124"/>
                </a:solidFill>
              </a:rPr>
              <a:t>if</a:t>
            </a:r>
            <a:r>
              <a:rPr lang="lv-LV" altLang="lv-LV" sz="1800" dirty="0">
                <a:solidFill>
                  <a:srgbClr val="202124"/>
                </a:solidFill>
              </a:rPr>
              <a:t> the </a:t>
            </a:r>
            <a:r>
              <a:rPr lang="lv-LV" altLang="lv-LV" sz="1800" dirty="0" err="1">
                <a:solidFill>
                  <a:srgbClr val="202124"/>
                </a:solidFill>
              </a:rPr>
              <a:t>circles</a:t>
            </a:r>
            <a:r>
              <a:rPr lang="lv-LV" altLang="lv-LV" sz="1800" dirty="0">
                <a:solidFill>
                  <a:srgbClr val="202124"/>
                </a:solidFill>
              </a:rPr>
              <a:t> </a:t>
            </a:r>
            <a:r>
              <a:rPr lang="lv-LV" altLang="lv-LV" sz="1800" dirty="0" err="1">
                <a:solidFill>
                  <a:srgbClr val="202124"/>
                </a:solidFill>
              </a:rPr>
              <a:t>are</a:t>
            </a:r>
            <a:r>
              <a:rPr lang="lv-LV" altLang="lv-LV" sz="1800" dirty="0">
                <a:solidFill>
                  <a:srgbClr val="202124"/>
                </a:solidFill>
              </a:rPr>
              <a:t> set </a:t>
            </a:r>
            <a:r>
              <a:rPr lang="lv-LV" altLang="lv-LV" sz="1800" dirty="0" err="1">
                <a:solidFill>
                  <a:srgbClr val="202124"/>
                </a:solidFill>
              </a:rPr>
              <a:t>separately</a:t>
            </a:r>
            <a:r>
              <a:rPr lang="lv-LV" altLang="lv-LV" sz="1800" dirty="0">
                <a:solidFill>
                  <a:srgbClr val="202124"/>
                </a:solidFill>
              </a:rPr>
              <a:t>, </a:t>
            </a:r>
            <a:r>
              <a:rPr lang="lv-LV" altLang="lv-LV" sz="1800" dirty="0" err="1">
                <a:solidFill>
                  <a:srgbClr val="202124"/>
                </a:solidFill>
              </a:rPr>
              <a:t>then</a:t>
            </a:r>
            <a:r>
              <a:rPr lang="lv-LV" altLang="lv-LV" sz="1800" dirty="0">
                <a:solidFill>
                  <a:srgbClr val="202124"/>
                </a:solidFill>
              </a:rPr>
              <a:t> the </a:t>
            </a:r>
            <a:r>
              <a:rPr lang="lv-LV" altLang="lv-LV" sz="1800" dirty="0" err="1">
                <a:solidFill>
                  <a:srgbClr val="202124"/>
                </a:solidFill>
              </a:rPr>
              <a:t>rhythm</a:t>
            </a:r>
            <a:r>
              <a:rPr lang="lv-LV" altLang="lv-LV" sz="1800" dirty="0">
                <a:solidFill>
                  <a:srgbClr val="202124"/>
                </a:solidFill>
              </a:rPr>
              <a:t> ,,</a:t>
            </a:r>
            <a:r>
              <a:rPr lang="lv-LV" altLang="lv-LV" sz="1800" dirty="0" err="1">
                <a:solidFill>
                  <a:srgbClr val="202124"/>
                </a:solidFill>
              </a:rPr>
              <a:t>ta</a:t>
            </a:r>
            <a:r>
              <a:rPr lang="lv-LV" altLang="lv-LV" sz="1800" dirty="0">
                <a:solidFill>
                  <a:srgbClr val="202124"/>
                </a:solidFill>
              </a:rPr>
              <a:t>’’ </a:t>
            </a:r>
            <a:r>
              <a:rPr lang="lv-LV" altLang="lv-LV" sz="1800" dirty="0" err="1">
                <a:solidFill>
                  <a:srgbClr val="202124"/>
                </a:solidFill>
              </a:rPr>
              <a:t>must</a:t>
            </a:r>
            <a:r>
              <a:rPr lang="lv-LV" altLang="lv-LV" sz="1800" dirty="0">
                <a:solidFill>
                  <a:srgbClr val="202124"/>
                </a:solidFill>
              </a:rPr>
              <a:t> </a:t>
            </a:r>
            <a:r>
              <a:rPr lang="lv-LV" altLang="lv-LV" sz="1800" dirty="0" err="1">
                <a:solidFill>
                  <a:srgbClr val="202124"/>
                </a:solidFill>
              </a:rPr>
              <a:t>be</a:t>
            </a:r>
            <a:r>
              <a:rPr lang="lv-LV" altLang="lv-LV" sz="1800" dirty="0">
                <a:solidFill>
                  <a:srgbClr val="202124"/>
                </a:solidFill>
              </a:rPr>
              <a:t> </a:t>
            </a:r>
            <a:r>
              <a:rPr lang="lv-LV" altLang="lv-LV" sz="1800" dirty="0" err="1">
                <a:solidFill>
                  <a:srgbClr val="202124"/>
                </a:solidFill>
              </a:rPr>
              <a:t>played</a:t>
            </a:r>
            <a:endParaRPr lang="lv-LV" altLang="lv-LV" sz="1800" dirty="0">
              <a:solidFill>
                <a:srgbClr val="202124"/>
              </a:solidFill>
            </a:endParaRPr>
          </a:p>
          <a:p>
            <a:pPr lvl="5" algn="just">
              <a:buFont typeface="Wingdings" panose="05000000000000000000" pitchFamily="2" charset="2"/>
              <a:buChar char="Ø"/>
            </a:pPr>
            <a:r>
              <a:rPr lang="en-US" sz="1800" dirty="0"/>
              <a:t>Six children play the melody, each child plays a certain tone, the teacher shows which tone to play when, then the children play the melody following the circles</a:t>
            </a:r>
            <a:endParaRPr lang="lv-LV" sz="1800" dirty="0"/>
          </a:p>
          <a:p>
            <a:pPr lvl="5" algn="just">
              <a:buFont typeface="Wingdings" panose="05000000000000000000" pitchFamily="2" charset="2"/>
              <a:buChar char="Ø"/>
            </a:pPr>
            <a:endParaRPr lang="lv-LV" sz="1800" dirty="0"/>
          </a:p>
          <a:p>
            <a:pPr marL="2286000" lvl="5" indent="0" algn="just">
              <a:buNone/>
            </a:pPr>
            <a:r>
              <a:rPr lang="lv-LV" sz="1800" dirty="0"/>
              <a:t>Video link: </a:t>
            </a:r>
            <a:r>
              <a:rPr lang="lv-LV" sz="1800" dirty="0">
                <a:hlinkClick r:id="rId2"/>
              </a:rPr>
              <a:t>https://www.youtube.com/watch?v=M3FV8cYRxdo</a:t>
            </a:r>
            <a:endParaRPr lang="lv-LV" sz="1800" dirty="0"/>
          </a:p>
          <a:p>
            <a:pPr marL="2286000" lvl="5" indent="0" algn="just">
              <a:buNone/>
            </a:pPr>
            <a:endParaRPr lang="lv-LV" sz="1800" dirty="0"/>
          </a:p>
        </p:txBody>
      </p:sp>
    </p:spTree>
    <p:extLst>
      <p:ext uri="{BB962C8B-B14F-4D97-AF65-F5344CB8AC3E}">
        <p14:creationId xmlns:p14="http://schemas.microsoft.com/office/powerpoint/2010/main" xmlns="" val="189210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399" y="-457200"/>
            <a:ext cx="9296400" cy="8229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>
                <a:solidFill>
                  <a:srgbClr val="00B050"/>
                </a:solidFill>
              </a:rPr>
              <a:t>         </a:t>
            </a:r>
            <a:r>
              <a:rPr lang="lv-LV" dirty="0" err="1">
                <a:solidFill>
                  <a:srgbClr val="00B050"/>
                </a:solidFill>
              </a:rPr>
              <a:t>Latvian</a:t>
            </a:r>
            <a:r>
              <a:rPr lang="lv-LV" dirty="0">
                <a:solidFill>
                  <a:srgbClr val="00B050"/>
                </a:solidFill>
              </a:rPr>
              <a:t> </a:t>
            </a:r>
            <a:r>
              <a:rPr lang="lv-LV" dirty="0" err="1">
                <a:solidFill>
                  <a:srgbClr val="00B050"/>
                </a:solidFill>
              </a:rPr>
              <a:t>traditional</a:t>
            </a:r>
            <a:r>
              <a:rPr lang="lv-LV" dirty="0">
                <a:solidFill>
                  <a:srgbClr val="00B050"/>
                </a:solidFill>
              </a:rPr>
              <a:t> </a:t>
            </a:r>
            <a:r>
              <a:rPr lang="lv-LV" dirty="0" err="1">
                <a:solidFill>
                  <a:srgbClr val="00B050"/>
                </a:solidFill>
              </a:rPr>
              <a:t>game</a:t>
            </a:r>
            <a:r>
              <a:rPr lang="lv-LV" dirty="0">
                <a:solidFill>
                  <a:srgbClr val="00B050"/>
                </a:solidFill>
              </a:rPr>
              <a:t> </a:t>
            </a:r>
            <a:br>
              <a:rPr lang="lv-LV" dirty="0">
                <a:solidFill>
                  <a:srgbClr val="00B050"/>
                </a:solidFill>
              </a:rPr>
            </a:br>
            <a:r>
              <a:rPr lang="lv-LV" dirty="0">
                <a:solidFill>
                  <a:srgbClr val="00B050"/>
                </a:solidFill>
              </a:rPr>
              <a:t>      ,,</a:t>
            </a:r>
            <a:r>
              <a:rPr lang="lv-LV" dirty="0" err="1">
                <a:solidFill>
                  <a:srgbClr val="00B050"/>
                </a:solidFill>
              </a:rPr>
              <a:t>Tradi-ridi-ritam</a:t>
            </a:r>
            <a:r>
              <a:rPr lang="lv-LV" altLang="lv-LV" dirty="0" err="1">
                <a:solidFill>
                  <a:srgbClr val="00B050"/>
                </a:solidFill>
              </a:rPr>
              <a:t>’’</a:t>
            </a:r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367CE44-42FC-4668-A01F-F1FA701E2927}"/>
              </a:ext>
            </a:extLst>
          </p:cNvPr>
          <p:cNvSpPr/>
          <p:nvPr/>
        </p:nvSpPr>
        <p:spPr>
          <a:xfrm>
            <a:off x="76200" y="1371600"/>
            <a:ext cx="8763000" cy="51054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457200" y="1259174"/>
            <a:ext cx="822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lv-LV" dirty="0"/>
          </a:p>
          <a:p>
            <a:pPr algn="just"/>
            <a:endParaRPr lang="lv-LV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The children form a circle</a:t>
            </a:r>
            <a:r>
              <a:rPr lang="lv-LV" sz="2400" dirty="0"/>
              <a:t>. </a:t>
            </a:r>
            <a:r>
              <a:rPr lang="lv-LV" sz="2400" dirty="0" err="1"/>
              <a:t>One</a:t>
            </a:r>
            <a:r>
              <a:rPr lang="lv-LV" sz="2400" dirty="0"/>
              <a:t> </a:t>
            </a:r>
            <a:r>
              <a:rPr lang="lv-LV" sz="2400" dirty="0" err="1"/>
              <a:t>of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children</a:t>
            </a:r>
            <a:r>
              <a:rPr lang="lv-LV" sz="2400" dirty="0"/>
              <a:t> </a:t>
            </a:r>
            <a:r>
              <a:rPr lang="lv-LV" sz="2400" dirty="0" err="1"/>
              <a:t>stands</a:t>
            </a:r>
            <a:r>
              <a:rPr lang="lv-LV" sz="2400" dirty="0"/>
              <a:t> </a:t>
            </a:r>
            <a:r>
              <a:rPr lang="lv-LV" sz="2400" dirty="0" err="1"/>
              <a:t>inside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circle</a:t>
            </a:r>
            <a:r>
              <a:rPr lang="lv-LV" sz="2400" dirty="0"/>
              <a:t>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children</a:t>
            </a:r>
            <a:r>
              <a:rPr lang="lv-LV" sz="2400" dirty="0"/>
              <a:t> </a:t>
            </a:r>
            <a:r>
              <a:rPr lang="lv-LV" sz="2400" dirty="0" err="1"/>
              <a:t>move</a:t>
            </a:r>
            <a:r>
              <a:rPr lang="lv-LV" sz="2400" dirty="0"/>
              <a:t> </a:t>
            </a:r>
            <a:r>
              <a:rPr lang="lv-LV" sz="2400" dirty="0" err="1"/>
              <a:t>in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circle</a:t>
            </a:r>
            <a:r>
              <a:rPr lang="lv-LV" sz="2400" dirty="0"/>
              <a:t>, </a:t>
            </a:r>
            <a:r>
              <a:rPr lang="en-US" sz="2400" dirty="0"/>
              <a:t>then the selected child chooses another child. </a:t>
            </a:r>
            <a:endParaRPr lang="lv-LV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Invites the child inside the circle and turns around with folded hands</a:t>
            </a:r>
            <a:r>
              <a:rPr lang="lv-LV" sz="2400" dirty="0"/>
              <a:t>. T</a:t>
            </a:r>
            <a:r>
              <a:rPr lang="en-US" sz="2400" dirty="0"/>
              <a:t>he other children clap their hands</a:t>
            </a:r>
            <a:r>
              <a:rPr lang="lv-LV" sz="2400" dirty="0"/>
              <a:t>.</a:t>
            </a:r>
            <a:endParaRPr lang="en-US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lv-LV" sz="2400" dirty="0" err="1"/>
              <a:t>Then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invited</a:t>
            </a:r>
            <a:r>
              <a:rPr lang="lv-LV" sz="2400" dirty="0"/>
              <a:t> </a:t>
            </a:r>
            <a:r>
              <a:rPr lang="lv-LV" sz="2400" dirty="0" err="1"/>
              <a:t>child</a:t>
            </a:r>
            <a:r>
              <a:rPr lang="lv-LV" sz="2400" dirty="0"/>
              <a:t> </a:t>
            </a:r>
            <a:r>
              <a:rPr lang="lv-LV" sz="2400" dirty="0" err="1"/>
              <a:t>stays</a:t>
            </a:r>
            <a:r>
              <a:rPr lang="lv-LV" sz="2400" dirty="0"/>
              <a:t> </a:t>
            </a:r>
            <a:r>
              <a:rPr lang="lv-LV" sz="2400" dirty="0" err="1"/>
              <a:t>inside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circle</a:t>
            </a:r>
            <a:r>
              <a:rPr lang="lv-LV" sz="2400" dirty="0"/>
              <a:t> </a:t>
            </a:r>
            <a:r>
              <a:rPr lang="lv-LV" sz="2400" dirty="0" err="1"/>
              <a:t>and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other</a:t>
            </a:r>
            <a:r>
              <a:rPr lang="lv-LV" sz="2400" dirty="0"/>
              <a:t> </a:t>
            </a:r>
            <a:r>
              <a:rPr lang="lv-LV" sz="2400" dirty="0" err="1"/>
              <a:t>child</a:t>
            </a:r>
            <a:r>
              <a:rPr lang="lv-LV" sz="2400" dirty="0"/>
              <a:t> </a:t>
            </a:r>
            <a:r>
              <a:rPr lang="lv-LV" sz="2400" dirty="0" err="1"/>
              <a:t>stands</a:t>
            </a:r>
            <a:r>
              <a:rPr lang="lv-LV" sz="2400" dirty="0"/>
              <a:t> </a:t>
            </a:r>
            <a:r>
              <a:rPr lang="lv-LV" sz="2400" dirty="0" err="1"/>
              <a:t>outside</a:t>
            </a:r>
            <a:r>
              <a:rPr lang="lv-LV" sz="2400" dirty="0"/>
              <a:t> </a:t>
            </a:r>
            <a:r>
              <a:rPr lang="lv-LV" sz="2400" dirty="0" err="1"/>
              <a:t>the</a:t>
            </a:r>
            <a:r>
              <a:rPr lang="lv-LV" sz="2400" dirty="0"/>
              <a:t> </a:t>
            </a:r>
            <a:r>
              <a:rPr lang="lv-LV" sz="2400" dirty="0" err="1"/>
              <a:t>circle</a:t>
            </a:r>
            <a:r>
              <a:rPr lang="lv-LV" sz="2400" dirty="0"/>
              <a:t>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400" dirty="0"/>
              <a:t>Children who are outside the circle tap their feet 3 times</a:t>
            </a:r>
            <a:r>
              <a:rPr lang="lv-LV" sz="2400" dirty="0"/>
              <a:t>.</a:t>
            </a:r>
            <a:r>
              <a:rPr lang="lv-LV" sz="2400" dirty="0" err="1"/>
              <a:t>Game</a:t>
            </a:r>
            <a:r>
              <a:rPr lang="lv-LV" sz="2400" dirty="0"/>
              <a:t> </a:t>
            </a:r>
            <a:r>
              <a:rPr lang="lv-LV" sz="2400" dirty="0" err="1"/>
              <a:t>continue</a:t>
            </a:r>
            <a:r>
              <a:rPr lang="lv-LV" sz="2400" dirty="0"/>
              <a:t>!</a:t>
            </a:r>
          </a:p>
          <a:p>
            <a:pPr algn="just"/>
            <a:r>
              <a:rPr lang="en-US" sz="2400" dirty="0"/>
              <a:t/>
            </a:r>
            <a:br>
              <a:rPr lang="en-US" sz="2400" dirty="0"/>
            </a:br>
            <a:r>
              <a:rPr lang="lv-LV" sz="2400" dirty="0"/>
              <a:t> Video: </a:t>
            </a:r>
            <a:r>
              <a:rPr lang="lv-LV" sz="2400" dirty="0">
                <a:hlinkClick r:id="rId4"/>
              </a:rPr>
              <a:t>https://www.youtube.com/watch?v=xsDHJzLVuZw</a:t>
            </a:r>
            <a:endParaRPr lang="lv-LV" sz="2400" dirty="0"/>
          </a:p>
        </p:txBody>
      </p:sp>
      <p:pic>
        <p:nvPicPr>
          <p:cNvPr id="3" name="15 Latviešu tautas rotaļa Tradi ridi ritam">
            <a:hlinkClick r:id="" action="ppaction://media"/>
            <a:extLst>
              <a:ext uri="{FF2B5EF4-FFF2-40B4-BE49-F238E27FC236}">
                <a16:creationId xmlns:a16="http://schemas.microsoft.com/office/drawing/2014/main" xmlns="" id="{8960B3F4-E883-4FD7-A159-AC5ECFC63A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76400" y="6647180"/>
            <a:ext cx="477519" cy="477519"/>
          </a:xfrm>
          <a:prstGeom prst="rect">
            <a:avLst/>
          </a:prstGeom>
        </p:spPr>
      </p:pic>
      <p:pic>
        <p:nvPicPr>
          <p:cNvPr id="7" name="15 Latviešu tautas rotaļa Tradi ridi ritam">
            <a:hlinkClick r:id="" action="ppaction://media"/>
            <a:extLst>
              <a:ext uri="{FF2B5EF4-FFF2-40B4-BE49-F238E27FC236}">
                <a16:creationId xmlns:a16="http://schemas.microsoft.com/office/drawing/2014/main" xmlns="" id="{928406A5-0B89-4EC7-B354-713389FDD5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33400" y="1447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45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3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43DDA7A-6EE1-4084-AA7C-CD711C066E90}"/>
              </a:ext>
            </a:extLst>
          </p:cNvPr>
          <p:cNvSpPr/>
          <p:nvPr/>
        </p:nvSpPr>
        <p:spPr>
          <a:xfrm>
            <a:off x="-762000" y="1524000"/>
            <a:ext cx="9220200" cy="4572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99629" y="-1"/>
            <a:ext cx="10419829" cy="6933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lv-LV" dirty="0">
                <a:solidFill>
                  <a:srgbClr val="00B0F0"/>
                </a:solidFill>
              </a:rPr>
              <a:t>                 </a:t>
            </a:r>
            <a:r>
              <a:rPr lang="lv-LV" sz="4000" dirty="0" err="1">
                <a:solidFill>
                  <a:srgbClr val="00B0F0"/>
                </a:solidFill>
              </a:rPr>
              <a:t>Latvian</a:t>
            </a:r>
            <a:r>
              <a:rPr lang="lv-LV" sz="4000" dirty="0">
                <a:solidFill>
                  <a:srgbClr val="00B0F0"/>
                </a:solidFill>
              </a:rPr>
              <a:t> </a:t>
            </a:r>
            <a:r>
              <a:rPr lang="lv-LV" sz="4000" dirty="0" err="1">
                <a:solidFill>
                  <a:srgbClr val="00B0F0"/>
                </a:solidFill>
              </a:rPr>
              <a:t>traditional</a:t>
            </a:r>
            <a:r>
              <a:rPr lang="lv-LV" sz="4000" dirty="0">
                <a:solidFill>
                  <a:srgbClr val="00B0F0"/>
                </a:solidFill>
              </a:rPr>
              <a:t> </a:t>
            </a:r>
            <a:r>
              <a:rPr lang="lv-LV" sz="4000" dirty="0" err="1">
                <a:solidFill>
                  <a:srgbClr val="00B0F0"/>
                </a:solidFill>
              </a:rPr>
              <a:t>game</a:t>
            </a:r>
            <a:r>
              <a:rPr lang="lv-LV" sz="4000" dirty="0">
                <a:solidFill>
                  <a:srgbClr val="00B0F0"/>
                </a:solidFill>
              </a:rPr>
              <a:t/>
            </a:r>
            <a:br>
              <a:rPr lang="lv-LV" sz="4000" dirty="0">
                <a:solidFill>
                  <a:srgbClr val="00B0F0"/>
                </a:solidFill>
              </a:rPr>
            </a:br>
            <a:r>
              <a:rPr lang="lv-LV" sz="4000" dirty="0">
                <a:solidFill>
                  <a:srgbClr val="00B0F0"/>
                </a:solidFill>
              </a:rPr>
              <a:t>                            ,,Kas dārzā?’’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FCCB2C-AB31-4557-8695-BE1236B81BE3}"/>
              </a:ext>
            </a:extLst>
          </p:cNvPr>
          <p:cNvSpPr/>
          <p:nvPr/>
        </p:nvSpPr>
        <p:spPr>
          <a:xfrm>
            <a:off x="76200" y="1403341"/>
            <a:ext cx="8382000" cy="423545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294914" cy="49203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lv-LV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lv-LV" sz="2200" dirty="0" err="1"/>
              <a:t>The</a:t>
            </a:r>
            <a:r>
              <a:rPr lang="lv-LV" sz="2200" dirty="0"/>
              <a:t> </a:t>
            </a:r>
            <a:r>
              <a:rPr lang="lv-LV" sz="2200" dirty="0" err="1"/>
              <a:t>children</a:t>
            </a:r>
            <a:r>
              <a:rPr lang="lv-LV" sz="2200" dirty="0"/>
              <a:t> </a:t>
            </a:r>
            <a:r>
              <a:rPr lang="lv-LV" sz="2200" dirty="0" err="1"/>
              <a:t>form</a:t>
            </a:r>
            <a:r>
              <a:rPr lang="lv-LV" sz="2200" dirty="0"/>
              <a:t> a </a:t>
            </a:r>
            <a:r>
              <a:rPr lang="lv-LV" sz="2200" dirty="0" err="1"/>
              <a:t>circle</a:t>
            </a:r>
            <a:r>
              <a:rPr lang="lv-LV" sz="2200" dirty="0"/>
              <a:t>. </a:t>
            </a:r>
            <a:r>
              <a:rPr lang="lv-LV" sz="2200" dirty="0" err="1"/>
              <a:t>One</a:t>
            </a:r>
            <a:r>
              <a:rPr lang="lv-LV" sz="2200" dirty="0"/>
              <a:t> </a:t>
            </a:r>
            <a:r>
              <a:rPr lang="lv-LV" sz="2200" dirty="0" err="1"/>
              <a:t>or</a:t>
            </a:r>
            <a:r>
              <a:rPr lang="lv-LV" sz="2200" dirty="0"/>
              <a:t> </a:t>
            </a:r>
            <a:r>
              <a:rPr lang="lv-LV" sz="2200" dirty="0" err="1"/>
              <a:t>more</a:t>
            </a:r>
            <a:r>
              <a:rPr lang="lv-LV" sz="2200" dirty="0"/>
              <a:t> </a:t>
            </a:r>
            <a:r>
              <a:rPr lang="lv-LV" sz="2200" dirty="0" err="1"/>
              <a:t>children</a:t>
            </a:r>
            <a:r>
              <a:rPr lang="lv-LV" sz="2200" dirty="0"/>
              <a:t> </a:t>
            </a:r>
            <a:r>
              <a:rPr lang="lv-LV" sz="2200" dirty="0" err="1"/>
              <a:t>stands</a:t>
            </a:r>
            <a:r>
              <a:rPr lang="lv-LV" sz="2200" dirty="0"/>
              <a:t> </a:t>
            </a:r>
            <a:r>
              <a:rPr lang="lv-LV" sz="2200" dirty="0" err="1"/>
              <a:t>inside</a:t>
            </a:r>
            <a:r>
              <a:rPr lang="lv-LV" sz="2200" dirty="0"/>
              <a:t> </a:t>
            </a:r>
            <a:r>
              <a:rPr lang="lv-LV" sz="2200" dirty="0" err="1"/>
              <a:t>the</a:t>
            </a:r>
            <a:r>
              <a:rPr lang="lv-LV" sz="2200" dirty="0"/>
              <a:t> </a:t>
            </a:r>
            <a:r>
              <a:rPr lang="lv-LV" sz="2200" dirty="0" err="1"/>
              <a:t>circle</a:t>
            </a:r>
            <a:r>
              <a:rPr lang="lv-LV" sz="2200" dirty="0"/>
              <a:t>. </a:t>
            </a:r>
            <a:r>
              <a:rPr lang="lv-LV" sz="2200" dirty="0" err="1"/>
              <a:t>Those</a:t>
            </a:r>
            <a:r>
              <a:rPr lang="lv-LV" sz="2200" dirty="0"/>
              <a:t> </a:t>
            </a:r>
            <a:r>
              <a:rPr lang="lv-LV" sz="2200" dirty="0" err="1"/>
              <a:t>children</a:t>
            </a:r>
            <a:r>
              <a:rPr lang="lv-LV" sz="2200" dirty="0"/>
              <a:t> </a:t>
            </a:r>
            <a:r>
              <a:rPr lang="lv-LV" sz="2200" dirty="0" err="1"/>
              <a:t>will</a:t>
            </a:r>
            <a:r>
              <a:rPr lang="lv-LV" sz="2200" dirty="0"/>
              <a:t> </a:t>
            </a:r>
            <a:r>
              <a:rPr lang="lv-LV" sz="2200" dirty="0" err="1"/>
              <a:t>be</a:t>
            </a:r>
            <a:r>
              <a:rPr lang="lv-LV" sz="2200" dirty="0"/>
              <a:t> a </a:t>
            </a:r>
            <a:r>
              <a:rPr lang="lv-LV" sz="2200" dirty="0" err="1"/>
              <a:t>bees</a:t>
            </a:r>
            <a:r>
              <a:rPr lang="lv-LV" sz="2200" dirty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lv-LV" sz="2200" dirty="0" err="1"/>
              <a:t>The</a:t>
            </a:r>
            <a:r>
              <a:rPr lang="lv-LV" sz="2200" dirty="0"/>
              <a:t> </a:t>
            </a:r>
            <a:r>
              <a:rPr lang="lv-LV" sz="2200" dirty="0" err="1"/>
              <a:t>children</a:t>
            </a:r>
            <a:r>
              <a:rPr lang="lv-LV" sz="2200" dirty="0"/>
              <a:t> </a:t>
            </a:r>
            <a:r>
              <a:rPr lang="lv-LV" sz="2200" dirty="0" err="1"/>
              <a:t>move</a:t>
            </a:r>
            <a:r>
              <a:rPr lang="lv-LV" sz="2200" dirty="0"/>
              <a:t> </a:t>
            </a:r>
            <a:r>
              <a:rPr lang="lv-LV" sz="2200" dirty="0" err="1"/>
              <a:t>in</a:t>
            </a:r>
            <a:r>
              <a:rPr lang="lv-LV" sz="2200" dirty="0"/>
              <a:t> </a:t>
            </a:r>
            <a:r>
              <a:rPr lang="lv-LV" sz="2200" dirty="0" err="1"/>
              <a:t>the</a:t>
            </a:r>
            <a:r>
              <a:rPr lang="lv-LV" sz="2200" dirty="0"/>
              <a:t> </a:t>
            </a:r>
            <a:r>
              <a:rPr lang="lv-LV" sz="2200" dirty="0" err="1"/>
              <a:t>circle</a:t>
            </a:r>
            <a:r>
              <a:rPr lang="lv-LV" sz="2200" dirty="0"/>
              <a:t> </a:t>
            </a:r>
            <a:r>
              <a:rPr lang="lv-LV" sz="2200" dirty="0" err="1"/>
              <a:t>and</a:t>
            </a:r>
            <a:r>
              <a:rPr lang="lv-LV" sz="2200" dirty="0"/>
              <a:t> </a:t>
            </a:r>
            <a:r>
              <a:rPr lang="lv-LV" sz="2200" dirty="0" err="1"/>
              <a:t>sing</a:t>
            </a:r>
            <a:r>
              <a:rPr lang="lv-LV" sz="2200" dirty="0"/>
              <a:t> a </a:t>
            </a:r>
            <a:r>
              <a:rPr lang="lv-LV" sz="2200" dirty="0" err="1"/>
              <a:t>song</a:t>
            </a:r>
            <a:r>
              <a:rPr lang="lv-LV" sz="2200" dirty="0"/>
              <a:t>: </a:t>
            </a:r>
            <a:r>
              <a:rPr lang="en-US" sz="2200" dirty="0"/>
              <a:t>What's in the garden, what in the garden? B</a:t>
            </a:r>
            <a:r>
              <a:rPr lang="lv-LV" sz="2200" dirty="0" err="1"/>
              <a:t>ee</a:t>
            </a:r>
            <a:r>
              <a:rPr lang="en-US" sz="2200" dirty="0"/>
              <a:t> </a:t>
            </a:r>
            <a:r>
              <a:rPr lang="lv-LV" sz="2200" dirty="0" err="1"/>
              <a:t>is</a:t>
            </a:r>
            <a:r>
              <a:rPr lang="lv-LV" sz="2200" dirty="0"/>
              <a:t> </a:t>
            </a:r>
            <a:r>
              <a:rPr lang="en-US" sz="2200" dirty="0"/>
              <a:t>in the rose garden.</a:t>
            </a:r>
            <a:r>
              <a:rPr lang="lv-LV" sz="2200" dirty="0"/>
              <a:t>2x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lv-LV" sz="2200" dirty="0" err="1"/>
              <a:t>Then</a:t>
            </a:r>
            <a:r>
              <a:rPr lang="lv-LV" sz="2200" dirty="0"/>
              <a:t> </a:t>
            </a:r>
            <a:r>
              <a:rPr lang="lv-LV" sz="2200" dirty="0" err="1"/>
              <a:t>children</a:t>
            </a:r>
            <a:r>
              <a:rPr lang="lv-LV" sz="2200" dirty="0"/>
              <a:t> </a:t>
            </a:r>
            <a:r>
              <a:rPr lang="lv-LV" sz="2200" dirty="0" err="1"/>
              <a:t>raises</a:t>
            </a:r>
            <a:r>
              <a:rPr lang="lv-LV" sz="2200" dirty="0"/>
              <a:t> </a:t>
            </a:r>
            <a:r>
              <a:rPr lang="lv-LV" sz="2200" dirty="0" err="1"/>
              <a:t>the</a:t>
            </a:r>
            <a:r>
              <a:rPr lang="lv-LV" sz="2200" dirty="0"/>
              <a:t> </a:t>
            </a:r>
            <a:r>
              <a:rPr lang="lv-LV" sz="2200" dirty="0" err="1"/>
              <a:t>folded</a:t>
            </a:r>
            <a:r>
              <a:rPr lang="lv-LV" sz="2200" dirty="0"/>
              <a:t> </a:t>
            </a:r>
            <a:r>
              <a:rPr lang="lv-LV" sz="2200" dirty="0" err="1"/>
              <a:t>arms</a:t>
            </a:r>
            <a:r>
              <a:rPr lang="lv-LV" sz="2200" dirty="0"/>
              <a:t> </a:t>
            </a:r>
            <a:r>
              <a:rPr lang="lv-LV" sz="2200" dirty="0" err="1"/>
              <a:t>and</a:t>
            </a:r>
            <a:r>
              <a:rPr lang="lv-LV" sz="2200" dirty="0"/>
              <a:t> </a:t>
            </a:r>
            <a:r>
              <a:rPr lang="lv-LV" sz="2200" dirty="0" err="1"/>
              <a:t>bees</a:t>
            </a:r>
            <a:r>
              <a:rPr lang="lv-LV" sz="2200" dirty="0"/>
              <a:t> </a:t>
            </a:r>
            <a:r>
              <a:rPr lang="lv-LV" sz="2200" dirty="0" err="1"/>
              <a:t>creeps</a:t>
            </a:r>
            <a:r>
              <a:rPr lang="lv-LV" sz="2200" dirty="0"/>
              <a:t> </a:t>
            </a:r>
            <a:r>
              <a:rPr lang="lv-LV" sz="2200" dirty="0" err="1"/>
              <a:t>thraugh</a:t>
            </a:r>
            <a:r>
              <a:rPr lang="lv-LV" sz="2200" dirty="0"/>
              <a:t>. </a:t>
            </a:r>
            <a:r>
              <a:rPr lang="lv-LV" sz="2200" dirty="0" err="1"/>
              <a:t>The</a:t>
            </a:r>
            <a:r>
              <a:rPr lang="lv-LV" sz="2200" dirty="0"/>
              <a:t> </a:t>
            </a:r>
            <a:r>
              <a:rPr lang="lv-LV" sz="2200" dirty="0" err="1"/>
              <a:t>other</a:t>
            </a:r>
            <a:r>
              <a:rPr lang="lv-LV" sz="2200" dirty="0"/>
              <a:t> </a:t>
            </a:r>
            <a:r>
              <a:rPr lang="lv-LV" sz="2200" dirty="0" err="1"/>
              <a:t>sing</a:t>
            </a:r>
            <a:r>
              <a:rPr lang="lv-LV" sz="2200" dirty="0"/>
              <a:t>: </a:t>
            </a:r>
            <a:r>
              <a:rPr lang="en-US" sz="2200" dirty="0"/>
              <a:t>Creeping, b</a:t>
            </a:r>
            <a:r>
              <a:rPr lang="lv-LV" sz="2200" dirty="0"/>
              <a:t>ee</a:t>
            </a:r>
            <a:r>
              <a:rPr lang="en-US" sz="2200" dirty="0"/>
              <a:t>, through twig branches, </a:t>
            </a:r>
            <a:r>
              <a:rPr lang="lv-LV" sz="2200" dirty="0"/>
              <a:t>t</a:t>
            </a:r>
            <a:r>
              <a:rPr lang="en-US" sz="2200" dirty="0"/>
              <a:t>hrough twig branches, through leaf leaves. </a:t>
            </a:r>
            <a:r>
              <a:rPr lang="lv-LV" sz="2200" dirty="0"/>
              <a:t>I</a:t>
            </a:r>
            <a:r>
              <a:rPr lang="en-US" sz="2200" dirty="0"/>
              <a:t>f another finds put it in its place</a:t>
            </a:r>
            <a:r>
              <a:rPr lang="lv-LV" sz="2200" dirty="0"/>
              <a:t>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200" dirty="0"/>
              <a:t>The bee</a:t>
            </a:r>
            <a:r>
              <a:rPr lang="lv-LV" sz="2200" dirty="0"/>
              <a:t>s</a:t>
            </a:r>
            <a:r>
              <a:rPr lang="en-US" sz="2200" dirty="0"/>
              <a:t> chooses another child instead, who goes inside the circle</a:t>
            </a:r>
            <a:endParaRPr lang="lv-LV" sz="2200" dirty="0"/>
          </a:p>
          <a:p>
            <a:pPr marL="0" indent="0" algn="just">
              <a:buNone/>
            </a:pPr>
            <a:r>
              <a:rPr lang="lv-LV" sz="2200" dirty="0"/>
              <a:t>Video : </a:t>
            </a:r>
            <a:r>
              <a:rPr lang="lv-LV" sz="2200" dirty="0">
                <a:hlinkClick r:id="rId5"/>
              </a:rPr>
              <a:t>https://www.youtube.com/watch?v=oRJWHdKumB4</a:t>
            </a:r>
            <a:endParaRPr lang="lv-LV" sz="2200" dirty="0"/>
          </a:p>
          <a:p>
            <a:pPr marL="0" indent="0" algn="just">
              <a:buNone/>
            </a:pPr>
            <a:endParaRPr lang="lv-LV" sz="2200" dirty="0"/>
          </a:p>
          <a:p>
            <a:pPr marL="0" indent="0" algn="just">
              <a:buNone/>
            </a:pPr>
            <a:endParaRPr lang="lv-LV" sz="2200" dirty="0"/>
          </a:p>
          <a:p>
            <a:pPr algn="just">
              <a:buFont typeface="Wingdings" panose="05000000000000000000" pitchFamily="2" charset="2"/>
              <a:buChar char="Ø"/>
            </a:pPr>
            <a:endParaRPr lang="lv-LV" sz="2800" dirty="0"/>
          </a:p>
          <a:p>
            <a:endParaRPr lang="lv-LV" sz="2800" dirty="0"/>
          </a:p>
          <a:p>
            <a:endParaRPr lang="lv-LV" sz="2800" dirty="0"/>
          </a:p>
          <a:p>
            <a:endParaRPr lang="lv-LV" dirty="0"/>
          </a:p>
        </p:txBody>
      </p:sp>
      <p:pic>
        <p:nvPicPr>
          <p:cNvPr id="8" name="15 kas darza lena v">
            <a:hlinkClick r:id="" action="ppaction://media"/>
            <a:extLst>
              <a:ext uri="{FF2B5EF4-FFF2-40B4-BE49-F238E27FC236}">
                <a16:creationId xmlns:a16="http://schemas.microsoft.com/office/drawing/2014/main" xmlns="" id="{7F313918-1E19-477F-BFC2-38D6B26EA9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85523" y="1524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1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600" y="-304800"/>
            <a:ext cx="10101263" cy="802005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7467600" cy="1295400"/>
          </a:xfrm>
        </p:spPr>
        <p:txBody>
          <a:bodyPr/>
          <a:lstStyle/>
          <a:p>
            <a:r>
              <a:rPr lang="lv-LV" dirty="0" err="1">
                <a:solidFill>
                  <a:srgbClr val="FF0000"/>
                </a:solidFill>
                <a:highlight>
                  <a:srgbClr val="C0C0C0"/>
                </a:highlight>
              </a:rPr>
              <a:t>Latvian</a:t>
            </a:r>
            <a:r>
              <a:rPr lang="lv-LV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lang="lv-LV" dirty="0" err="1">
                <a:solidFill>
                  <a:srgbClr val="FF0000"/>
                </a:solidFill>
                <a:highlight>
                  <a:srgbClr val="C0C0C0"/>
                </a:highlight>
              </a:rPr>
              <a:t>traditional</a:t>
            </a:r>
            <a:r>
              <a:rPr lang="lv-LV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lang="lv-LV" dirty="0" err="1">
                <a:solidFill>
                  <a:srgbClr val="FF0000"/>
                </a:solidFill>
                <a:highlight>
                  <a:srgbClr val="C0C0C0"/>
                </a:highlight>
              </a:rPr>
              <a:t>dances</a:t>
            </a:r>
            <a:r>
              <a:rPr lang="lv-LV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CE6231B-C65D-41E7-A2E0-31B900C66202}"/>
              </a:ext>
            </a:extLst>
          </p:cNvPr>
          <p:cNvSpPr/>
          <p:nvPr/>
        </p:nvSpPr>
        <p:spPr>
          <a:xfrm>
            <a:off x="152400" y="1296956"/>
            <a:ext cx="8839200" cy="44196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8763000" cy="4419600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lv-LV" sz="2400" dirty="0" err="1">
                <a:solidFill>
                  <a:schemeClr val="tx1"/>
                </a:solidFill>
              </a:rPr>
              <a:t>We</a:t>
            </a:r>
            <a:r>
              <a:rPr lang="lv-LV" sz="2400" dirty="0">
                <a:solidFill>
                  <a:schemeClr val="tx1"/>
                </a:solidFill>
              </a:rPr>
              <a:t> </a:t>
            </a:r>
            <a:r>
              <a:rPr lang="lv-LV" sz="2400" dirty="0" err="1">
                <a:solidFill>
                  <a:schemeClr val="tx1"/>
                </a:solidFill>
              </a:rPr>
              <a:t>present</a:t>
            </a:r>
            <a:r>
              <a:rPr lang="lv-LV" sz="2400" dirty="0">
                <a:solidFill>
                  <a:schemeClr val="tx1"/>
                </a:solidFill>
              </a:rPr>
              <a:t> </a:t>
            </a:r>
            <a:r>
              <a:rPr lang="lv-LV" sz="2400" dirty="0" err="1">
                <a:solidFill>
                  <a:schemeClr val="tx1"/>
                </a:solidFill>
              </a:rPr>
              <a:t>you</a:t>
            </a:r>
            <a:r>
              <a:rPr lang="lv-LV" sz="2400" dirty="0">
                <a:solidFill>
                  <a:schemeClr val="tx1"/>
                </a:solidFill>
              </a:rPr>
              <a:t> </a:t>
            </a:r>
            <a:r>
              <a:rPr lang="lv-LV" sz="2400" dirty="0" err="1" smtClean="0">
                <a:solidFill>
                  <a:schemeClr val="tx1"/>
                </a:solidFill>
              </a:rPr>
              <a:t>traditional</a:t>
            </a:r>
            <a:r>
              <a:rPr lang="lv-LV" sz="2400" dirty="0" smtClean="0">
                <a:solidFill>
                  <a:schemeClr val="tx1"/>
                </a:solidFill>
              </a:rPr>
              <a:t> </a:t>
            </a:r>
            <a:r>
              <a:rPr lang="lv-LV" sz="2400" dirty="0" err="1">
                <a:solidFill>
                  <a:schemeClr val="tx1"/>
                </a:solidFill>
              </a:rPr>
              <a:t>dances</a:t>
            </a:r>
            <a:r>
              <a:rPr lang="lv-LV" sz="2400" dirty="0">
                <a:solidFill>
                  <a:schemeClr val="tx1"/>
                </a:solidFill>
              </a:rPr>
              <a:t>, </a:t>
            </a:r>
            <a:r>
              <a:rPr lang="lv-LV" sz="2400" dirty="0" err="1">
                <a:solidFill>
                  <a:schemeClr val="tx1"/>
                </a:solidFill>
              </a:rPr>
              <a:t>where</a:t>
            </a:r>
            <a:r>
              <a:rPr lang="lv-LV" sz="2400">
                <a:solidFill>
                  <a:schemeClr val="tx1"/>
                </a:solidFill>
              </a:rPr>
              <a:t> </a:t>
            </a:r>
            <a:r>
              <a:rPr lang="lv-LV" sz="2400" smtClean="0">
                <a:solidFill>
                  <a:schemeClr val="tx1"/>
                </a:solidFill>
              </a:rPr>
              <a:t> the</a:t>
            </a:r>
            <a:r>
              <a:rPr lang="lv-LV" sz="2400" dirty="0" smtClean="0">
                <a:solidFill>
                  <a:schemeClr val="tx1"/>
                </a:solidFill>
              </a:rPr>
              <a:t> </a:t>
            </a:r>
            <a:r>
              <a:rPr lang="lv-LV" sz="2400" dirty="0" err="1">
                <a:solidFill>
                  <a:schemeClr val="tx1"/>
                </a:solidFill>
              </a:rPr>
              <a:t>children</a:t>
            </a:r>
            <a:r>
              <a:rPr lang="lv-LV" sz="2400" dirty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lv-LV" sz="2400" dirty="0" err="1">
                <a:solidFill>
                  <a:schemeClr val="tx1"/>
                </a:solidFill>
              </a:rPr>
              <a:t>are</a:t>
            </a:r>
            <a:r>
              <a:rPr lang="lv-LV" sz="2400" dirty="0">
                <a:solidFill>
                  <a:schemeClr val="tx1"/>
                </a:solidFill>
              </a:rPr>
              <a:t> </a:t>
            </a:r>
            <a:r>
              <a:rPr lang="lv-LV" sz="2400" dirty="0" err="1">
                <a:solidFill>
                  <a:schemeClr val="tx1"/>
                </a:solidFill>
              </a:rPr>
              <a:t>in</a:t>
            </a:r>
            <a:r>
              <a:rPr lang="lv-LV" sz="2400" dirty="0">
                <a:solidFill>
                  <a:schemeClr val="tx1"/>
                </a:solidFill>
              </a:rPr>
              <a:t> </a:t>
            </a:r>
            <a:r>
              <a:rPr lang="lv-LV" sz="2400" dirty="0" err="1">
                <a:solidFill>
                  <a:schemeClr val="tx1"/>
                </a:solidFill>
              </a:rPr>
              <a:t>traditional</a:t>
            </a:r>
            <a:r>
              <a:rPr lang="lv-LV" sz="2400" dirty="0">
                <a:solidFill>
                  <a:schemeClr val="tx1"/>
                </a:solidFill>
              </a:rPr>
              <a:t> </a:t>
            </a:r>
            <a:r>
              <a:rPr lang="lv-LV" sz="2400" dirty="0" err="1">
                <a:solidFill>
                  <a:schemeClr val="tx1"/>
                </a:solidFill>
              </a:rPr>
              <a:t>costumes</a:t>
            </a:r>
            <a:r>
              <a:rPr lang="lv-LV" sz="2400" dirty="0">
                <a:solidFill>
                  <a:schemeClr val="tx1"/>
                </a:solidFill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lv-LV" sz="2400" dirty="0" err="1">
                <a:solidFill>
                  <a:schemeClr val="tx1"/>
                </a:solidFill>
              </a:rPr>
              <a:t>Also</a:t>
            </a:r>
            <a:r>
              <a:rPr lang="lv-LV" sz="2400" dirty="0">
                <a:solidFill>
                  <a:schemeClr val="tx1"/>
                </a:solidFill>
              </a:rPr>
              <a:t>  </a:t>
            </a:r>
            <a:r>
              <a:rPr lang="en-US" sz="2400" dirty="0">
                <a:solidFill>
                  <a:schemeClr val="tx1"/>
                </a:solidFill>
              </a:rPr>
              <a:t>we offer to get acquainted with the Latvian </a:t>
            </a:r>
            <a:endParaRPr lang="lv-LV" sz="2400" dirty="0">
              <a:solidFill>
                <a:schemeClr val="tx1"/>
              </a:solidFill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folk dance</a:t>
            </a:r>
            <a:r>
              <a:rPr lang="lv-LV" sz="2400" dirty="0">
                <a:solidFill>
                  <a:schemeClr val="tx1"/>
                </a:solidFill>
              </a:rPr>
              <a:t>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abc</a:t>
            </a:r>
            <a:r>
              <a:rPr lang="lv-LV" sz="24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lv-LV" sz="2400" dirty="0">
                <a:solidFill>
                  <a:schemeClr val="tx1"/>
                </a:solidFill>
              </a:rPr>
              <a:t>Video: </a:t>
            </a:r>
          </a:p>
          <a:p>
            <a:pPr algn="just"/>
            <a:r>
              <a:rPr lang="lv-LV" sz="2400" dirty="0">
                <a:solidFill>
                  <a:schemeClr val="tx1"/>
                </a:solidFill>
                <a:hlinkClick r:id="rId4"/>
              </a:rPr>
              <a:t>https://www.youtube.com/watch?v=J1Gmgb-5KOE</a:t>
            </a:r>
            <a:endParaRPr lang="lv-LV" sz="2400" dirty="0">
              <a:solidFill>
                <a:schemeClr val="tx1"/>
              </a:solidFill>
            </a:endParaRPr>
          </a:p>
          <a:p>
            <a:pPr algn="just"/>
            <a:r>
              <a:rPr lang="lv-LV" sz="2400" dirty="0">
                <a:solidFill>
                  <a:schemeClr val="tx1"/>
                </a:solidFill>
                <a:hlinkClick r:id="rId5"/>
              </a:rPr>
              <a:t>https://www.youtube.com/watch?v=583CA4gzVyA</a:t>
            </a:r>
            <a:endParaRPr lang="lv-LV" sz="2400" dirty="0">
              <a:solidFill>
                <a:schemeClr val="tx1"/>
              </a:solidFill>
            </a:endParaRPr>
          </a:p>
          <a:p>
            <a:pPr algn="just"/>
            <a:r>
              <a:rPr lang="lv-LV" sz="2400" dirty="0">
                <a:solidFill>
                  <a:schemeClr val="tx1"/>
                </a:solidFill>
                <a:hlinkClick r:id="rId6"/>
              </a:rPr>
              <a:t>https://www.youtube.com/watch?v=tgPQ-SbM8Rc</a:t>
            </a:r>
            <a:endParaRPr lang="lv-LV" sz="2400" dirty="0">
              <a:solidFill>
                <a:schemeClr val="tx1"/>
              </a:solidFill>
            </a:endParaRPr>
          </a:p>
          <a:p>
            <a:pPr algn="just"/>
            <a:endParaRPr lang="lv-LV" dirty="0">
              <a:solidFill>
                <a:schemeClr val="tx1"/>
              </a:solidFill>
            </a:endParaRPr>
          </a:p>
          <a:p>
            <a:pPr algn="just"/>
            <a:endParaRPr lang="lv-LV" dirty="0">
              <a:solidFill>
                <a:schemeClr val="tx1"/>
              </a:solidFill>
            </a:endParaRPr>
          </a:p>
          <a:p>
            <a:pPr algn="just"/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3" name="25 Kur tu teci,vientak">
            <a:hlinkClick r:id="" action="ppaction://media"/>
            <a:extLst>
              <a:ext uri="{FF2B5EF4-FFF2-40B4-BE49-F238E27FC236}">
                <a16:creationId xmlns:a16="http://schemas.microsoft.com/office/drawing/2014/main" xmlns="" id="{B3F2E83B-1653-4E86-9086-93841EBD19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84237" y="13565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618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464</Words>
  <Application>Microsoft Office PowerPoint</Application>
  <PresentationFormat>Slaidrāde ekrānā (4:3)</PresentationFormat>
  <Paragraphs>48</Paragraphs>
  <Slides>7</Slides>
  <Notes>1</Notes>
  <HiddenSlides>0</HiddenSlides>
  <MMClips>4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7</vt:i4>
      </vt:variant>
    </vt:vector>
  </HeadingPairs>
  <TitlesOfParts>
    <vt:vector size="8" baseType="lpstr">
      <vt:lpstr>Office Theme</vt:lpstr>
      <vt:lpstr>                Music Games                  Notebook                  Project:           Let’s share our games!         Traditional music games and dances </vt:lpstr>
      <vt:lpstr>Latvian traditional song ,,Aijā,žūžū’’</vt:lpstr>
      <vt:lpstr>Materials for melody playing</vt:lpstr>
      <vt:lpstr>                Lullaby melody and                     instruction for game.</vt:lpstr>
      <vt:lpstr>         Latvian traditional game        ,,Tradi-ridi-ritam’’</vt:lpstr>
      <vt:lpstr>                 Latvian traditional game                             ,,Kas dārzā?’’</vt:lpstr>
      <vt:lpstr>Latvian traditional dances </vt:lpstr>
    </vt:vector>
  </TitlesOfParts>
  <Company>HYATT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IS</dc:creator>
  <cp:lastModifiedBy>Matiss</cp:lastModifiedBy>
  <cp:revision>52</cp:revision>
  <dcterms:created xsi:type="dcterms:W3CDTF">2015-12-09T15:59:37Z</dcterms:created>
  <dcterms:modified xsi:type="dcterms:W3CDTF">2021-03-29T16:02:21Z</dcterms:modified>
</cp:coreProperties>
</file>