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Proxima Nova"/>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ProximaNova-bold.fntdata"/><Relationship Id="rId10" Type="http://schemas.openxmlformats.org/officeDocument/2006/relationships/slide" Target="slides/slide4.xml"/><Relationship Id="rId21" Type="http://schemas.openxmlformats.org/officeDocument/2006/relationships/font" Target="fonts/ProximaNova-regular.fntdata"/><Relationship Id="rId13" Type="http://schemas.openxmlformats.org/officeDocument/2006/relationships/slide" Target="slides/slide7.xml"/><Relationship Id="rId24" Type="http://schemas.openxmlformats.org/officeDocument/2006/relationships/font" Target="fonts/ProximaNova-boldItalic.fntdata"/><Relationship Id="rId12" Type="http://schemas.openxmlformats.org/officeDocument/2006/relationships/slide" Target="slides/slide6.xml"/><Relationship Id="rId23"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cf601957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cf601957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d8fd34166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d8fd34166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d8fd34166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d8fd34166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d8fd34166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d8fd34166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8fd341667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d8fd34166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d8fd341667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d8fd34166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d5018e3e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d5018e3e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d5018e3eb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d5018e3eb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ccf601957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ccf601957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ccf601957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ccf601957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ccf601957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ccf601957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ccf6019579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ccf601957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ccf601957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ccf601957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d8fd3416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d8fd3416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54" name="Shape 5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Section header" type="secHead">
  <p:cSld name="SECTION_HEADER">
    <p:spTree>
      <p:nvGrpSpPr>
        <p:cNvPr id="55" name="Shape 55"/>
        <p:cNvGrpSpPr/>
        <p:nvPr/>
      </p:nvGrpSpPr>
      <p:grpSpPr>
        <a:xfrm>
          <a:off x="0" y="0"/>
          <a:ext cx="0" cy="0"/>
          <a:chOff x="0" y="0"/>
          <a:chExt cx="0" cy="0"/>
        </a:xfrm>
      </p:grpSpPr>
      <p:sp>
        <p:nvSpPr>
          <p:cNvPr id="56" name="Google Shape;56;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3600"/>
              <a:buNone/>
              <a:defRPr sz="3600">
                <a:solidFill>
                  <a:srgbClr val="FFFFF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7" name="Google Shape;57;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0E0E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0E0E3"/>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hyperlink" Target="http://drive.google.com/file/d/1rurswCqSfATCTba99QVM2dhoUVA5ve5D/view" TargetMode="External"/><Relationship Id="rId6" Type="http://schemas.openxmlformats.org/officeDocument/2006/relationships/image" Target="../media/image7.jpg"/><Relationship Id="rId7" Type="http://schemas.openxmlformats.org/officeDocument/2006/relationships/image" Target="../media/image6.png"/><Relationship Id="rId8"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7.png"/><Relationship Id="rId6" Type="http://schemas.openxmlformats.org/officeDocument/2006/relationships/image" Target="../media/image26.png"/><Relationship Id="rId7" Type="http://schemas.openxmlformats.org/officeDocument/2006/relationships/hyperlink" Target="http://drive.google.com/file/d/1N_v_9hEIOHxZwcmeOsDY8q5SkhZn8vp7/view" TargetMode="External"/><Relationship Id="rId8"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5.png"/><Relationship Id="rId6"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6"/>
          <p:cNvPicPr preferRelativeResize="0"/>
          <p:nvPr/>
        </p:nvPicPr>
        <p:blipFill>
          <a:blip r:embed="rId3">
            <a:alphaModFix/>
          </a:blip>
          <a:stretch>
            <a:fillRect/>
          </a:stretch>
        </p:blipFill>
        <p:spPr>
          <a:xfrm>
            <a:off x="105025" y="1241725"/>
            <a:ext cx="4387200" cy="3607438"/>
          </a:xfrm>
          <a:prstGeom prst="rect">
            <a:avLst/>
          </a:prstGeom>
          <a:noFill/>
          <a:ln>
            <a:noFill/>
          </a:ln>
        </p:spPr>
      </p:pic>
      <p:pic>
        <p:nvPicPr>
          <p:cNvPr id="63" name="Google Shape;63;p16"/>
          <p:cNvPicPr preferRelativeResize="0"/>
          <p:nvPr/>
        </p:nvPicPr>
        <p:blipFill>
          <a:blip r:embed="rId4">
            <a:alphaModFix/>
          </a:blip>
          <a:stretch>
            <a:fillRect/>
          </a:stretch>
        </p:blipFill>
        <p:spPr>
          <a:xfrm>
            <a:off x="4572001" y="1241725"/>
            <a:ext cx="4452000" cy="3658931"/>
          </a:xfrm>
          <a:prstGeom prst="rect">
            <a:avLst/>
          </a:prstGeom>
          <a:noFill/>
          <a:ln>
            <a:noFill/>
          </a:ln>
        </p:spPr>
      </p:pic>
      <p:sp>
        <p:nvSpPr>
          <p:cNvPr id="64" name="Google Shape;64;p16"/>
          <p:cNvSpPr txBox="1"/>
          <p:nvPr/>
        </p:nvSpPr>
        <p:spPr>
          <a:xfrm>
            <a:off x="1285125" y="833575"/>
            <a:ext cx="27690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PT" sz="2500"/>
              <a:t>1st Group - Alkali Metals</a:t>
            </a:r>
            <a:endParaRPr sz="2500"/>
          </a:p>
        </p:txBody>
      </p:sp>
      <p:sp>
        <p:nvSpPr>
          <p:cNvPr id="65" name="Google Shape;65;p16"/>
          <p:cNvSpPr txBox="1"/>
          <p:nvPr/>
        </p:nvSpPr>
        <p:spPr>
          <a:xfrm>
            <a:off x="5779950" y="833575"/>
            <a:ext cx="2923200" cy="1339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PT" sz="2500"/>
              <a:t>2nd  Group - Alkaline Earth Metals</a:t>
            </a:r>
            <a:endParaRPr sz="2500"/>
          </a:p>
        </p:txBody>
      </p:sp>
      <p:sp>
        <p:nvSpPr>
          <p:cNvPr id="66" name="Google Shape;66;p16"/>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pt-PT" sz="2800">
                <a:solidFill>
                  <a:srgbClr val="0A3534"/>
                </a:solidFill>
              </a:rPr>
              <a:t>Reactivity of alkali and alkaline Earth metals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descr="Tabela Periódica - Lítio - Escola Educação" id="147" name="Google Shape;147;p25"/>
          <p:cNvPicPr preferRelativeResize="0"/>
          <p:nvPr/>
        </p:nvPicPr>
        <p:blipFill>
          <a:blip r:embed="rId3">
            <a:alphaModFix/>
          </a:blip>
          <a:stretch>
            <a:fillRect/>
          </a:stretch>
        </p:blipFill>
        <p:spPr>
          <a:xfrm>
            <a:off x="244226" y="169325"/>
            <a:ext cx="1347850" cy="1347825"/>
          </a:xfrm>
          <a:prstGeom prst="rect">
            <a:avLst/>
          </a:prstGeom>
          <a:noFill/>
          <a:ln>
            <a:noFill/>
          </a:ln>
          <a:effectLst>
            <a:outerShdw blurRad="57150" rotWithShape="0" algn="bl" dir="12900000" dist="133350">
              <a:schemeClr val="dk2">
                <a:alpha val="50000"/>
              </a:schemeClr>
            </a:outerShdw>
          </a:effectLst>
        </p:spPr>
      </p:pic>
      <p:pic>
        <p:nvPicPr>
          <p:cNvPr descr="Sódio (Na) - Símbolo, distribuição eletrônica, para que serve e dados" id="148" name="Google Shape;148;p25"/>
          <p:cNvPicPr preferRelativeResize="0"/>
          <p:nvPr/>
        </p:nvPicPr>
        <p:blipFill>
          <a:blip r:embed="rId4">
            <a:alphaModFix/>
          </a:blip>
          <a:stretch>
            <a:fillRect/>
          </a:stretch>
        </p:blipFill>
        <p:spPr>
          <a:xfrm>
            <a:off x="203775" y="2537525"/>
            <a:ext cx="1428750" cy="1428750"/>
          </a:xfrm>
          <a:prstGeom prst="rect">
            <a:avLst/>
          </a:prstGeom>
          <a:noFill/>
          <a:ln>
            <a:noFill/>
          </a:ln>
          <a:effectLst>
            <a:outerShdw blurRad="57150" rotWithShape="0" algn="bl" dir="12900000" dist="133350">
              <a:schemeClr val="dk2">
                <a:alpha val="50000"/>
              </a:schemeClr>
            </a:outerShdw>
          </a:effectLst>
        </p:spPr>
      </p:pic>
      <p:pic>
        <p:nvPicPr>
          <p:cNvPr id="149" name="Google Shape;149;p25" title="213.mp4">
            <a:hlinkClick r:id="rId5"/>
          </p:cNvPr>
          <p:cNvPicPr preferRelativeResize="0"/>
          <p:nvPr/>
        </p:nvPicPr>
        <p:blipFill>
          <a:blip r:embed="rId6">
            <a:alphaModFix/>
          </a:blip>
          <a:stretch>
            <a:fillRect/>
          </a:stretch>
        </p:blipFill>
        <p:spPr>
          <a:xfrm>
            <a:off x="4122200" y="377425"/>
            <a:ext cx="4299800" cy="4691700"/>
          </a:xfrm>
          <a:prstGeom prst="rect">
            <a:avLst/>
          </a:prstGeom>
          <a:noFill/>
          <a:ln>
            <a:noFill/>
          </a:ln>
        </p:spPr>
      </p:pic>
      <p:pic>
        <p:nvPicPr>
          <p:cNvPr id="150" name="Google Shape;150;p25"/>
          <p:cNvPicPr preferRelativeResize="0"/>
          <p:nvPr/>
        </p:nvPicPr>
        <p:blipFill>
          <a:blip r:embed="rId7">
            <a:alphaModFix/>
          </a:blip>
          <a:stretch>
            <a:fillRect/>
          </a:stretch>
        </p:blipFill>
        <p:spPr>
          <a:xfrm>
            <a:off x="1903638" y="377425"/>
            <a:ext cx="2038900" cy="1889699"/>
          </a:xfrm>
          <a:prstGeom prst="rect">
            <a:avLst/>
          </a:prstGeom>
          <a:noFill/>
          <a:ln>
            <a:noFill/>
          </a:ln>
          <a:effectLst>
            <a:outerShdw blurRad="57150" rotWithShape="0" algn="bl" dir="14040000" dist="142875">
              <a:srgbClr val="999999">
                <a:alpha val="50000"/>
              </a:srgbClr>
            </a:outerShdw>
          </a:effectLst>
        </p:spPr>
      </p:pic>
      <p:pic>
        <p:nvPicPr>
          <p:cNvPr id="151" name="Google Shape;151;p25"/>
          <p:cNvPicPr preferRelativeResize="0"/>
          <p:nvPr/>
        </p:nvPicPr>
        <p:blipFill>
          <a:blip r:embed="rId8">
            <a:alphaModFix/>
          </a:blip>
          <a:stretch>
            <a:fillRect/>
          </a:stretch>
        </p:blipFill>
        <p:spPr>
          <a:xfrm>
            <a:off x="1843600" y="2782650"/>
            <a:ext cx="1700125" cy="2054950"/>
          </a:xfrm>
          <a:prstGeom prst="rect">
            <a:avLst/>
          </a:prstGeom>
          <a:noFill/>
          <a:ln>
            <a:noFill/>
          </a:ln>
          <a:effectLst>
            <a:outerShdw blurRad="57150" rotWithShape="0" algn="bl" dir="14040000" dist="142875">
              <a:srgbClr val="999999">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6"/>
          <p:cNvPicPr preferRelativeResize="0"/>
          <p:nvPr/>
        </p:nvPicPr>
        <p:blipFill>
          <a:blip r:embed="rId3">
            <a:alphaModFix/>
          </a:blip>
          <a:stretch>
            <a:fillRect/>
          </a:stretch>
        </p:blipFill>
        <p:spPr>
          <a:xfrm>
            <a:off x="7463700" y="2881050"/>
            <a:ext cx="1405075" cy="1379610"/>
          </a:xfrm>
          <a:prstGeom prst="rect">
            <a:avLst/>
          </a:prstGeom>
          <a:noFill/>
          <a:ln>
            <a:noFill/>
          </a:ln>
          <a:effectLst>
            <a:outerShdw blurRad="57150" rotWithShape="0" algn="bl" dir="14040000" dist="142875">
              <a:srgbClr val="999999">
                <a:alpha val="50000"/>
              </a:srgbClr>
            </a:outerShdw>
          </a:effectLst>
        </p:spPr>
      </p:pic>
      <p:pic>
        <p:nvPicPr>
          <p:cNvPr id="157" name="Google Shape;157;p26"/>
          <p:cNvPicPr preferRelativeResize="0"/>
          <p:nvPr/>
        </p:nvPicPr>
        <p:blipFill>
          <a:blip r:embed="rId4">
            <a:alphaModFix/>
          </a:blip>
          <a:stretch>
            <a:fillRect/>
          </a:stretch>
        </p:blipFill>
        <p:spPr>
          <a:xfrm>
            <a:off x="372435" y="658650"/>
            <a:ext cx="1405066" cy="1510424"/>
          </a:xfrm>
          <a:prstGeom prst="rect">
            <a:avLst/>
          </a:prstGeom>
          <a:noFill/>
          <a:ln>
            <a:noFill/>
          </a:ln>
          <a:effectLst>
            <a:outerShdw blurRad="57150" rotWithShape="0" algn="bl" dir="14040000" dist="142875">
              <a:srgbClr val="999999">
                <a:alpha val="50000"/>
              </a:srgbClr>
            </a:outerShdw>
          </a:effectLst>
        </p:spPr>
      </p:pic>
      <p:pic>
        <p:nvPicPr>
          <p:cNvPr descr="Tabela Periódica - Magnésio - Escola Educação" id="158" name="Google Shape;158;p26"/>
          <p:cNvPicPr preferRelativeResize="0"/>
          <p:nvPr/>
        </p:nvPicPr>
        <p:blipFill>
          <a:blip r:embed="rId5">
            <a:alphaModFix/>
          </a:blip>
          <a:stretch>
            <a:fillRect/>
          </a:stretch>
        </p:blipFill>
        <p:spPr>
          <a:xfrm>
            <a:off x="322013" y="2980725"/>
            <a:ext cx="1180250" cy="1180250"/>
          </a:xfrm>
          <a:prstGeom prst="rect">
            <a:avLst/>
          </a:prstGeom>
          <a:noFill/>
          <a:ln>
            <a:noFill/>
          </a:ln>
          <a:effectLst>
            <a:outerShdw blurRad="57150" rotWithShape="0" algn="bl" dir="14040000" dist="142875">
              <a:srgbClr val="999999">
                <a:alpha val="50000"/>
              </a:srgbClr>
            </a:outerShdw>
          </a:effectLst>
        </p:spPr>
      </p:pic>
      <p:pic>
        <p:nvPicPr>
          <p:cNvPr descr="Cálcio (Ca) - Para que serve, família, símbolo, massa atômica" id="159" name="Google Shape;159;p26"/>
          <p:cNvPicPr preferRelativeResize="0"/>
          <p:nvPr/>
        </p:nvPicPr>
        <p:blipFill>
          <a:blip r:embed="rId6">
            <a:alphaModFix/>
          </a:blip>
          <a:stretch>
            <a:fillRect/>
          </a:stretch>
        </p:blipFill>
        <p:spPr>
          <a:xfrm>
            <a:off x="7576113" y="547650"/>
            <a:ext cx="1180250" cy="1180250"/>
          </a:xfrm>
          <a:prstGeom prst="rect">
            <a:avLst/>
          </a:prstGeom>
          <a:noFill/>
          <a:ln>
            <a:noFill/>
          </a:ln>
          <a:effectLst>
            <a:outerShdw blurRad="57150" rotWithShape="0" algn="bl" dir="14040000" dist="142875">
              <a:srgbClr val="999999">
                <a:alpha val="50000"/>
              </a:srgbClr>
            </a:outerShdw>
          </a:effectLst>
        </p:spPr>
      </p:pic>
      <p:pic>
        <p:nvPicPr>
          <p:cNvPr id="160" name="Google Shape;160;p26" title="juncaomgcomca.mp4">
            <a:hlinkClick r:id="rId7"/>
          </p:cNvPr>
          <p:cNvPicPr preferRelativeResize="0"/>
          <p:nvPr/>
        </p:nvPicPr>
        <p:blipFill>
          <a:blip r:embed="rId8">
            <a:alphaModFix/>
          </a:blip>
          <a:stretch>
            <a:fillRect/>
          </a:stretch>
        </p:blipFill>
        <p:spPr>
          <a:xfrm>
            <a:off x="1876487" y="1248023"/>
            <a:ext cx="5384626" cy="25302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nvSpPr>
        <p:spPr>
          <a:xfrm>
            <a:off x="740050" y="495850"/>
            <a:ext cx="30000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PT" sz="2100">
                <a:solidFill>
                  <a:srgbClr val="0A3534"/>
                </a:solidFill>
                <a:latin typeface="Times New Roman"/>
                <a:ea typeface="Times New Roman"/>
                <a:cs typeface="Times New Roman"/>
                <a:sym typeface="Times New Roman"/>
              </a:rPr>
              <a:t>Procedure</a:t>
            </a:r>
            <a:endParaRPr sz="700"/>
          </a:p>
        </p:txBody>
      </p:sp>
      <p:sp>
        <p:nvSpPr>
          <p:cNvPr id="166" name="Google Shape;166;p27"/>
          <p:cNvSpPr txBox="1"/>
          <p:nvPr/>
        </p:nvSpPr>
        <p:spPr>
          <a:xfrm>
            <a:off x="1406150" y="1408550"/>
            <a:ext cx="7215600" cy="318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pt-PT" sz="1500"/>
              <a:t>- We filled the petri box with water,</a:t>
            </a:r>
            <a:endParaRPr sz="1500"/>
          </a:p>
          <a:p>
            <a:pPr indent="0" lvl="0" marL="0" rtl="0" algn="l">
              <a:spcBef>
                <a:spcPts val="0"/>
              </a:spcBef>
              <a:spcAft>
                <a:spcPts val="0"/>
              </a:spcAft>
              <a:buClr>
                <a:schemeClr val="dk1"/>
              </a:buClr>
              <a:buSzPts val="1100"/>
              <a:buFont typeface="Arial"/>
              <a:buNone/>
            </a:pPr>
            <a:r>
              <a:rPr lang="pt-PT" sz="1500"/>
              <a:t>- With the help of a spatula we put a little lithium in the water;</a:t>
            </a:r>
            <a:endParaRPr sz="1500"/>
          </a:p>
          <a:p>
            <a:pPr indent="0" lvl="0" marL="0" rtl="0" algn="l">
              <a:spcBef>
                <a:spcPts val="0"/>
              </a:spcBef>
              <a:spcAft>
                <a:spcPts val="0"/>
              </a:spcAft>
              <a:buClr>
                <a:schemeClr val="dk1"/>
              </a:buClr>
              <a:buSzPts val="1100"/>
              <a:buFont typeface="Arial"/>
              <a:buNone/>
            </a:pPr>
            <a:r>
              <a:rPr lang="pt-PT" sz="1500"/>
              <a:t>- We added a few drops of phenolphthalein at the end of the reaction.</a:t>
            </a:r>
            <a:endParaRPr sz="1500"/>
          </a:p>
          <a:p>
            <a:pPr indent="0" lvl="0" marL="0" rtl="0" algn="l">
              <a:spcBef>
                <a:spcPts val="0"/>
              </a:spcBef>
              <a:spcAft>
                <a:spcPts val="0"/>
              </a:spcAft>
              <a:buClr>
                <a:schemeClr val="dk1"/>
              </a:buClr>
              <a:buSzPts val="1100"/>
              <a:buFont typeface="Arial"/>
              <a:buNone/>
            </a:pPr>
            <a:r>
              <a:rPr lang="pt-PT" sz="1500"/>
              <a:t>- We recorded the observations.</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pt-PT" sz="1500"/>
              <a:t>- We carried out this procedure with the other substances (sodium,  magnesium, and  calcium)</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pt-PT" sz="1500"/>
              <a:t>- During the reaction of calcium with water, we placed a funnel facing downwards over the reaction;</a:t>
            </a:r>
            <a:endParaRPr sz="1500"/>
          </a:p>
          <a:p>
            <a:pPr indent="0" lvl="0" marL="0" rtl="0" algn="l">
              <a:spcBef>
                <a:spcPts val="0"/>
              </a:spcBef>
              <a:spcAft>
                <a:spcPts val="0"/>
              </a:spcAft>
              <a:buClr>
                <a:schemeClr val="dk1"/>
              </a:buClr>
              <a:buSzPts val="1100"/>
              <a:buFont typeface="Arial"/>
              <a:buNone/>
            </a:pPr>
            <a:r>
              <a:rPr lang="pt-PT" sz="1500"/>
              <a:t>- We approached a lit match at the exit of the funnel.</a:t>
            </a:r>
            <a:endParaRPr sz="1500"/>
          </a:p>
          <a:p>
            <a:pPr indent="0" lvl="0" marL="0" rtl="0" algn="l">
              <a:spcBef>
                <a:spcPts val="0"/>
              </a:spcBef>
              <a:spcAft>
                <a:spcPts val="0"/>
              </a:spcAft>
              <a:buClr>
                <a:schemeClr val="dk1"/>
              </a:buClr>
              <a:buSzPts val="1100"/>
              <a:buFont typeface="Arial"/>
              <a:buNone/>
            </a:pPr>
            <a:r>
              <a:rPr lang="pt-PT" sz="1500"/>
              <a:t>- We observed what happened.</a:t>
            </a:r>
            <a:endParaRPr sz="1500"/>
          </a:p>
          <a:p>
            <a:pPr indent="0" lvl="0" marL="0" rtl="0" algn="l">
              <a:spcBef>
                <a:spcPts val="0"/>
              </a:spcBef>
              <a:spcAft>
                <a:spcPts val="0"/>
              </a:spcAft>
              <a:buNone/>
            </a:pPr>
            <a:r>
              <a:t/>
            </a:r>
            <a:endParaRPr sz="1500"/>
          </a:p>
        </p:txBody>
      </p:sp>
      <p:pic>
        <p:nvPicPr>
          <p:cNvPr id="167" name="Google Shape;167;p27"/>
          <p:cNvPicPr preferRelativeResize="0"/>
          <p:nvPr/>
        </p:nvPicPr>
        <p:blipFill>
          <a:blip r:embed="rId3">
            <a:alphaModFix/>
          </a:blip>
          <a:stretch>
            <a:fillRect/>
          </a:stretch>
        </p:blipFill>
        <p:spPr>
          <a:xfrm rot="6699278">
            <a:off x="-220981" y="385260"/>
            <a:ext cx="2666263" cy="17720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8"/>
          <p:cNvPicPr preferRelativeResize="0"/>
          <p:nvPr/>
        </p:nvPicPr>
        <p:blipFill>
          <a:blip r:embed="rId3">
            <a:alphaModFix/>
          </a:blip>
          <a:stretch>
            <a:fillRect/>
          </a:stretch>
        </p:blipFill>
        <p:spPr>
          <a:xfrm rot="6699274">
            <a:off x="10981" y="380978"/>
            <a:ext cx="3171763" cy="2108044"/>
          </a:xfrm>
          <a:prstGeom prst="rect">
            <a:avLst/>
          </a:prstGeom>
          <a:noFill/>
          <a:ln>
            <a:noFill/>
          </a:ln>
        </p:spPr>
      </p:pic>
      <p:sp>
        <p:nvSpPr>
          <p:cNvPr id="173" name="Google Shape;173;p28"/>
          <p:cNvSpPr txBox="1"/>
          <p:nvPr/>
        </p:nvSpPr>
        <p:spPr>
          <a:xfrm>
            <a:off x="1094400" y="390150"/>
            <a:ext cx="1662000" cy="917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pt-PT" sz="1800">
                <a:solidFill>
                  <a:srgbClr val="0A3534"/>
                </a:solidFill>
              </a:rPr>
              <a:t>Observations</a:t>
            </a:r>
            <a:endParaRPr sz="600">
              <a:solidFill>
                <a:schemeClr val="dk2"/>
              </a:solidFill>
            </a:endParaRPr>
          </a:p>
        </p:txBody>
      </p:sp>
      <p:sp>
        <p:nvSpPr>
          <p:cNvPr id="174" name="Google Shape;174;p28"/>
          <p:cNvSpPr txBox="1"/>
          <p:nvPr/>
        </p:nvSpPr>
        <p:spPr>
          <a:xfrm>
            <a:off x="1225525" y="1942700"/>
            <a:ext cx="6945000" cy="3300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pt-PT" sz="1500"/>
              <a:t>When lithium and sodium were placed in the water, they became a sphere that swirled on the surface of the water.</a:t>
            </a:r>
            <a:endParaRPr sz="1500"/>
          </a:p>
          <a:p>
            <a:pPr indent="0" lvl="0" marL="0" rtl="0" algn="l">
              <a:lnSpc>
                <a:spcPct val="115000"/>
              </a:lnSpc>
              <a:spcBef>
                <a:spcPts val="1600"/>
              </a:spcBef>
              <a:spcAft>
                <a:spcPts val="0"/>
              </a:spcAft>
              <a:buClr>
                <a:schemeClr val="dk1"/>
              </a:buClr>
              <a:buSzPts val="1100"/>
              <a:buFont typeface="Arial"/>
              <a:buNone/>
            </a:pPr>
            <a:r>
              <a:rPr lang="pt-PT" sz="1500"/>
              <a:t>During the reaction, we observed the release of a gas.</a:t>
            </a:r>
            <a:endParaRPr sz="1500"/>
          </a:p>
          <a:p>
            <a:pPr indent="0" lvl="0" marL="0" rtl="0" algn="l">
              <a:lnSpc>
                <a:spcPct val="115000"/>
              </a:lnSpc>
              <a:spcBef>
                <a:spcPts val="1600"/>
              </a:spcBef>
              <a:spcAft>
                <a:spcPts val="0"/>
              </a:spcAft>
              <a:buClr>
                <a:schemeClr val="dk1"/>
              </a:buClr>
              <a:buSzPts val="1100"/>
              <a:buFont typeface="Arial"/>
              <a:buNone/>
            </a:pPr>
            <a:r>
              <a:rPr lang="pt-PT" sz="1500"/>
              <a:t>The gas ignited when we approached a flame.</a:t>
            </a:r>
            <a:endParaRPr sz="1500"/>
          </a:p>
          <a:p>
            <a:pPr indent="0" lvl="0" marL="0" rtl="0" algn="l">
              <a:lnSpc>
                <a:spcPct val="115000"/>
              </a:lnSpc>
              <a:spcBef>
                <a:spcPts val="1600"/>
              </a:spcBef>
              <a:spcAft>
                <a:spcPts val="0"/>
              </a:spcAft>
              <a:buClr>
                <a:schemeClr val="dk1"/>
              </a:buClr>
              <a:buSzPts val="1100"/>
              <a:buFont typeface="Arial"/>
              <a:buNone/>
            </a:pPr>
            <a:r>
              <a:rPr lang="pt-PT" sz="1500"/>
              <a:t>When phenolphthalein was added to each of the solutions, they acquired a pink color.</a:t>
            </a:r>
            <a:endParaRPr sz="1500"/>
          </a:p>
          <a:p>
            <a:pPr indent="0" lvl="0" marL="0" rtl="0" algn="l">
              <a:lnSpc>
                <a:spcPct val="115000"/>
              </a:lnSpc>
              <a:spcBef>
                <a:spcPts val="1600"/>
              </a:spcBef>
              <a:spcAft>
                <a:spcPts val="0"/>
              </a:spcAft>
              <a:buClr>
                <a:schemeClr val="dk1"/>
              </a:buClr>
              <a:buSzPts val="1100"/>
              <a:buFont typeface="Arial"/>
              <a:buNone/>
            </a:pPr>
            <a:r>
              <a:rPr lang="pt-PT" sz="1500"/>
              <a:t> The reaction of magnesium with water took the longest.</a:t>
            </a:r>
            <a:endParaRPr sz="1500"/>
          </a:p>
          <a:p>
            <a:pPr indent="0" lvl="0" marL="0" rtl="0" algn="l">
              <a:lnSpc>
                <a:spcPct val="115000"/>
              </a:lnSpc>
              <a:spcBef>
                <a:spcPts val="1600"/>
              </a:spcBef>
              <a:spcAft>
                <a:spcPts val="1600"/>
              </a:spcAft>
              <a:buClr>
                <a:schemeClr val="dk1"/>
              </a:buClr>
              <a:buSzPts val="1100"/>
              <a:buFont typeface="Arial"/>
              <a:buNone/>
            </a:pPr>
            <a:r>
              <a:rPr lang="pt-PT" sz="1500"/>
              <a:t>The reaction of sodium with water was faster than the reaction of lithium.</a:t>
            </a:r>
            <a:endParaRPr sz="1500">
              <a:solidFill>
                <a:schemeClr val="dk2"/>
              </a:solidFill>
            </a:endParaRPr>
          </a:p>
        </p:txBody>
      </p:sp>
      <p:pic>
        <p:nvPicPr>
          <p:cNvPr id="175" name="Google Shape;175;p28"/>
          <p:cNvPicPr preferRelativeResize="0"/>
          <p:nvPr/>
        </p:nvPicPr>
        <p:blipFill>
          <a:blip r:embed="rId4">
            <a:alphaModFix/>
          </a:blip>
          <a:stretch>
            <a:fillRect/>
          </a:stretch>
        </p:blipFill>
        <p:spPr>
          <a:xfrm>
            <a:off x="3387375" y="99775"/>
            <a:ext cx="1792000" cy="1765200"/>
          </a:xfrm>
          <a:prstGeom prst="rect">
            <a:avLst/>
          </a:prstGeom>
          <a:noFill/>
          <a:ln>
            <a:noFill/>
          </a:ln>
        </p:spPr>
      </p:pic>
      <p:pic>
        <p:nvPicPr>
          <p:cNvPr id="176" name="Google Shape;176;p28"/>
          <p:cNvPicPr preferRelativeResize="0"/>
          <p:nvPr/>
        </p:nvPicPr>
        <p:blipFill>
          <a:blip r:embed="rId5">
            <a:alphaModFix/>
          </a:blip>
          <a:stretch>
            <a:fillRect/>
          </a:stretch>
        </p:blipFill>
        <p:spPr>
          <a:xfrm>
            <a:off x="5445550" y="113838"/>
            <a:ext cx="1662000" cy="1704180"/>
          </a:xfrm>
          <a:prstGeom prst="rect">
            <a:avLst/>
          </a:prstGeom>
          <a:noFill/>
          <a:ln>
            <a:noFill/>
          </a:ln>
        </p:spPr>
      </p:pic>
      <p:pic>
        <p:nvPicPr>
          <p:cNvPr id="177" name="Google Shape;177;p28"/>
          <p:cNvPicPr preferRelativeResize="0"/>
          <p:nvPr/>
        </p:nvPicPr>
        <p:blipFill>
          <a:blip r:embed="rId6">
            <a:alphaModFix/>
          </a:blip>
          <a:stretch>
            <a:fillRect/>
          </a:stretch>
        </p:blipFill>
        <p:spPr>
          <a:xfrm>
            <a:off x="7169950" y="129787"/>
            <a:ext cx="1792000" cy="16722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nvSpPr>
        <p:spPr>
          <a:xfrm>
            <a:off x="1005075" y="185425"/>
            <a:ext cx="2325300" cy="71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pt-PT" sz="2800">
                <a:solidFill>
                  <a:srgbClr val="0A3534"/>
                </a:solidFill>
              </a:rPr>
              <a:t>Conclusions</a:t>
            </a:r>
            <a:endParaRPr b="1" sz="2800">
              <a:solidFill>
                <a:srgbClr val="0A3534"/>
              </a:solidFill>
            </a:endParaRPr>
          </a:p>
          <a:p>
            <a:pPr indent="0" lvl="0" marL="0" rtl="0" algn="l">
              <a:lnSpc>
                <a:spcPct val="115000"/>
              </a:lnSpc>
              <a:spcBef>
                <a:spcPts val="0"/>
              </a:spcBef>
              <a:spcAft>
                <a:spcPts val="1600"/>
              </a:spcAft>
              <a:buNone/>
            </a:pPr>
            <a:r>
              <a:t/>
            </a:r>
            <a:endParaRPr b="1" sz="2800">
              <a:solidFill>
                <a:srgbClr val="0A3534"/>
              </a:solidFill>
            </a:endParaRPr>
          </a:p>
        </p:txBody>
      </p:sp>
      <p:sp>
        <p:nvSpPr>
          <p:cNvPr id="183" name="Google Shape;183;p29"/>
          <p:cNvSpPr txBox="1"/>
          <p:nvPr/>
        </p:nvSpPr>
        <p:spPr>
          <a:xfrm>
            <a:off x="170200" y="899725"/>
            <a:ext cx="8469600" cy="4063500"/>
          </a:xfrm>
          <a:prstGeom prst="rect">
            <a:avLst/>
          </a:prstGeom>
          <a:noFill/>
          <a:ln>
            <a:noFill/>
          </a:ln>
        </p:spPr>
        <p:txBody>
          <a:bodyPr anchorCtr="0" anchor="t" bIns="91425" lIns="91425" spcFirstLastPara="1" rIns="91425" wrap="square" tIns="91425">
            <a:spAutoFit/>
          </a:bodyPr>
          <a:lstStyle/>
          <a:p>
            <a:pPr indent="-317500" lvl="0" marL="457200" rtl="0" algn="just">
              <a:spcBef>
                <a:spcPts val="0"/>
              </a:spcBef>
              <a:spcAft>
                <a:spcPts val="0"/>
              </a:spcAft>
              <a:buSzPts val="1400"/>
              <a:buChar char="➢"/>
            </a:pPr>
            <a:r>
              <a:rPr lang="pt-PT"/>
              <a:t>We can conclude that during the reaction of these metals with water a hydroxide was formed, Because when we added </a:t>
            </a:r>
            <a:r>
              <a:rPr lang="pt-PT"/>
              <a:t>phenolphthalein Its color changed from colorless to pink, which indicates the presence of a basic solution.</a:t>
            </a:r>
            <a:endParaRPr/>
          </a:p>
          <a:p>
            <a:pPr indent="0" lvl="0" marL="0" rtl="0" algn="just">
              <a:spcBef>
                <a:spcPts val="0"/>
              </a:spcBef>
              <a:spcAft>
                <a:spcPts val="0"/>
              </a:spcAft>
              <a:buNone/>
            </a:pPr>
            <a:r>
              <a:t/>
            </a:r>
            <a:endParaRPr/>
          </a:p>
          <a:p>
            <a:pPr indent="-317500" lvl="0" marL="457200" rtl="0" algn="just">
              <a:spcBef>
                <a:spcPts val="0"/>
              </a:spcBef>
              <a:spcAft>
                <a:spcPts val="0"/>
              </a:spcAft>
              <a:buSzPts val="1400"/>
              <a:buChar char="➢"/>
            </a:pPr>
            <a:r>
              <a:rPr lang="pt-PT"/>
              <a:t>We also concluded that if the gas released was hydrogen, because when we approached the flame with the gas, it reacted violently by igniting itself. The flame test - proved the release of hydrogen.</a:t>
            </a:r>
            <a:endParaRPr/>
          </a:p>
          <a:p>
            <a:pPr indent="0" lvl="0" marL="0" rtl="0" algn="just">
              <a:spcBef>
                <a:spcPts val="0"/>
              </a:spcBef>
              <a:spcAft>
                <a:spcPts val="0"/>
              </a:spcAft>
              <a:buNone/>
            </a:pPr>
            <a:r>
              <a:t/>
            </a:r>
            <a:endParaRPr/>
          </a:p>
          <a:p>
            <a:pPr indent="-317500" lvl="0" marL="457200" rtl="0" algn="just">
              <a:spcBef>
                <a:spcPts val="0"/>
              </a:spcBef>
              <a:spcAft>
                <a:spcPts val="0"/>
              </a:spcAft>
              <a:buSzPts val="1400"/>
              <a:buChar char="➢"/>
            </a:pPr>
            <a:r>
              <a:rPr lang="pt-PT"/>
              <a:t>The reaction of sodium with water was more violent than that of lithium with water. Therefore, we can conclude that the reactivity increases through the group since it is easier to yield 1 electron that is farther from the nucleus.</a:t>
            </a:r>
            <a:endParaRPr/>
          </a:p>
          <a:p>
            <a:pPr indent="0" lvl="0" marL="457200" rtl="0" algn="just">
              <a:spcBef>
                <a:spcPts val="0"/>
              </a:spcBef>
              <a:spcAft>
                <a:spcPts val="0"/>
              </a:spcAft>
              <a:buNone/>
            </a:pPr>
            <a:r>
              <a:t/>
            </a:r>
            <a:endParaRPr/>
          </a:p>
          <a:p>
            <a:pPr indent="-317500" lvl="0" marL="457200" marR="0" rtl="0" algn="just">
              <a:lnSpc>
                <a:spcPct val="100000"/>
              </a:lnSpc>
              <a:spcBef>
                <a:spcPts val="0"/>
              </a:spcBef>
              <a:spcAft>
                <a:spcPts val="0"/>
              </a:spcAft>
              <a:buSzPts val="1400"/>
              <a:buChar char="➢"/>
            </a:pPr>
            <a:r>
              <a:rPr lang="pt-PT"/>
              <a:t>As</a:t>
            </a:r>
            <a:r>
              <a:rPr lang="pt-PT"/>
              <a:t> the reaction of </a:t>
            </a:r>
            <a:r>
              <a:rPr lang="pt-PT"/>
              <a:t>m</a:t>
            </a:r>
            <a:r>
              <a:rPr lang="pt-PT"/>
              <a:t>agnesium with water was slower than that of </a:t>
            </a:r>
            <a:r>
              <a:rPr lang="pt-PT"/>
              <a:t>c</a:t>
            </a:r>
            <a:r>
              <a:rPr lang="pt-PT"/>
              <a:t>alcium, once again we can conclude that the reactivity increases throughout the group.</a:t>
            </a:r>
            <a:endParaRPr/>
          </a:p>
          <a:p>
            <a:pPr indent="0" lvl="0" marL="0" rtl="0" algn="l">
              <a:spcBef>
                <a:spcPts val="0"/>
              </a:spcBef>
              <a:spcAft>
                <a:spcPts val="0"/>
              </a:spcAft>
              <a:buClr>
                <a:schemeClr val="dk1"/>
              </a:buClr>
              <a:buSzPts val="1100"/>
              <a:buFont typeface="Arial"/>
              <a:buNone/>
            </a:pPr>
            <a:r>
              <a:t/>
            </a:r>
            <a:endParaRPr/>
          </a:p>
          <a:p>
            <a:pPr indent="-317500" lvl="0" marL="457200" marR="0" rtl="0" algn="just">
              <a:lnSpc>
                <a:spcPct val="100000"/>
              </a:lnSpc>
              <a:spcBef>
                <a:spcPts val="0"/>
              </a:spcBef>
              <a:spcAft>
                <a:spcPts val="0"/>
              </a:spcAft>
              <a:buSzPts val="1400"/>
              <a:buChar char="➢"/>
            </a:pPr>
            <a:r>
              <a:rPr lang="pt-PT"/>
              <a:t>T</a:t>
            </a:r>
            <a:r>
              <a:rPr lang="pt-PT"/>
              <a:t>he reactions of the elements of the first group were more violent than those of the elements of the second group, so we conclude that Alkali Metals are more reactive than Alkaline Earth Metals.</a:t>
            </a:r>
            <a:endParaRPr/>
          </a:p>
          <a:p>
            <a:pPr indent="0" lvl="0" marL="457200" marR="0" rtl="0" algn="just">
              <a:lnSpc>
                <a:spcPct val="100000"/>
              </a:lnSpc>
              <a:spcBef>
                <a:spcPts val="0"/>
              </a:spcBef>
              <a:spcAft>
                <a:spcPts val="0"/>
              </a:spcAft>
              <a:buNone/>
            </a:pPr>
            <a:r>
              <a:t/>
            </a:r>
            <a:endParaRPr/>
          </a:p>
          <a:p>
            <a:pPr indent="-317500" lvl="0" marL="457200" marR="0" rtl="0" algn="just">
              <a:lnSpc>
                <a:spcPct val="100000"/>
              </a:lnSpc>
              <a:spcBef>
                <a:spcPts val="0"/>
              </a:spcBef>
              <a:spcAft>
                <a:spcPts val="0"/>
              </a:spcAft>
              <a:buSzPts val="1400"/>
              <a:buChar char="➢"/>
            </a:pPr>
            <a:r>
              <a:rPr lang="pt-PT"/>
              <a:t>Reactivity increases throughout the group and decreases over the period.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7"/>
          <p:cNvSpPr txBox="1"/>
          <p:nvPr/>
        </p:nvSpPr>
        <p:spPr>
          <a:xfrm>
            <a:off x="266400" y="0"/>
            <a:ext cx="8740200" cy="3451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i="1" lang="pt-PT" sz="2800">
                <a:solidFill>
                  <a:srgbClr val="0A3534"/>
                </a:solidFill>
              </a:rPr>
              <a:t>Reactivity of Alkali and Alkaline Earth Metal</a:t>
            </a:r>
            <a:endParaRPr b="1" sz="2800">
              <a:solidFill>
                <a:srgbClr val="0A3534"/>
              </a:solidFill>
            </a:endParaRPr>
          </a:p>
          <a:p>
            <a:pPr indent="0" lvl="0" marL="0" rtl="0" algn="ctr">
              <a:lnSpc>
                <a:spcPct val="115000"/>
              </a:lnSpc>
              <a:spcBef>
                <a:spcPts val="0"/>
              </a:spcBef>
              <a:spcAft>
                <a:spcPts val="0"/>
              </a:spcAft>
              <a:buNone/>
            </a:pPr>
            <a:r>
              <a:rPr lang="pt-PT" sz="1500">
                <a:solidFill>
                  <a:schemeClr val="dk1"/>
                </a:solidFill>
              </a:rPr>
              <a:t>   </a:t>
            </a:r>
            <a:r>
              <a:rPr lang="pt-PT" sz="1500">
                <a:solidFill>
                  <a:schemeClr val="dk1"/>
                </a:solidFill>
              </a:rPr>
              <a:t>Chemical behavior of the Alkali and Alkaline Earth Metals:</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pt-PT" sz="1500">
                <a:solidFill>
                  <a:schemeClr val="dk1"/>
                </a:solidFill>
              </a:rPr>
              <a:t>Do Alkaline Metals have all the same chemical behavior?</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323850" lvl="0" marL="457200" marR="0" rtl="0" algn="l">
              <a:lnSpc>
                <a:spcPct val="115000"/>
              </a:lnSpc>
              <a:spcBef>
                <a:spcPts val="0"/>
              </a:spcBef>
              <a:spcAft>
                <a:spcPts val="0"/>
              </a:spcAft>
              <a:buClr>
                <a:schemeClr val="dk1"/>
              </a:buClr>
              <a:buSzPts val="1500"/>
              <a:buChar char="❖"/>
            </a:pPr>
            <a:r>
              <a:rPr lang="pt-PT" sz="1500">
                <a:solidFill>
                  <a:schemeClr val="dk1"/>
                </a:solidFill>
              </a:rPr>
              <a:t>And will Alkaline Earth Metals have the same chemical behavior as Alkali Metals?</a:t>
            </a:r>
            <a:endParaRPr>
              <a:solidFill>
                <a:schemeClr val="dk1"/>
              </a:solidFill>
            </a:endParaRPr>
          </a:p>
          <a:p>
            <a:pPr indent="0" lvl="0" marL="0" marR="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pt-PT" sz="1500">
                <a:solidFill>
                  <a:schemeClr val="dk1"/>
                </a:solidFill>
              </a:rPr>
              <a:t>   </a:t>
            </a:r>
            <a:r>
              <a:rPr lang="pt-PT" sz="1500">
                <a:solidFill>
                  <a:schemeClr val="dk1"/>
                </a:solidFill>
              </a:rPr>
              <a:t>We went to our school Lab to test them all….</a:t>
            </a:r>
            <a:endParaRPr i="1" sz="1800">
              <a:solidFill>
                <a:srgbClr val="0A3534"/>
              </a:solidFill>
            </a:endParaRPr>
          </a:p>
        </p:txBody>
      </p:sp>
      <p:pic>
        <p:nvPicPr>
          <p:cNvPr descr="Reatividade dos metais com água e bases. Metais com água e bases" id="72" name="Google Shape;72;p17"/>
          <p:cNvPicPr preferRelativeResize="0"/>
          <p:nvPr/>
        </p:nvPicPr>
        <p:blipFill>
          <a:blip r:embed="rId3">
            <a:alphaModFix/>
          </a:blip>
          <a:stretch>
            <a:fillRect/>
          </a:stretch>
        </p:blipFill>
        <p:spPr>
          <a:xfrm>
            <a:off x="5306300" y="2534000"/>
            <a:ext cx="3642725" cy="2058925"/>
          </a:xfrm>
          <a:prstGeom prst="rect">
            <a:avLst/>
          </a:prstGeom>
          <a:noFill/>
          <a:ln>
            <a:noFill/>
          </a:ln>
          <a:effectLst>
            <a:outerShdw blurRad="57150" rotWithShape="0" algn="bl" dir="5400000" dist="19050">
              <a:srgbClr val="000000">
                <a:alpha val="50000"/>
              </a:srgbClr>
            </a:outerShdw>
            <a:reflection blurRad="0" dir="5400000" dist="57150" endA="0" endPos="40000" fadeDir="5400012" kx="0" rotWithShape="0" algn="bl" stA="60000" stPos="0" sy="-100000" ky="0"/>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8"/>
          <p:cNvPicPr preferRelativeResize="0"/>
          <p:nvPr/>
        </p:nvPicPr>
        <p:blipFill rotWithShape="1">
          <a:blip r:embed="rId3">
            <a:alphaModFix/>
          </a:blip>
          <a:srcRect b="-15633" l="0" r="-9277" t="0"/>
          <a:stretch/>
        </p:blipFill>
        <p:spPr>
          <a:xfrm>
            <a:off x="236825" y="591128"/>
            <a:ext cx="5084399" cy="3466920"/>
          </a:xfrm>
          <a:prstGeom prst="rect">
            <a:avLst/>
          </a:prstGeom>
          <a:noFill/>
          <a:ln>
            <a:noFill/>
          </a:ln>
        </p:spPr>
      </p:pic>
      <p:sp>
        <p:nvSpPr>
          <p:cNvPr id="78" name="Google Shape;78;p18"/>
          <p:cNvSpPr txBox="1"/>
          <p:nvPr/>
        </p:nvSpPr>
        <p:spPr>
          <a:xfrm>
            <a:off x="4810475" y="1082525"/>
            <a:ext cx="4211100" cy="2008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pt-PT" sz="1500">
                <a:solidFill>
                  <a:schemeClr val="dk1"/>
                </a:solidFill>
              </a:rPr>
              <a:t>The Periodic Table is organized in 7 horizontal lines (Period) and divided into columns - 18 groups.</a:t>
            </a:r>
            <a:endParaRPr sz="1500">
              <a:solidFill>
                <a:schemeClr val="dk1"/>
              </a:solidFill>
            </a:endParaRPr>
          </a:p>
          <a:p>
            <a:pPr indent="0" lvl="0" marL="0" rtl="0" algn="just">
              <a:lnSpc>
                <a:spcPct val="115000"/>
              </a:lnSpc>
              <a:spcBef>
                <a:spcPts val="0"/>
              </a:spcBef>
              <a:spcAft>
                <a:spcPts val="0"/>
              </a:spcAft>
              <a:buNone/>
            </a:pPr>
            <a:r>
              <a:t/>
            </a:r>
            <a:endParaRPr sz="1500">
              <a:solidFill>
                <a:schemeClr val="dk1"/>
              </a:solidFill>
            </a:endParaRPr>
          </a:p>
          <a:p>
            <a:pPr indent="0" lvl="0" marL="0" rtl="0" algn="just">
              <a:lnSpc>
                <a:spcPct val="115000"/>
              </a:lnSpc>
              <a:spcBef>
                <a:spcPts val="0"/>
              </a:spcBef>
              <a:spcAft>
                <a:spcPts val="0"/>
              </a:spcAft>
              <a:buNone/>
            </a:pPr>
            <a:r>
              <a:rPr lang="pt-PT" sz="1500">
                <a:solidFill>
                  <a:schemeClr val="dk1"/>
                </a:solidFill>
              </a:rPr>
              <a:t>The first two are of interest to us:</a:t>
            </a:r>
            <a:endParaRPr sz="1500">
              <a:solidFill>
                <a:schemeClr val="dk1"/>
              </a:solidFill>
            </a:endParaRPr>
          </a:p>
          <a:p>
            <a:pPr indent="0" lvl="0" marL="0" rtl="0" algn="just">
              <a:lnSpc>
                <a:spcPct val="115000"/>
              </a:lnSpc>
              <a:spcBef>
                <a:spcPts val="0"/>
              </a:spcBef>
              <a:spcAft>
                <a:spcPts val="0"/>
              </a:spcAft>
              <a:buNone/>
            </a:pPr>
            <a:r>
              <a:rPr lang="pt-PT" sz="1500">
                <a:solidFill>
                  <a:schemeClr val="dk1"/>
                </a:solidFill>
              </a:rPr>
              <a:t>         1st Group - Alkali Metals</a:t>
            </a:r>
            <a:endParaRPr sz="1500">
              <a:solidFill>
                <a:schemeClr val="dk1"/>
              </a:solidFill>
            </a:endParaRPr>
          </a:p>
          <a:p>
            <a:pPr indent="0" lvl="0" marL="0" rtl="0" algn="just">
              <a:lnSpc>
                <a:spcPct val="115000"/>
              </a:lnSpc>
              <a:spcBef>
                <a:spcPts val="0"/>
              </a:spcBef>
              <a:spcAft>
                <a:spcPts val="0"/>
              </a:spcAft>
              <a:buNone/>
            </a:pPr>
            <a:r>
              <a:rPr lang="pt-PT" sz="1500">
                <a:solidFill>
                  <a:schemeClr val="dk1"/>
                </a:solidFill>
              </a:rPr>
              <a:t>         2nd Group - Alkaline Earth Metals</a:t>
            </a:r>
            <a:endParaRPr sz="1500">
              <a:solidFill>
                <a:schemeClr val="dk1"/>
              </a:solidFill>
            </a:endParaRPr>
          </a:p>
        </p:txBody>
      </p:sp>
      <p:sp>
        <p:nvSpPr>
          <p:cNvPr id="79" name="Google Shape;79;p18"/>
          <p:cNvSpPr txBox="1"/>
          <p:nvPr/>
        </p:nvSpPr>
        <p:spPr>
          <a:xfrm>
            <a:off x="552050" y="4096975"/>
            <a:ext cx="8210400" cy="946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pt-PT" sz="1500">
                <a:solidFill>
                  <a:schemeClr val="dk1"/>
                </a:solidFill>
              </a:rPr>
              <a:t>Chemical elements that have similar properties are placed in the same groups as PT.</a:t>
            </a:r>
            <a:endParaRPr sz="1500">
              <a:solidFill>
                <a:schemeClr val="dk1"/>
              </a:solidFill>
            </a:endParaRPr>
          </a:p>
          <a:p>
            <a:pPr indent="0" lvl="0" marL="0" rtl="0" algn="just">
              <a:lnSpc>
                <a:spcPct val="115000"/>
              </a:lnSpc>
              <a:spcBef>
                <a:spcPts val="0"/>
              </a:spcBef>
              <a:spcAft>
                <a:spcPts val="0"/>
              </a:spcAft>
              <a:buNone/>
            </a:pPr>
            <a:r>
              <a:rPr lang="pt-PT" sz="1500">
                <a:solidFill>
                  <a:schemeClr val="dk1"/>
                </a:solidFill>
              </a:rPr>
              <a:t>This is what we wanted to prove in our school Lab.</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9"/>
          <p:cNvPicPr preferRelativeResize="0"/>
          <p:nvPr/>
        </p:nvPicPr>
        <p:blipFill>
          <a:blip r:embed="rId3">
            <a:alphaModFix/>
          </a:blip>
          <a:stretch>
            <a:fillRect/>
          </a:stretch>
        </p:blipFill>
        <p:spPr>
          <a:xfrm>
            <a:off x="327850" y="697575"/>
            <a:ext cx="3459140" cy="2948000"/>
          </a:xfrm>
          <a:prstGeom prst="rect">
            <a:avLst/>
          </a:prstGeom>
          <a:noFill/>
          <a:ln>
            <a:noFill/>
          </a:ln>
        </p:spPr>
      </p:pic>
      <p:pic>
        <p:nvPicPr>
          <p:cNvPr id="85" name="Google Shape;85;p19"/>
          <p:cNvPicPr preferRelativeResize="0"/>
          <p:nvPr/>
        </p:nvPicPr>
        <p:blipFill>
          <a:blip r:embed="rId4">
            <a:alphaModFix/>
          </a:blip>
          <a:stretch>
            <a:fillRect/>
          </a:stretch>
        </p:blipFill>
        <p:spPr>
          <a:xfrm>
            <a:off x="668050" y="4403863"/>
            <a:ext cx="4943475" cy="428625"/>
          </a:xfrm>
          <a:prstGeom prst="rect">
            <a:avLst/>
          </a:prstGeom>
          <a:noFill/>
          <a:ln>
            <a:noFill/>
          </a:ln>
        </p:spPr>
      </p:pic>
      <p:sp>
        <p:nvSpPr>
          <p:cNvPr id="86" name="Google Shape;86;p19"/>
          <p:cNvSpPr txBox="1"/>
          <p:nvPr/>
        </p:nvSpPr>
        <p:spPr>
          <a:xfrm>
            <a:off x="3159725" y="4718700"/>
            <a:ext cx="176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PT">
                <a:latin typeface="Proxima Nova"/>
                <a:ea typeface="Proxima Nova"/>
                <a:cs typeface="Proxima Nova"/>
                <a:sym typeface="Proxima Nova"/>
              </a:rPr>
              <a:t>Sodium hydroxide</a:t>
            </a:r>
            <a:endParaRPr>
              <a:latin typeface="Proxima Nova"/>
              <a:ea typeface="Proxima Nova"/>
              <a:cs typeface="Proxima Nova"/>
              <a:sym typeface="Proxima Nova"/>
            </a:endParaRPr>
          </a:p>
        </p:txBody>
      </p:sp>
      <p:sp>
        <p:nvSpPr>
          <p:cNvPr id="87" name="Google Shape;87;p19"/>
          <p:cNvSpPr txBox="1"/>
          <p:nvPr/>
        </p:nvSpPr>
        <p:spPr>
          <a:xfrm>
            <a:off x="4262825" y="822100"/>
            <a:ext cx="4810200" cy="2632200"/>
          </a:xfrm>
          <a:prstGeom prst="rect">
            <a:avLst/>
          </a:prstGeom>
          <a:noFill/>
          <a:ln>
            <a:noFill/>
          </a:ln>
        </p:spPr>
        <p:txBody>
          <a:bodyPr anchorCtr="0" anchor="t" bIns="91425" lIns="91425" spcFirstLastPara="1" rIns="91425" wrap="square" tIns="91425">
            <a:spAutoFit/>
          </a:bodyPr>
          <a:lstStyle/>
          <a:p>
            <a:pPr indent="-336550" lvl="0" marL="457200" marR="355600" rtl="0" algn="l">
              <a:lnSpc>
                <a:spcPct val="150000"/>
              </a:lnSpc>
              <a:spcBef>
                <a:spcPts val="1100"/>
              </a:spcBef>
              <a:spcAft>
                <a:spcPts val="0"/>
              </a:spcAft>
              <a:buClr>
                <a:schemeClr val="dk1"/>
              </a:buClr>
              <a:buSzPts val="1700"/>
              <a:buChar char="-"/>
            </a:pPr>
            <a:r>
              <a:rPr lang="pt-PT" sz="1500">
                <a:solidFill>
                  <a:schemeClr val="dk1"/>
                </a:solidFill>
              </a:rPr>
              <a:t>They are soft: we can cut them easily with a knife.</a:t>
            </a:r>
            <a:endParaRPr sz="1500">
              <a:solidFill>
                <a:schemeClr val="dk1"/>
              </a:solidFill>
            </a:endParaRPr>
          </a:p>
          <a:p>
            <a:pPr indent="-336550" lvl="0" marL="457200" marR="355600" rtl="0" algn="l">
              <a:lnSpc>
                <a:spcPct val="150000"/>
              </a:lnSpc>
              <a:spcBef>
                <a:spcPts val="0"/>
              </a:spcBef>
              <a:spcAft>
                <a:spcPts val="0"/>
              </a:spcAft>
              <a:buClr>
                <a:schemeClr val="dk1"/>
              </a:buClr>
              <a:buSzPts val="1700"/>
              <a:buChar char="-"/>
            </a:pPr>
            <a:r>
              <a:rPr lang="pt-PT" sz="1500">
                <a:solidFill>
                  <a:schemeClr val="dk1"/>
                </a:solidFill>
              </a:rPr>
              <a:t>They are very reactive: they oxidize easily in contact with air (they are kept immersed in oil or liquid paraffin for preservation).</a:t>
            </a:r>
            <a:endParaRPr sz="1500">
              <a:solidFill>
                <a:schemeClr val="dk1"/>
              </a:solidFill>
            </a:endParaRPr>
          </a:p>
          <a:p>
            <a:pPr indent="-336550" lvl="0" marL="457200" marR="355600" rtl="0" algn="l">
              <a:lnSpc>
                <a:spcPct val="150000"/>
              </a:lnSpc>
              <a:spcBef>
                <a:spcPts val="0"/>
              </a:spcBef>
              <a:spcAft>
                <a:spcPts val="0"/>
              </a:spcAft>
              <a:buClr>
                <a:schemeClr val="dk1"/>
              </a:buClr>
              <a:buSzPts val="1700"/>
              <a:buChar char="-"/>
            </a:pPr>
            <a:r>
              <a:rPr lang="pt-PT" sz="1500">
                <a:solidFill>
                  <a:schemeClr val="dk1"/>
                </a:solidFill>
              </a:rPr>
              <a:t>They are very reactive with water: they originate basic solutions.</a:t>
            </a:r>
            <a:endParaRPr sz="1500">
              <a:solidFill>
                <a:schemeClr val="dk1"/>
              </a:solidFill>
            </a:endParaRPr>
          </a:p>
        </p:txBody>
      </p:sp>
      <p:sp>
        <p:nvSpPr>
          <p:cNvPr id="88" name="Google Shape;88;p19"/>
          <p:cNvSpPr txBox="1"/>
          <p:nvPr>
            <p:ph idx="4294967295" type="title"/>
          </p:nvPr>
        </p:nvSpPr>
        <p:spPr>
          <a:xfrm>
            <a:off x="397350" y="87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PT" sz="2600">
                <a:latin typeface="Arial"/>
                <a:ea typeface="Arial"/>
                <a:cs typeface="Arial"/>
                <a:sym typeface="Arial"/>
              </a:rPr>
              <a:t>1st Group - Alkali Metals</a:t>
            </a:r>
            <a:endParaRPr sz="2600">
              <a:solidFill>
                <a:srgbClr val="000000"/>
              </a:solidFill>
              <a:latin typeface="Arial"/>
              <a:ea typeface="Arial"/>
              <a:cs typeface="Arial"/>
              <a:sym typeface="Arial"/>
            </a:endParaRPr>
          </a:p>
        </p:txBody>
      </p:sp>
      <p:pic>
        <p:nvPicPr>
          <p:cNvPr id="89" name="Google Shape;89;p19"/>
          <p:cNvPicPr preferRelativeResize="0"/>
          <p:nvPr/>
        </p:nvPicPr>
        <p:blipFill>
          <a:blip r:embed="rId5">
            <a:alphaModFix/>
          </a:blip>
          <a:stretch>
            <a:fillRect/>
          </a:stretch>
        </p:blipFill>
        <p:spPr>
          <a:xfrm>
            <a:off x="1349075" y="3682950"/>
            <a:ext cx="4810135" cy="428625"/>
          </a:xfrm>
          <a:prstGeom prst="rect">
            <a:avLst/>
          </a:prstGeom>
          <a:noFill/>
          <a:ln>
            <a:noFill/>
          </a:ln>
        </p:spPr>
      </p:pic>
      <p:sp>
        <p:nvSpPr>
          <p:cNvPr id="90" name="Google Shape;90;p19"/>
          <p:cNvSpPr txBox="1"/>
          <p:nvPr/>
        </p:nvSpPr>
        <p:spPr>
          <a:xfrm>
            <a:off x="3476025" y="4003675"/>
            <a:ext cx="169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PT">
                <a:latin typeface="Proxima Nova"/>
                <a:ea typeface="Proxima Nova"/>
                <a:cs typeface="Proxima Nova"/>
                <a:sym typeface="Proxima Nova"/>
              </a:rPr>
              <a:t>Lithium hydroxide</a:t>
            </a:r>
            <a:endParaRPr>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0"/>
          <p:cNvPicPr preferRelativeResize="0"/>
          <p:nvPr/>
        </p:nvPicPr>
        <p:blipFill>
          <a:blip r:embed="rId3">
            <a:alphaModFix/>
          </a:blip>
          <a:stretch>
            <a:fillRect/>
          </a:stretch>
        </p:blipFill>
        <p:spPr>
          <a:xfrm>
            <a:off x="211400" y="1220000"/>
            <a:ext cx="1037125" cy="2487520"/>
          </a:xfrm>
          <a:prstGeom prst="rect">
            <a:avLst/>
          </a:prstGeom>
          <a:noFill/>
          <a:ln>
            <a:noFill/>
          </a:ln>
        </p:spPr>
      </p:pic>
      <p:sp>
        <p:nvSpPr>
          <p:cNvPr id="96" name="Google Shape;96;p20"/>
          <p:cNvSpPr txBox="1"/>
          <p:nvPr/>
        </p:nvSpPr>
        <p:spPr>
          <a:xfrm>
            <a:off x="444675" y="307975"/>
            <a:ext cx="8483100" cy="74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PT" sz="1700">
                <a:solidFill>
                  <a:schemeClr val="dk1"/>
                </a:solidFill>
              </a:rPr>
              <a:t>The similar chemical properties in a PT group are due to the similarity in the structure of the </a:t>
            </a:r>
            <a:r>
              <a:rPr lang="pt-PT" sz="1700">
                <a:solidFill>
                  <a:schemeClr val="dk1"/>
                </a:solidFill>
              </a:rPr>
              <a:t>atoms </a:t>
            </a:r>
            <a:r>
              <a:rPr lang="pt-PT" sz="1700">
                <a:solidFill>
                  <a:schemeClr val="dk1"/>
                </a:solidFill>
              </a:rPr>
              <a:t>of its elements.</a:t>
            </a:r>
            <a:endParaRPr sz="1700">
              <a:solidFill>
                <a:schemeClr val="dk1"/>
              </a:solidFill>
            </a:endParaRPr>
          </a:p>
        </p:txBody>
      </p:sp>
      <p:sp>
        <p:nvSpPr>
          <p:cNvPr id="97" name="Google Shape;97;p20"/>
          <p:cNvSpPr txBox="1"/>
          <p:nvPr/>
        </p:nvSpPr>
        <p:spPr>
          <a:xfrm>
            <a:off x="1109788" y="3463850"/>
            <a:ext cx="3000000" cy="415500"/>
          </a:xfrm>
          <a:prstGeom prst="rect">
            <a:avLst/>
          </a:prstGeom>
          <a:noFill/>
          <a:ln>
            <a:noFill/>
          </a:ln>
        </p:spPr>
        <p:txBody>
          <a:bodyPr anchorCtr="0" anchor="t" bIns="91425" lIns="91425" spcFirstLastPara="1" rIns="91425" wrap="square" tIns="91425">
            <a:spAutoFit/>
          </a:bodyPr>
          <a:lstStyle/>
          <a:p>
            <a:pPr indent="0" lvl="0" marL="177800" rtl="0" algn="ctr">
              <a:lnSpc>
                <a:spcPct val="115000"/>
              </a:lnSpc>
              <a:spcBef>
                <a:spcPts val="0"/>
              </a:spcBef>
              <a:spcAft>
                <a:spcPts val="0"/>
              </a:spcAft>
              <a:buNone/>
            </a:pPr>
            <a:r>
              <a:rPr lang="pt-PT" sz="1500">
                <a:solidFill>
                  <a:schemeClr val="dk1"/>
                </a:solidFill>
              </a:rPr>
              <a:t>They have 1 valence electron</a:t>
            </a:r>
            <a:endParaRPr b="1" sz="1500">
              <a:solidFill>
                <a:schemeClr val="dk1"/>
              </a:solidFill>
            </a:endParaRPr>
          </a:p>
        </p:txBody>
      </p:sp>
      <p:sp>
        <p:nvSpPr>
          <p:cNvPr id="98" name="Google Shape;98;p20"/>
          <p:cNvSpPr txBox="1"/>
          <p:nvPr/>
        </p:nvSpPr>
        <p:spPr>
          <a:xfrm>
            <a:off x="4745138" y="3588800"/>
            <a:ext cx="3000000" cy="415500"/>
          </a:xfrm>
          <a:prstGeom prst="rect">
            <a:avLst/>
          </a:prstGeom>
          <a:noFill/>
          <a:ln>
            <a:noFill/>
          </a:ln>
        </p:spPr>
        <p:txBody>
          <a:bodyPr anchorCtr="0" anchor="t" bIns="91425" lIns="91425" spcFirstLastPara="1" rIns="91425" wrap="square" tIns="91425">
            <a:spAutoFit/>
          </a:bodyPr>
          <a:lstStyle/>
          <a:p>
            <a:pPr indent="0" lvl="0" marL="177800" rtl="0" algn="ctr">
              <a:lnSpc>
                <a:spcPct val="115000"/>
              </a:lnSpc>
              <a:spcBef>
                <a:spcPts val="0"/>
              </a:spcBef>
              <a:spcAft>
                <a:spcPts val="0"/>
              </a:spcAft>
              <a:buNone/>
            </a:pPr>
            <a:r>
              <a:rPr lang="pt-PT" sz="1500">
                <a:solidFill>
                  <a:schemeClr val="dk1"/>
                </a:solidFill>
              </a:rPr>
              <a:t>The last level is complete</a:t>
            </a:r>
            <a:endParaRPr b="1" sz="1500">
              <a:solidFill>
                <a:schemeClr val="dk1"/>
              </a:solidFill>
            </a:endParaRPr>
          </a:p>
        </p:txBody>
      </p:sp>
      <p:sp>
        <p:nvSpPr>
          <p:cNvPr id="99" name="Google Shape;99;p20"/>
          <p:cNvSpPr txBox="1"/>
          <p:nvPr/>
        </p:nvSpPr>
        <p:spPr>
          <a:xfrm>
            <a:off x="1572000" y="2315950"/>
            <a:ext cx="3000000" cy="1078200"/>
          </a:xfrm>
          <a:prstGeom prst="rect">
            <a:avLst/>
          </a:prstGeom>
          <a:noFill/>
          <a:ln>
            <a:noFill/>
          </a:ln>
        </p:spPr>
        <p:txBody>
          <a:bodyPr anchorCtr="0" anchor="t" bIns="91425" lIns="91425" spcFirstLastPara="1" rIns="91425" wrap="square" tIns="91425">
            <a:spAutoFit/>
          </a:bodyPr>
          <a:lstStyle/>
          <a:p>
            <a:pPr indent="0" lvl="0" marL="177800" rtl="0" algn="l">
              <a:lnSpc>
                <a:spcPct val="115000"/>
              </a:lnSpc>
              <a:spcBef>
                <a:spcPts val="0"/>
              </a:spcBef>
              <a:spcAft>
                <a:spcPts val="0"/>
              </a:spcAft>
              <a:buNone/>
            </a:pPr>
            <a:r>
              <a:rPr baseline="-25000" lang="pt-PT" sz="2700">
                <a:solidFill>
                  <a:schemeClr val="dk1"/>
                </a:solidFill>
                <a:latin typeface="Verdana"/>
                <a:ea typeface="Verdana"/>
                <a:cs typeface="Verdana"/>
                <a:sym typeface="Verdana"/>
              </a:rPr>
              <a:t>3</a:t>
            </a:r>
            <a:r>
              <a:rPr lang="pt-PT" sz="1600">
                <a:solidFill>
                  <a:schemeClr val="dk1"/>
                </a:solidFill>
                <a:latin typeface="Verdana"/>
                <a:ea typeface="Verdana"/>
                <a:cs typeface="Verdana"/>
                <a:sym typeface="Verdana"/>
              </a:rPr>
              <a:t>Li : 2-</a:t>
            </a:r>
            <a:r>
              <a:rPr b="1" lang="pt-PT" sz="1600">
                <a:solidFill>
                  <a:schemeClr val="dk1"/>
                </a:solidFill>
                <a:latin typeface="Verdana"/>
                <a:ea typeface="Verdana"/>
                <a:cs typeface="Verdana"/>
                <a:sym typeface="Verdana"/>
              </a:rPr>
              <a:t>1</a:t>
            </a:r>
            <a:endParaRPr b="1" sz="1600">
              <a:solidFill>
                <a:schemeClr val="dk1"/>
              </a:solidFill>
              <a:latin typeface="Verdana"/>
              <a:ea typeface="Verdana"/>
              <a:cs typeface="Verdana"/>
              <a:sym typeface="Verdana"/>
            </a:endParaRPr>
          </a:p>
          <a:p>
            <a:pPr indent="0" lvl="0" marL="177800" rtl="0" algn="l">
              <a:lnSpc>
                <a:spcPct val="115000"/>
              </a:lnSpc>
              <a:spcBef>
                <a:spcPts val="0"/>
              </a:spcBef>
              <a:spcAft>
                <a:spcPts val="0"/>
              </a:spcAft>
              <a:buNone/>
            </a:pPr>
            <a:r>
              <a:rPr baseline="-25000" lang="pt-PT" sz="2700">
                <a:solidFill>
                  <a:schemeClr val="dk1"/>
                </a:solidFill>
                <a:latin typeface="Verdana"/>
                <a:ea typeface="Verdana"/>
                <a:cs typeface="Verdana"/>
                <a:sym typeface="Verdana"/>
              </a:rPr>
              <a:t>11</a:t>
            </a:r>
            <a:r>
              <a:rPr lang="pt-PT" sz="1600">
                <a:solidFill>
                  <a:schemeClr val="dk1"/>
                </a:solidFill>
                <a:latin typeface="Verdana"/>
                <a:ea typeface="Verdana"/>
                <a:cs typeface="Verdana"/>
                <a:sym typeface="Verdana"/>
              </a:rPr>
              <a:t>Na : 2-8-</a:t>
            </a:r>
            <a:r>
              <a:rPr b="1" lang="pt-PT" sz="1600">
                <a:solidFill>
                  <a:schemeClr val="dk1"/>
                </a:solidFill>
                <a:latin typeface="Verdana"/>
                <a:ea typeface="Verdana"/>
                <a:cs typeface="Verdana"/>
                <a:sym typeface="Verdana"/>
              </a:rPr>
              <a:t>1 </a:t>
            </a:r>
            <a:endParaRPr b="1" sz="1600">
              <a:solidFill>
                <a:schemeClr val="dk1"/>
              </a:solidFill>
              <a:latin typeface="Verdana"/>
              <a:ea typeface="Verdana"/>
              <a:cs typeface="Verdana"/>
              <a:sym typeface="Verdana"/>
            </a:endParaRPr>
          </a:p>
        </p:txBody>
      </p:sp>
      <p:sp>
        <p:nvSpPr>
          <p:cNvPr id="100" name="Google Shape;100;p20"/>
          <p:cNvSpPr txBox="1"/>
          <p:nvPr/>
        </p:nvSpPr>
        <p:spPr>
          <a:xfrm>
            <a:off x="5148925" y="2421750"/>
            <a:ext cx="3000000" cy="1078200"/>
          </a:xfrm>
          <a:prstGeom prst="rect">
            <a:avLst/>
          </a:prstGeom>
          <a:noFill/>
          <a:ln>
            <a:noFill/>
          </a:ln>
        </p:spPr>
        <p:txBody>
          <a:bodyPr anchorCtr="0" anchor="t" bIns="91425" lIns="91425" spcFirstLastPara="1" rIns="91425" wrap="square" tIns="91425">
            <a:spAutoFit/>
          </a:bodyPr>
          <a:lstStyle/>
          <a:p>
            <a:pPr indent="0" lvl="0" marL="177800" rtl="0" algn="l">
              <a:lnSpc>
                <a:spcPct val="115000"/>
              </a:lnSpc>
              <a:spcBef>
                <a:spcPts val="0"/>
              </a:spcBef>
              <a:spcAft>
                <a:spcPts val="0"/>
              </a:spcAft>
              <a:buNone/>
            </a:pPr>
            <a:r>
              <a:rPr baseline="-25000" lang="pt-PT" sz="2700">
                <a:solidFill>
                  <a:schemeClr val="dk1"/>
                </a:solidFill>
                <a:latin typeface="Verdana"/>
                <a:ea typeface="Verdana"/>
                <a:cs typeface="Verdana"/>
                <a:sym typeface="Verdana"/>
              </a:rPr>
              <a:t>3 </a:t>
            </a:r>
            <a:r>
              <a:rPr lang="pt-PT" sz="1600">
                <a:solidFill>
                  <a:schemeClr val="dk1"/>
                </a:solidFill>
                <a:latin typeface="Verdana"/>
                <a:ea typeface="Verdana"/>
                <a:cs typeface="Verdana"/>
                <a:sym typeface="Verdana"/>
              </a:rPr>
              <a:t>Li</a:t>
            </a:r>
            <a:r>
              <a:rPr baseline="30000" lang="pt-PT" sz="2700">
                <a:solidFill>
                  <a:schemeClr val="dk1"/>
                </a:solidFill>
                <a:latin typeface="Verdana"/>
                <a:ea typeface="Verdana"/>
                <a:cs typeface="Verdana"/>
                <a:sym typeface="Verdana"/>
              </a:rPr>
              <a:t>+ </a:t>
            </a:r>
            <a:r>
              <a:rPr lang="pt-PT" sz="1600">
                <a:solidFill>
                  <a:schemeClr val="dk1"/>
                </a:solidFill>
                <a:latin typeface="Verdana"/>
                <a:ea typeface="Verdana"/>
                <a:cs typeface="Verdana"/>
                <a:sym typeface="Verdana"/>
              </a:rPr>
              <a:t>: </a:t>
            </a:r>
            <a:r>
              <a:rPr b="1" lang="pt-PT" sz="1600">
                <a:solidFill>
                  <a:schemeClr val="dk1"/>
                </a:solidFill>
                <a:latin typeface="Verdana"/>
                <a:ea typeface="Verdana"/>
                <a:cs typeface="Verdana"/>
                <a:sym typeface="Verdana"/>
              </a:rPr>
              <a:t>2</a:t>
            </a:r>
            <a:endParaRPr b="1" sz="1600">
              <a:solidFill>
                <a:schemeClr val="dk1"/>
              </a:solidFill>
              <a:latin typeface="Verdana"/>
              <a:ea typeface="Verdana"/>
              <a:cs typeface="Verdana"/>
              <a:sym typeface="Verdana"/>
            </a:endParaRPr>
          </a:p>
          <a:p>
            <a:pPr indent="0" lvl="0" marL="177800" rtl="0" algn="l">
              <a:lnSpc>
                <a:spcPct val="115000"/>
              </a:lnSpc>
              <a:spcBef>
                <a:spcPts val="0"/>
              </a:spcBef>
              <a:spcAft>
                <a:spcPts val="0"/>
              </a:spcAft>
              <a:buNone/>
            </a:pPr>
            <a:r>
              <a:rPr baseline="-25000" lang="pt-PT" sz="2700">
                <a:solidFill>
                  <a:schemeClr val="dk1"/>
                </a:solidFill>
                <a:latin typeface="Verdana"/>
                <a:ea typeface="Verdana"/>
                <a:cs typeface="Verdana"/>
                <a:sym typeface="Verdana"/>
              </a:rPr>
              <a:t>11</a:t>
            </a:r>
            <a:r>
              <a:rPr lang="pt-PT" sz="1600">
                <a:solidFill>
                  <a:schemeClr val="dk1"/>
                </a:solidFill>
                <a:latin typeface="Verdana"/>
                <a:ea typeface="Verdana"/>
                <a:cs typeface="Verdana"/>
                <a:sym typeface="Verdana"/>
              </a:rPr>
              <a:t>Na</a:t>
            </a:r>
            <a:r>
              <a:rPr baseline="30000" lang="pt-PT" sz="2700">
                <a:solidFill>
                  <a:schemeClr val="dk1"/>
                </a:solidFill>
                <a:latin typeface="Verdana"/>
                <a:ea typeface="Verdana"/>
                <a:cs typeface="Verdana"/>
                <a:sym typeface="Verdana"/>
              </a:rPr>
              <a:t>+</a:t>
            </a:r>
            <a:r>
              <a:rPr lang="pt-PT" sz="1600">
                <a:solidFill>
                  <a:schemeClr val="dk1"/>
                </a:solidFill>
                <a:latin typeface="Verdana"/>
                <a:ea typeface="Verdana"/>
                <a:cs typeface="Verdana"/>
                <a:sym typeface="Verdana"/>
              </a:rPr>
              <a:t> : 2-</a:t>
            </a:r>
            <a:r>
              <a:rPr b="1" lang="pt-PT" sz="1600">
                <a:solidFill>
                  <a:schemeClr val="dk1"/>
                </a:solidFill>
                <a:latin typeface="Verdana"/>
                <a:ea typeface="Verdana"/>
                <a:cs typeface="Verdana"/>
                <a:sym typeface="Verdana"/>
              </a:rPr>
              <a:t>8 </a:t>
            </a:r>
            <a:endParaRPr b="1" sz="1600">
              <a:solidFill>
                <a:schemeClr val="dk1"/>
              </a:solidFill>
              <a:latin typeface="Verdana"/>
              <a:ea typeface="Verdana"/>
              <a:cs typeface="Verdana"/>
              <a:sym typeface="Verdana"/>
            </a:endParaRPr>
          </a:p>
        </p:txBody>
      </p:sp>
      <p:sp>
        <p:nvSpPr>
          <p:cNvPr id="101" name="Google Shape;101;p20"/>
          <p:cNvSpPr txBox="1"/>
          <p:nvPr/>
        </p:nvSpPr>
        <p:spPr>
          <a:xfrm>
            <a:off x="1572000" y="1459800"/>
            <a:ext cx="1704900" cy="554100"/>
          </a:xfrm>
          <a:prstGeom prst="rect">
            <a:avLst/>
          </a:prstGeom>
          <a:solidFill>
            <a:srgbClr val="B6D7A8"/>
          </a:solidFill>
          <a:ln>
            <a:noFill/>
          </a:ln>
        </p:spPr>
        <p:txBody>
          <a:bodyPr anchorCtr="0" anchor="t" bIns="91425" lIns="91425" spcFirstLastPara="1" rIns="91425" wrap="square" tIns="91425">
            <a:spAutoFit/>
          </a:bodyPr>
          <a:lstStyle/>
          <a:p>
            <a:pPr indent="0" lvl="0" marL="0" marR="38100" rtl="0" algn="ctr">
              <a:lnSpc>
                <a:spcPct val="100000"/>
              </a:lnSpc>
              <a:spcBef>
                <a:spcPts val="0"/>
              </a:spcBef>
              <a:spcAft>
                <a:spcPts val="0"/>
              </a:spcAft>
              <a:buNone/>
            </a:pPr>
            <a:r>
              <a:rPr lang="pt-PT" sz="1200">
                <a:solidFill>
                  <a:schemeClr val="dk1"/>
                </a:solidFill>
              </a:rPr>
              <a:t>a</a:t>
            </a:r>
            <a:r>
              <a:rPr lang="pt-PT" sz="1200">
                <a:solidFill>
                  <a:schemeClr val="dk1"/>
                </a:solidFill>
              </a:rPr>
              <a:t>toms of alkaline</a:t>
            </a:r>
            <a:endParaRPr sz="1200">
              <a:solidFill>
                <a:schemeClr val="dk1"/>
              </a:solidFill>
            </a:endParaRPr>
          </a:p>
          <a:p>
            <a:pPr indent="0" lvl="0" marL="0" marR="38100" rtl="0" algn="ctr">
              <a:lnSpc>
                <a:spcPct val="100000"/>
              </a:lnSpc>
              <a:spcBef>
                <a:spcPts val="0"/>
              </a:spcBef>
              <a:spcAft>
                <a:spcPts val="0"/>
              </a:spcAft>
              <a:buNone/>
            </a:pPr>
            <a:r>
              <a:rPr lang="pt-PT" sz="1200">
                <a:solidFill>
                  <a:schemeClr val="dk1"/>
                </a:solidFill>
              </a:rPr>
              <a:t> metals </a:t>
            </a:r>
            <a:endParaRPr sz="1200">
              <a:solidFill>
                <a:srgbClr val="202124"/>
              </a:solidFill>
              <a:highlight>
                <a:srgbClr val="F8F9FA"/>
              </a:highlight>
            </a:endParaRPr>
          </a:p>
        </p:txBody>
      </p:sp>
      <p:sp>
        <p:nvSpPr>
          <p:cNvPr id="102" name="Google Shape;102;p20"/>
          <p:cNvSpPr txBox="1"/>
          <p:nvPr/>
        </p:nvSpPr>
        <p:spPr>
          <a:xfrm>
            <a:off x="5358150" y="1381875"/>
            <a:ext cx="1704900" cy="554100"/>
          </a:xfrm>
          <a:prstGeom prst="rect">
            <a:avLst/>
          </a:prstGeom>
          <a:solidFill>
            <a:srgbClr val="B6D7A8"/>
          </a:solidFill>
          <a:ln>
            <a:noFill/>
          </a:ln>
        </p:spPr>
        <p:txBody>
          <a:bodyPr anchorCtr="0" anchor="t" bIns="91425" lIns="91425" spcFirstLastPara="1" rIns="91425" wrap="square" tIns="91425">
            <a:spAutoFit/>
          </a:bodyPr>
          <a:lstStyle/>
          <a:p>
            <a:pPr indent="0" lvl="0" marL="0" marR="38100" rtl="0" algn="ctr">
              <a:lnSpc>
                <a:spcPct val="100000"/>
              </a:lnSpc>
              <a:spcBef>
                <a:spcPts val="0"/>
              </a:spcBef>
              <a:spcAft>
                <a:spcPts val="0"/>
              </a:spcAft>
              <a:buNone/>
            </a:pPr>
            <a:r>
              <a:rPr lang="pt-PT" sz="1200">
                <a:solidFill>
                  <a:schemeClr val="dk1"/>
                </a:solidFill>
              </a:rPr>
              <a:t>ions</a:t>
            </a:r>
            <a:r>
              <a:rPr lang="pt-PT" sz="1200">
                <a:solidFill>
                  <a:schemeClr val="dk1"/>
                </a:solidFill>
              </a:rPr>
              <a:t> of alkaline</a:t>
            </a:r>
            <a:endParaRPr sz="1200">
              <a:solidFill>
                <a:schemeClr val="dk1"/>
              </a:solidFill>
            </a:endParaRPr>
          </a:p>
          <a:p>
            <a:pPr indent="0" lvl="0" marL="0" marR="38100" rtl="0" algn="ctr">
              <a:lnSpc>
                <a:spcPct val="100000"/>
              </a:lnSpc>
              <a:spcBef>
                <a:spcPts val="0"/>
              </a:spcBef>
              <a:spcAft>
                <a:spcPts val="0"/>
              </a:spcAft>
              <a:buNone/>
            </a:pPr>
            <a:r>
              <a:rPr lang="pt-PT" sz="1200">
                <a:solidFill>
                  <a:schemeClr val="dk1"/>
                </a:solidFill>
              </a:rPr>
              <a:t> metals </a:t>
            </a:r>
            <a:endParaRPr sz="1200">
              <a:solidFill>
                <a:srgbClr val="202124"/>
              </a:solidFill>
              <a:highlight>
                <a:srgbClr val="F8F9FA"/>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1"/>
          <p:cNvPicPr preferRelativeResize="0"/>
          <p:nvPr/>
        </p:nvPicPr>
        <p:blipFill>
          <a:blip r:embed="rId3">
            <a:alphaModFix/>
          </a:blip>
          <a:stretch>
            <a:fillRect/>
          </a:stretch>
        </p:blipFill>
        <p:spPr>
          <a:xfrm>
            <a:off x="203325" y="914100"/>
            <a:ext cx="3332875" cy="2739161"/>
          </a:xfrm>
          <a:prstGeom prst="rect">
            <a:avLst/>
          </a:prstGeom>
          <a:noFill/>
          <a:ln>
            <a:noFill/>
          </a:ln>
        </p:spPr>
      </p:pic>
      <p:sp>
        <p:nvSpPr>
          <p:cNvPr id="108" name="Google Shape;108;p21"/>
          <p:cNvSpPr txBox="1"/>
          <p:nvPr>
            <p:ph idx="4294967295" type="title"/>
          </p:nvPr>
        </p:nvSpPr>
        <p:spPr>
          <a:xfrm>
            <a:off x="311700" y="141600"/>
            <a:ext cx="85206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pt-PT" sz="2500">
                <a:latin typeface="Arial"/>
                <a:ea typeface="Arial"/>
                <a:cs typeface="Arial"/>
                <a:sym typeface="Arial"/>
              </a:rPr>
              <a:t>2nd</a:t>
            </a:r>
            <a:r>
              <a:rPr lang="pt-PT" sz="2500">
                <a:latin typeface="Arial"/>
                <a:ea typeface="Arial"/>
                <a:cs typeface="Arial"/>
                <a:sym typeface="Arial"/>
              </a:rPr>
              <a:t> Group - </a:t>
            </a:r>
            <a:r>
              <a:rPr lang="pt-PT" sz="2500">
                <a:latin typeface="Arial"/>
                <a:ea typeface="Arial"/>
                <a:cs typeface="Arial"/>
                <a:sym typeface="Arial"/>
              </a:rPr>
              <a:t>Alkaline Earth Metals</a:t>
            </a:r>
            <a:r>
              <a:rPr lang="pt-PT" sz="2500">
                <a:latin typeface="Arial"/>
                <a:ea typeface="Arial"/>
                <a:cs typeface="Arial"/>
                <a:sym typeface="Arial"/>
              </a:rPr>
              <a:t> </a:t>
            </a:r>
            <a:endParaRPr sz="2500">
              <a:latin typeface="Arial"/>
              <a:ea typeface="Arial"/>
              <a:cs typeface="Arial"/>
              <a:sym typeface="Arial"/>
            </a:endParaRPr>
          </a:p>
        </p:txBody>
      </p:sp>
      <p:pic>
        <p:nvPicPr>
          <p:cNvPr id="109" name="Google Shape;109;p21"/>
          <p:cNvPicPr preferRelativeResize="0"/>
          <p:nvPr/>
        </p:nvPicPr>
        <p:blipFill>
          <a:blip r:embed="rId4">
            <a:alphaModFix/>
          </a:blip>
          <a:stretch>
            <a:fillRect/>
          </a:stretch>
        </p:blipFill>
        <p:spPr>
          <a:xfrm>
            <a:off x="947663" y="3767049"/>
            <a:ext cx="5810250" cy="419100"/>
          </a:xfrm>
          <a:prstGeom prst="rect">
            <a:avLst/>
          </a:prstGeom>
          <a:noFill/>
          <a:ln>
            <a:noFill/>
          </a:ln>
        </p:spPr>
      </p:pic>
      <p:pic>
        <p:nvPicPr>
          <p:cNvPr id="110" name="Google Shape;110;p21"/>
          <p:cNvPicPr preferRelativeResize="0"/>
          <p:nvPr/>
        </p:nvPicPr>
        <p:blipFill>
          <a:blip r:embed="rId5">
            <a:alphaModFix/>
          </a:blip>
          <a:stretch>
            <a:fillRect/>
          </a:stretch>
        </p:blipFill>
        <p:spPr>
          <a:xfrm>
            <a:off x="1161975" y="4462774"/>
            <a:ext cx="5381625" cy="419100"/>
          </a:xfrm>
          <a:prstGeom prst="rect">
            <a:avLst/>
          </a:prstGeom>
          <a:noFill/>
          <a:ln>
            <a:noFill/>
          </a:ln>
        </p:spPr>
      </p:pic>
      <p:sp>
        <p:nvSpPr>
          <p:cNvPr id="111" name="Google Shape;111;p21"/>
          <p:cNvSpPr txBox="1"/>
          <p:nvPr/>
        </p:nvSpPr>
        <p:spPr>
          <a:xfrm>
            <a:off x="3678125" y="4062575"/>
            <a:ext cx="3000000" cy="400200"/>
          </a:xfrm>
          <a:prstGeom prst="rect">
            <a:avLst/>
          </a:prstGeom>
          <a:no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rPr lang="pt-PT">
                <a:solidFill>
                  <a:schemeClr val="dk1"/>
                </a:solidFill>
                <a:latin typeface="Proxima Nova"/>
                <a:ea typeface="Proxima Nova"/>
                <a:cs typeface="Proxima Nova"/>
                <a:sym typeface="Proxima Nova"/>
              </a:rPr>
              <a:t>Magnesium</a:t>
            </a:r>
            <a:r>
              <a:rPr lang="pt-PT">
                <a:latin typeface="Proxima Nova"/>
                <a:ea typeface="Proxima Nova"/>
                <a:cs typeface="Proxima Nova"/>
                <a:sym typeface="Proxima Nova"/>
              </a:rPr>
              <a:t> hydroxide</a:t>
            </a:r>
            <a:endParaRPr/>
          </a:p>
        </p:txBody>
      </p:sp>
      <p:sp>
        <p:nvSpPr>
          <p:cNvPr id="112" name="Google Shape;112;p21"/>
          <p:cNvSpPr txBox="1"/>
          <p:nvPr/>
        </p:nvSpPr>
        <p:spPr>
          <a:xfrm>
            <a:off x="4262700" y="1069075"/>
            <a:ext cx="4569600" cy="2488500"/>
          </a:xfrm>
          <a:prstGeom prst="rect">
            <a:avLst/>
          </a:prstGeom>
          <a:noFill/>
          <a:ln>
            <a:noFill/>
          </a:ln>
        </p:spPr>
        <p:txBody>
          <a:bodyPr anchorCtr="0" anchor="t" bIns="91425" lIns="91425" spcFirstLastPara="1" rIns="91425" wrap="square" tIns="91425">
            <a:spAutoFit/>
          </a:bodyPr>
          <a:lstStyle/>
          <a:p>
            <a:pPr indent="0" lvl="0" marL="179999" marR="0" rtl="0" algn="just">
              <a:lnSpc>
                <a:spcPct val="150000"/>
              </a:lnSpc>
              <a:spcBef>
                <a:spcPts val="1100"/>
              </a:spcBef>
              <a:spcAft>
                <a:spcPts val="0"/>
              </a:spcAft>
              <a:buNone/>
            </a:pPr>
            <a:r>
              <a:rPr lang="pt-PT" sz="1600">
                <a:solidFill>
                  <a:schemeClr val="dk1"/>
                </a:solidFill>
              </a:rPr>
              <a:t>Chemical similarities of the elements of this group:</a:t>
            </a:r>
            <a:endParaRPr sz="1600">
              <a:solidFill>
                <a:schemeClr val="dk1"/>
              </a:solidFill>
            </a:endParaRPr>
          </a:p>
          <a:p>
            <a:pPr indent="-330200" lvl="0" marL="457200" marR="0" rtl="0" algn="just">
              <a:lnSpc>
                <a:spcPct val="150000"/>
              </a:lnSpc>
              <a:spcBef>
                <a:spcPts val="1400"/>
              </a:spcBef>
              <a:spcAft>
                <a:spcPts val="0"/>
              </a:spcAft>
              <a:buClr>
                <a:schemeClr val="dk1"/>
              </a:buClr>
              <a:buSzPts val="1600"/>
              <a:buChar char="-"/>
            </a:pPr>
            <a:r>
              <a:rPr lang="pt-PT" sz="1600">
                <a:solidFill>
                  <a:schemeClr val="dk1"/>
                </a:solidFill>
              </a:rPr>
              <a:t>They react easily with oxygen, oxidizing.</a:t>
            </a:r>
            <a:endParaRPr sz="1600">
              <a:solidFill>
                <a:schemeClr val="dk1"/>
              </a:solidFill>
            </a:endParaRPr>
          </a:p>
          <a:p>
            <a:pPr indent="-330200" lvl="0" marL="457200" marR="0" rtl="0" algn="just">
              <a:lnSpc>
                <a:spcPct val="150000"/>
              </a:lnSpc>
              <a:spcBef>
                <a:spcPts val="0"/>
              </a:spcBef>
              <a:spcAft>
                <a:spcPts val="0"/>
              </a:spcAft>
              <a:buClr>
                <a:schemeClr val="dk1"/>
              </a:buClr>
              <a:buSzPts val="1600"/>
              <a:buChar char="-"/>
            </a:pPr>
            <a:r>
              <a:rPr lang="pt-PT" sz="1600">
                <a:solidFill>
                  <a:schemeClr val="dk1"/>
                </a:solidFill>
              </a:rPr>
              <a:t>They react with water, although much more slowly than alkali metals.</a:t>
            </a:r>
            <a:endParaRPr sz="1600">
              <a:solidFill>
                <a:schemeClr val="dk1"/>
              </a:solidFill>
            </a:endParaRPr>
          </a:p>
          <a:p>
            <a:pPr indent="-342900" lvl="0" marL="457200" marR="355600" rtl="0" algn="l">
              <a:lnSpc>
                <a:spcPct val="150000"/>
              </a:lnSpc>
              <a:spcBef>
                <a:spcPts val="0"/>
              </a:spcBef>
              <a:spcAft>
                <a:spcPts val="0"/>
              </a:spcAft>
              <a:buClr>
                <a:schemeClr val="dk1"/>
              </a:buClr>
              <a:buSzPts val="1800"/>
              <a:buChar char="-"/>
            </a:pPr>
            <a:r>
              <a:rPr lang="pt-PT" sz="1600">
                <a:solidFill>
                  <a:schemeClr val="dk1"/>
                </a:solidFill>
              </a:rPr>
              <a:t>They originate basic solutions.</a:t>
            </a:r>
            <a:endParaRPr sz="1600">
              <a:solidFill>
                <a:schemeClr val="dk1"/>
              </a:solidFill>
            </a:endParaRPr>
          </a:p>
        </p:txBody>
      </p:sp>
      <p:sp>
        <p:nvSpPr>
          <p:cNvPr id="113" name="Google Shape;113;p21"/>
          <p:cNvSpPr txBox="1"/>
          <p:nvPr/>
        </p:nvSpPr>
        <p:spPr>
          <a:xfrm>
            <a:off x="3757925" y="4710825"/>
            <a:ext cx="3000000" cy="400200"/>
          </a:xfrm>
          <a:prstGeom prst="rect">
            <a:avLst/>
          </a:prstGeom>
          <a:no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rPr lang="pt-PT">
                <a:solidFill>
                  <a:schemeClr val="dk1"/>
                </a:solidFill>
                <a:latin typeface="Proxima Nova"/>
                <a:ea typeface="Proxima Nova"/>
                <a:cs typeface="Proxima Nova"/>
                <a:sym typeface="Proxima Nova"/>
              </a:rPr>
              <a:t>C</a:t>
            </a:r>
            <a:r>
              <a:rPr lang="pt-PT">
                <a:solidFill>
                  <a:schemeClr val="dk1"/>
                </a:solidFill>
                <a:latin typeface="Proxima Nova"/>
                <a:ea typeface="Proxima Nova"/>
                <a:cs typeface="Proxima Nova"/>
                <a:sym typeface="Proxima Nova"/>
              </a:rPr>
              <a:t>alcium</a:t>
            </a:r>
            <a:r>
              <a:rPr lang="pt-PT">
                <a:latin typeface="Proxima Nova"/>
                <a:ea typeface="Proxima Nova"/>
                <a:cs typeface="Proxima Nova"/>
                <a:sym typeface="Proxima Nova"/>
              </a:rPr>
              <a:t> hydroxide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2"/>
          <p:cNvPicPr preferRelativeResize="0"/>
          <p:nvPr/>
        </p:nvPicPr>
        <p:blipFill>
          <a:blip r:embed="rId3">
            <a:alphaModFix/>
          </a:blip>
          <a:stretch>
            <a:fillRect/>
          </a:stretch>
        </p:blipFill>
        <p:spPr>
          <a:xfrm>
            <a:off x="254825" y="1047875"/>
            <a:ext cx="1187850" cy="2926275"/>
          </a:xfrm>
          <a:prstGeom prst="rect">
            <a:avLst/>
          </a:prstGeom>
          <a:noFill/>
          <a:ln>
            <a:noFill/>
          </a:ln>
        </p:spPr>
      </p:pic>
      <p:sp>
        <p:nvSpPr>
          <p:cNvPr id="119" name="Google Shape;119;p22"/>
          <p:cNvSpPr txBox="1"/>
          <p:nvPr/>
        </p:nvSpPr>
        <p:spPr>
          <a:xfrm>
            <a:off x="700750" y="178400"/>
            <a:ext cx="8150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PT" sz="1700">
                <a:solidFill>
                  <a:schemeClr val="dk1"/>
                </a:solidFill>
              </a:rPr>
              <a:t>The similarity of the properties between the Alkaline Earth Metals comes from the similarity in the structure of these particular atoms.</a:t>
            </a:r>
            <a:endParaRPr sz="1700"/>
          </a:p>
        </p:txBody>
      </p:sp>
      <p:sp>
        <p:nvSpPr>
          <p:cNvPr id="120" name="Google Shape;120;p22"/>
          <p:cNvSpPr txBox="1"/>
          <p:nvPr/>
        </p:nvSpPr>
        <p:spPr>
          <a:xfrm>
            <a:off x="1937538" y="2267225"/>
            <a:ext cx="3000000" cy="107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aseline="-25000" lang="pt-PT" sz="2700">
                <a:solidFill>
                  <a:schemeClr val="dk1"/>
                </a:solidFill>
                <a:latin typeface="Verdana"/>
                <a:ea typeface="Verdana"/>
                <a:cs typeface="Verdana"/>
                <a:sym typeface="Verdana"/>
              </a:rPr>
              <a:t>12</a:t>
            </a:r>
            <a:r>
              <a:rPr lang="pt-PT" sz="1600">
                <a:solidFill>
                  <a:schemeClr val="dk1"/>
                </a:solidFill>
                <a:latin typeface="Verdana"/>
                <a:ea typeface="Verdana"/>
                <a:cs typeface="Verdana"/>
                <a:sym typeface="Verdana"/>
              </a:rPr>
              <a:t>Mg : 2-8-</a:t>
            </a:r>
            <a:r>
              <a:rPr b="1" lang="pt-PT" sz="1600">
                <a:solidFill>
                  <a:schemeClr val="dk1"/>
                </a:solidFill>
                <a:latin typeface="Verdana"/>
                <a:ea typeface="Verdana"/>
                <a:cs typeface="Verdana"/>
                <a:sym typeface="Verdana"/>
              </a:rPr>
              <a:t>2</a:t>
            </a:r>
            <a:endParaRPr b="1" sz="1600">
              <a:solidFill>
                <a:schemeClr val="dk1"/>
              </a:solidFill>
              <a:latin typeface="Verdana"/>
              <a:ea typeface="Verdana"/>
              <a:cs typeface="Verdana"/>
              <a:sym typeface="Verdana"/>
            </a:endParaRPr>
          </a:p>
          <a:p>
            <a:pPr indent="0" lvl="0" marL="0" rtl="0" algn="l">
              <a:lnSpc>
                <a:spcPct val="115000"/>
              </a:lnSpc>
              <a:spcBef>
                <a:spcPts val="0"/>
              </a:spcBef>
              <a:spcAft>
                <a:spcPts val="0"/>
              </a:spcAft>
              <a:buNone/>
            </a:pPr>
            <a:r>
              <a:rPr baseline="-25000" lang="pt-PT" sz="2700">
                <a:solidFill>
                  <a:schemeClr val="dk1"/>
                </a:solidFill>
                <a:latin typeface="Verdana"/>
                <a:ea typeface="Verdana"/>
                <a:cs typeface="Verdana"/>
                <a:sym typeface="Verdana"/>
              </a:rPr>
              <a:t>20</a:t>
            </a:r>
            <a:r>
              <a:rPr lang="pt-PT" sz="1600">
                <a:solidFill>
                  <a:schemeClr val="dk1"/>
                </a:solidFill>
                <a:latin typeface="Verdana"/>
                <a:ea typeface="Verdana"/>
                <a:cs typeface="Verdana"/>
                <a:sym typeface="Verdana"/>
              </a:rPr>
              <a:t>Ca : 2-8-8-</a:t>
            </a:r>
            <a:r>
              <a:rPr b="1" lang="pt-PT" sz="1600">
                <a:solidFill>
                  <a:schemeClr val="dk1"/>
                </a:solidFill>
                <a:latin typeface="Verdana"/>
                <a:ea typeface="Verdana"/>
                <a:cs typeface="Verdana"/>
                <a:sym typeface="Verdana"/>
              </a:rPr>
              <a:t>2 </a:t>
            </a:r>
            <a:endParaRPr b="1" sz="1600">
              <a:solidFill>
                <a:schemeClr val="dk1"/>
              </a:solidFill>
              <a:latin typeface="Verdana"/>
              <a:ea typeface="Verdana"/>
              <a:cs typeface="Verdana"/>
              <a:sym typeface="Verdana"/>
            </a:endParaRPr>
          </a:p>
        </p:txBody>
      </p:sp>
      <p:sp>
        <p:nvSpPr>
          <p:cNvPr id="121" name="Google Shape;121;p22"/>
          <p:cNvSpPr txBox="1"/>
          <p:nvPr/>
        </p:nvSpPr>
        <p:spPr>
          <a:xfrm>
            <a:off x="5432425" y="2344938"/>
            <a:ext cx="3000000" cy="1078200"/>
          </a:xfrm>
          <a:prstGeom prst="rect">
            <a:avLst/>
          </a:prstGeom>
          <a:noFill/>
          <a:ln>
            <a:noFill/>
          </a:ln>
        </p:spPr>
        <p:txBody>
          <a:bodyPr anchorCtr="0" anchor="t" bIns="91425" lIns="91425" spcFirstLastPara="1" rIns="91425" wrap="square" tIns="91425">
            <a:spAutoFit/>
          </a:bodyPr>
          <a:lstStyle/>
          <a:p>
            <a:pPr indent="0" lvl="0" marL="622300" rtl="0" algn="l">
              <a:lnSpc>
                <a:spcPct val="115000"/>
              </a:lnSpc>
              <a:spcBef>
                <a:spcPts val="0"/>
              </a:spcBef>
              <a:spcAft>
                <a:spcPts val="0"/>
              </a:spcAft>
              <a:buNone/>
            </a:pPr>
            <a:r>
              <a:rPr baseline="-25000" lang="pt-PT" sz="2700">
                <a:solidFill>
                  <a:schemeClr val="dk1"/>
                </a:solidFill>
                <a:latin typeface="Verdana"/>
                <a:ea typeface="Verdana"/>
                <a:cs typeface="Verdana"/>
                <a:sym typeface="Verdana"/>
              </a:rPr>
              <a:t>12</a:t>
            </a:r>
            <a:r>
              <a:rPr lang="pt-PT" sz="1600">
                <a:solidFill>
                  <a:schemeClr val="dk1"/>
                </a:solidFill>
                <a:latin typeface="Verdana"/>
                <a:ea typeface="Verdana"/>
                <a:cs typeface="Verdana"/>
                <a:sym typeface="Verdana"/>
              </a:rPr>
              <a:t>Mg</a:t>
            </a:r>
            <a:r>
              <a:rPr baseline="30000" lang="pt-PT" sz="2700">
                <a:solidFill>
                  <a:schemeClr val="dk1"/>
                </a:solidFill>
                <a:latin typeface="Verdana"/>
                <a:ea typeface="Verdana"/>
                <a:cs typeface="Verdana"/>
                <a:sym typeface="Verdana"/>
              </a:rPr>
              <a:t>2+</a:t>
            </a:r>
            <a:r>
              <a:rPr lang="pt-PT" sz="1600">
                <a:solidFill>
                  <a:schemeClr val="dk1"/>
                </a:solidFill>
                <a:latin typeface="Verdana"/>
                <a:ea typeface="Verdana"/>
                <a:cs typeface="Verdana"/>
                <a:sym typeface="Verdana"/>
              </a:rPr>
              <a:t> : </a:t>
            </a:r>
            <a:r>
              <a:rPr lang="pt-PT" sz="1600">
                <a:solidFill>
                  <a:schemeClr val="dk1"/>
                </a:solidFill>
                <a:latin typeface="Verdana"/>
                <a:ea typeface="Verdana"/>
                <a:cs typeface="Verdana"/>
                <a:sym typeface="Verdana"/>
              </a:rPr>
              <a:t>2-</a:t>
            </a:r>
            <a:r>
              <a:rPr b="1" lang="pt-PT" sz="1600">
                <a:solidFill>
                  <a:schemeClr val="dk1"/>
                </a:solidFill>
                <a:latin typeface="Verdana"/>
                <a:ea typeface="Verdana"/>
                <a:cs typeface="Verdana"/>
                <a:sym typeface="Verdana"/>
              </a:rPr>
              <a:t>8</a:t>
            </a:r>
            <a:endParaRPr b="1" sz="1600">
              <a:solidFill>
                <a:schemeClr val="dk1"/>
              </a:solidFill>
              <a:latin typeface="Verdana"/>
              <a:ea typeface="Verdana"/>
              <a:cs typeface="Verdana"/>
              <a:sym typeface="Verdana"/>
            </a:endParaRPr>
          </a:p>
          <a:p>
            <a:pPr indent="0" lvl="0" marL="622300" rtl="0" algn="l">
              <a:lnSpc>
                <a:spcPct val="115000"/>
              </a:lnSpc>
              <a:spcBef>
                <a:spcPts val="0"/>
              </a:spcBef>
              <a:spcAft>
                <a:spcPts val="0"/>
              </a:spcAft>
              <a:buNone/>
            </a:pPr>
            <a:r>
              <a:rPr baseline="-25000" lang="pt-PT" sz="2700">
                <a:solidFill>
                  <a:schemeClr val="dk1"/>
                </a:solidFill>
                <a:latin typeface="Verdana"/>
                <a:ea typeface="Verdana"/>
                <a:cs typeface="Verdana"/>
                <a:sym typeface="Verdana"/>
              </a:rPr>
              <a:t>20</a:t>
            </a:r>
            <a:r>
              <a:rPr lang="pt-PT" sz="1600">
                <a:solidFill>
                  <a:schemeClr val="dk1"/>
                </a:solidFill>
                <a:latin typeface="Verdana"/>
                <a:ea typeface="Verdana"/>
                <a:cs typeface="Verdana"/>
                <a:sym typeface="Verdana"/>
              </a:rPr>
              <a:t>Ca</a:t>
            </a:r>
            <a:r>
              <a:rPr baseline="30000" lang="pt-PT" sz="2700">
                <a:solidFill>
                  <a:schemeClr val="dk1"/>
                </a:solidFill>
                <a:latin typeface="Verdana"/>
                <a:ea typeface="Verdana"/>
                <a:cs typeface="Verdana"/>
                <a:sym typeface="Verdana"/>
              </a:rPr>
              <a:t>2+</a:t>
            </a:r>
            <a:r>
              <a:rPr lang="pt-PT" sz="1600">
                <a:solidFill>
                  <a:schemeClr val="dk1"/>
                </a:solidFill>
                <a:latin typeface="Verdana"/>
                <a:ea typeface="Verdana"/>
                <a:cs typeface="Verdana"/>
                <a:sym typeface="Verdana"/>
              </a:rPr>
              <a:t> : </a:t>
            </a:r>
            <a:r>
              <a:rPr lang="pt-PT" sz="1600">
                <a:solidFill>
                  <a:schemeClr val="dk1"/>
                </a:solidFill>
                <a:latin typeface="Verdana"/>
                <a:ea typeface="Verdana"/>
                <a:cs typeface="Verdana"/>
                <a:sym typeface="Verdana"/>
              </a:rPr>
              <a:t>2-8-</a:t>
            </a:r>
            <a:r>
              <a:rPr b="1" lang="pt-PT" sz="1600">
                <a:solidFill>
                  <a:schemeClr val="dk1"/>
                </a:solidFill>
                <a:latin typeface="Verdana"/>
                <a:ea typeface="Verdana"/>
                <a:cs typeface="Verdana"/>
                <a:sym typeface="Verdana"/>
              </a:rPr>
              <a:t>8 </a:t>
            </a:r>
            <a:endParaRPr b="1" sz="1600">
              <a:solidFill>
                <a:schemeClr val="dk1"/>
              </a:solidFill>
              <a:latin typeface="Verdana"/>
              <a:ea typeface="Verdana"/>
              <a:cs typeface="Verdana"/>
              <a:sym typeface="Verdana"/>
            </a:endParaRPr>
          </a:p>
        </p:txBody>
      </p:sp>
      <p:sp>
        <p:nvSpPr>
          <p:cNvPr id="122" name="Google Shape;122;p22"/>
          <p:cNvSpPr txBox="1"/>
          <p:nvPr/>
        </p:nvSpPr>
        <p:spPr>
          <a:xfrm>
            <a:off x="1442675" y="3434775"/>
            <a:ext cx="3160500" cy="415500"/>
          </a:xfrm>
          <a:prstGeom prst="rect">
            <a:avLst/>
          </a:prstGeom>
          <a:noFill/>
          <a:ln>
            <a:noFill/>
          </a:ln>
        </p:spPr>
        <p:txBody>
          <a:bodyPr anchorCtr="0" anchor="t" bIns="91425" lIns="91425" spcFirstLastPara="1" rIns="91425" wrap="square" tIns="91425">
            <a:spAutoFit/>
          </a:bodyPr>
          <a:lstStyle/>
          <a:p>
            <a:pPr indent="0" lvl="0" marL="177800" rtl="0" algn="ctr">
              <a:lnSpc>
                <a:spcPct val="115000"/>
              </a:lnSpc>
              <a:spcBef>
                <a:spcPts val="0"/>
              </a:spcBef>
              <a:spcAft>
                <a:spcPts val="0"/>
              </a:spcAft>
              <a:buNone/>
            </a:pPr>
            <a:r>
              <a:rPr lang="pt-PT" sz="1500">
                <a:solidFill>
                  <a:schemeClr val="dk1"/>
                </a:solidFill>
              </a:rPr>
              <a:t>They have 2 valence electrons</a:t>
            </a:r>
            <a:endParaRPr b="1" sz="1500">
              <a:solidFill>
                <a:schemeClr val="dk1"/>
              </a:solidFill>
            </a:endParaRPr>
          </a:p>
        </p:txBody>
      </p:sp>
      <p:sp>
        <p:nvSpPr>
          <p:cNvPr id="123" name="Google Shape;123;p22"/>
          <p:cNvSpPr txBox="1"/>
          <p:nvPr/>
        </p:nvSpPr>
        <p:spPr>
          <a:xfrm>
            <a:off x="5432425" y="3493975"/>
            <a:ext cx="3000000" cy="415500"/>
          </a:xfrm>
          <a:prstGeom prst="rect">
            <a:avLst/>
          </a:prstGeom>
          <a:noFill/>
          <a:ln>
            <a:noFill/>
          </a:ln>
        </p:spPr>
        <p:txBody>
          <a:bodyPr anchorCtr="0" anchor="t" bIns="91425" lIns="91425" spcFirstLastPara="1" rIns="91425" wrap="square" tIns="91425">
            <a:spAutoFit/>
          </a:bodyPr>
          <a:lstStyle/>
          <a:p>
            <a:pPr indent="0" lvl="0" marL="177800" rtl="0" algn="ctr">
              <a:lnSpc>
                <a:spcPct val="115000"/>
              </a:lnSpc>
              <a:spcBef>
                <a:spcPts val="0"/>
              </a:spcBef>
              <a:spcAft>
                <a:spcPts val="0"/>
              </a:spcAft>
              <a:buNone/>
            </a:pPr>
            <a:r>
              <a:rPr lang="pt-PT" sz="1500">
                <a:solidFill>
                  <a:schemeClr val="dk1"/>
                </a:solidFill>
              </a:rPr>
              <a:t>The last level is complete</a:t>
            </a:r>
            <a:endParaRPr sz="1500"/>
          </a:p>
        </p:txBody>
      </p:sp>
      <p:sp>
        <p:nvSpPr>
          <p:cNvPr id="124" name="Google Shape;124;p22"/>
          <p:cNvSpPr txBox="1"/>
          <p:nvPr/>
        </p:nvSpPr>
        <p:spPr>
          <a:xfrm>
            <a:off x="1937550" y="1519000"/>
            <a:ext cx="1704900" cy="585000"/>
          </a:xfrm>
          <a:prstGeom prst="rect">
            <a:avLst/>
          </a:prstGeom>
          <a:solidFill>
            <a:srgbClr val="B6D7A8"/>
          </a:solidFill>
          <a:ln>
            <a:noFill/>
          </a:ln>
        </p:spPr>
        <p:txBody>
          <a:bodyPr anchorCtr="0" anchor="t" bIns="91425" lIns="91425" spcFirstLastPara="1" rIns="91425" wrap="square" tIns="91425">
            <a:spAutoFit/>
          </a:bodyPr>
          <a:lstStyle/>
          <a:p>
            <a:pPr indent="0" lvl="0" marL="0" marR="38100" rtl="0" algn="ctr">
              <a:lnSpc>
                <a:spcPct val="100000"/>
              </a:lnSpc>
              <a:spcBef>
                <a:spcPts val="0"/>
              </a:spcBef>
              <a:spcAft>
                <a:spcPts val="0"/>
              </a:spcAft>
              <a:buNone/>
            </a:pPr>
            <a:r>
              <a:rPr lang="pt-PT" sz="1300">
                <a:solidFill>
                  <a:schemeClr val="dk1"/>
                </a:solidFill>
              </a:rPr>
              <a:t>atoms of alkaline</a:t>
            </a:r>
            <a:endParaRPr sz="1300">
              <a:solidFill>
                <a:schemeClr val="dk1"/>
              </a:solidFill>
            </a:endParaRPr>
          </a:p>
          <a:p>
            <a:pPr indent="0" lvl="0" marL="0" marR="38100" rtl="0" algn="ctr">
              <a:lnSpc>
                <a:spcPct val="100000"/>
              </a:lnSpc>
              <a:spcBef>
                <a:spcPts val="0"/>
              </a:spcBef>
              <a:spcAft>
                <a:spcPts val="0"/>
              </a:spcAft>
              <a:buNone/>
            </a:pPr>
            <a:r>
              <a:rPr lang="pt-PT" sz="1300">
                <a:solidFill>
                  <a:schemeClr val="dk1"/>
                </a:solidFill>
              </a:rPr>
              <a:t> earth metals </a:t>
            </a:r>
            <a:endParaRPr sz="1300">
              <a:solidFill>
                <a:srgbClr val="202124"/>
              </a:solidFill>
              <a:highlight>
                <a:srgbClr val="F8F9FA"/>
              </a:highlight>
            </a:endParaRPr>
          </a:p>
        </p:txBody>
      </p:sp>
      <p:sp>
        <p:nvSpPr>
          <p:cNvPr id="125" name="Google Shape;125;p22"/>
          <p:cNvSpPr txBox="1"/>
          <p:nvPr/>
        </p:nvSpPr>
        <p:spPr>
          <a:xfrm>
            <a:off x="5902325" y="1601600"/>
            <a:ext cx="1704900" cy="585000"/>
          </a:xfrm>
          <a:prstGeom prst="rect">
            <a:avLst/>
          </a:prstGeom>
          <a:solidFill>
            <a:srgbClr val="B6D7A8"/>
          </a:solidFill>
          <a:ln>
            <a:noFill/>
          </a:ln>
        </p:spPr>
        <p:txBody>
          <a:bodyPr anchorCtr="0" anchor="t" bIns="91425" lIns="91425" spcFirstLastPara="1" rIns="91425" wrap="square" tIns="91425">
            <a:spAutoFit/>
          </a:bodyPr>
          <a:lstStyle/>
          <a:p>
            <a:pPr indent="0" lvl="0" marL="0" marR="38100" rtl="0" algn="ctr">
              <a:lnSpc>
                <a:spcPct val="100000"/>
              </a:lnSpc>
              <a:spcBef>
                <a:spcPts val="0"/>
              </a:spcBef>
              <a:spcAft>
                <a:spcPts val="0"/>
              </a:spcAft>
              <a:buNone/>
            </a:pPr>
            <a:r>
              <a:rPr lang="pt-PT" sz="1300">
                <a:solidFill>
                  <a:schemeClr val="dk1"/>
                </a:solidFill>
              </a:rPr>
              <a:t>ions of alkaline </a:t>
            </a:r>
            <a:endParaRPr sz="1300">
              <a:solidFill>
                <a:schemeClr val="dk1"/>
              </a:solidFill>
            </a:endParaRPr>
          </a:p>
          <a:p>
            <a:pPr indent="0" lvl="0" marL="0" marR="38100" rtl="0" algn="ctr">
              <a:lnSpc>
                <a:spcPct val="100000"/>
              </a:lnSpc>
              <a:spcBef>
                <a:spcPts val="0"/>
              </a:spcBef>
              <a:spcAft>
                <a:spcPts val="0"/>
              </a:spcAft>
              <a:buNone/>
            </a:pPr>
            <a:r>
              <a:rPr lang="pt-PT" sz="1300">
                <a:solidFill>
                  <a:schemeClr val="dk1"/>
                </a:solidFill>
              </a:rPr>
              <a:t> </a:t>
            </a:r>
            <a:r>
              <a:rPr lang="pt-PT" sz="1300">
                <a:solidFill>
                  <a:schemeClr val="dk1"/>
                </a:solidFill>
              </a:rPr>
              <a:t>earth </a:t>
            </a:r>
            <a:r>
              <a:rPr lang="pt-PT" sz="1300">
                <a:solidFill>
                  <a:schemeClr val="dk1"/>
                </a:solidFill>
              </a:rPr>
              <a:t>metals </a:t>
            </a:r>
            <a:endParaRPr sz="1300">
              <a:solidFill>
                <a:srgbClr val="202124"/>
              </a:solidFill>
              <a:highlight>
                <a:srgbClr val="F8F9FA"/>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Sentido do crescimento do raio atÃ´mico na tabela periÃ³dica" id="130" name="Google Shape;130;p23" title="Raio atÃ´mico na tabela periÃ³dica"/>
          <p:cNvPicPr preferRelativeResize="0"/>
          <p:nvPr/>
        </p:nvPicPr>
        <p:blipFill>
          <a:blip r:embed="rId3">
            <a:alphaModFix/>
          </a:blip>
          <a:stretch>
            <a:fillRect/>
          </a:stretch>
        </p:blipFill>
        <p:spPr>
          <a:xfrm>
            <a:off x="3863175" y="1974425"/>
            <a:ext cx="4611300" cy="2524075"/>
          </a:xfrm>
          <a:prstGeom prst="rect">
            <a:avLst/>
          </a:prstGeom>
          <a:noFill/>
          <a:ln>
            <a:noFill/>
          </a:ln>
        </p:spPr>
      </p:pic>
      <p:sp>
        <p:nvSpPr>
          <p:cNvPr id="131" name="Google Shape;131;p23"/>
          <p:cNvSpPr txBox="1"/>
          <p:nvPr/>
        </p:nvSpPr>
        <p:spPr>
          <a:xfrm>
            <a:off x="341000" y="322050"/>
            <a:ext cx="8326200" cy="1727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pt-PT" sz="1500"/>
              <a:t>Reactivity is related to how easily atoms lose electrons to become ions.</a:t>
            </a:r>
            <a:endParaRPr sz="1500"/>
          </a:p>
          <a:p>
            <a:pPr indent="0" lvl="0" marL="0" rtl="0" algn="l">
              <a:lnSpc>
                <a:spcPct val="115000"/>
              </a:lnSpc>
              <a:spcBef>
                <a:spcPts val="0"/>
              </a:spcBef>
              <a:spcAft>
                <a:spcPts val="0"/>
              </a:spcAft>
              <a:buClr>
                <a:schemeClr val="dk1"/>
              </a:buClr>
              <a:buSzPts val="1100"/>
              <a:buFont typeface="Arial"/>
              <a:buNone/>
            </a:pPr>
            <a:r>
              <a:rPr lang="pt-PT" sz="1500"/>
              <a:t>We can also say that the reactivity of the elements is directly linked to the atomic ray.</a:t>
            </a:r>
            <a:endParaRPr sz="1500"/>
          </a:p>
          <a:p>
            <a:pPr indent="0" lvl="0" marL="0" rtl="0" algn="l">
              <a:lnSpc>
                <a:spcPct val="115000"/>
              </a:lnSpc>
              <a:spcBef>
                <a:spcPts val="0"/>
              </a:spcBef>
              <a:spcAft>
                <a:spcPts val="0"/>
              </a:spcAft>
              <a:buClr>
                <a:schemeClr val="dk1"/>
              </a:buClr>
              <a:buSzPts val="1100"/>
              <a:buFont typeface="Arial"/>
              <a:buNone/>
            </a:pPr>
            <a:r>
              <a:rPr lang="pt-PT" sz="1500"/>
              <a:t>The larger the atomic radius, the greater the distance these valence electrons are from the nucleus. The force that the nucleus exerts on valence electrons is becoming weaker and weaker,  thus making it easier to lose valence electrons.</a:t>
            </a:r>
            <a:endParaRPr sz="1500"/>
          </a:p>
          <a:p>
            <a:pPr indent="0" lvl="0" marL="0" rtl="0" algn="l">
              <a:spcBef>
                <a:spcPts val="0"/>
              </a:spcBef>
              <a:spcAft>
                <a:spcPts val="0"/>
              </a:spcAft>
              <a:buNone/>
            </a:pPr>
            <a:r>
              <a:t/>
            </a:r>
            <a:endParaRPr/>
          </a:p>
        </p:txBody>
      </p:sp>
      <p:sp>
        <p:nvSpPr>
          <p:cNvPr id="132" name="Google Shape;132;p23"/>
          <p:cNvSpPr txBox="1"/>
          <p:nvPr/>
        </p:nvSpPr>
        <p:spPr>
          <a:xfrm>
            <a:off x="429800" y="2382025"/>
            <a:ext cx="3000000" cy="1280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lang="pt-PT" sz="1600"/>
              <a:t>As we can see in the table, the atomic radius increases from top to bottom and from right to left</a:t>
            </a:r>
            <a:endParaRPr sz="1600"/>
          </a:p>
        </p:txBody>
      </p:sp>
      <p:sp>
        <p:nvSpPr>
          <p:cNvPr id="133" name="Google Shape;133;p23"/>
          <p:cNvSpPr txBox="1"/>
          <p:nvPr/>
        </p:nvSpPr>
        <p:spPr>
          <a:xfrm>
            <a:off x="279000" y="4609375"/>
            <a:ext cx="8326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PT" sz="1500"/>
              <a:t>Of the elements we studied (Li, Na, Mg and Ca).  Sodium is the most reactive.</a:t>
            </a:r>
            <a:endParaRPr sz="1500"/>
          </a:p>
        </p:txBody>
      </p:sp>
      <p:sp>
        <p:nvSpPr>
          <p:cNvPr id="134" name="Google Shape;134;p23"/>
          <p:cNvSpPr txBox="1"/>
          <p:nvPr/>
        </p:nvSpPr>
        <p:spPr>
          <a:xfrm>
            <a:off x="7631225" y="1768800"/>
            <a:ext cx="924000" cy="4155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pt-PT" sz="1500"/>
              <a:t>I</a:t>
            </a:r>
            <a:r>
              <a:rPr lang="pt-PT" sz="1500"/>
              <a:t>ncrease</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4"/>
          <p:cNvPicPr preferRelativeResize="0"/>
          <p:nvPr/>
        </p:nvPicPr>
        <p:blipFill>
          <a:blip r:embed="rId3">
            <a:alphaModFix/>
          </a:blip>
          <a:stretch>
            <a:fillRect/>
          </a:stretch>
        </p:blipFill>
        <p:spPr>
          <a:xfrm>
            <a:off x="5350725" y="226437"/>
            <a:ext cx="3382125" cy="4690625"/>
          </a:xfrm>
          <a:prstGeom prst="rect">
            <a:avLst/>
          </a:prstGeom>
          <a:noFill/>
          <a:ln>
            <a:noFill/>
          </a:ln>
          <a:effectLst>
            <a:outerShdw blurRad="57150" rotWithShape="0" algn="bl" dir="9180000" dist="209550">
              <a:srgbClr val="CCCCCC">
                <a:alpha val="50000"/>
              </a:srgbClr>
            </a:outerShdw>
          </a:effectLst>
        </p:spPr>
      </p:pic>
      <p:sp>
        <p:nvSpPr>
          <p:cNvPr id="140" name="Google Shape;140;p24"/>
          <p:cNvSpPr txBox="1"/>
          <p:nvPr/>
        </p:nvSpPr>
        <p:spPr>
          <a:xfrm>
            <a:off x="698425" y="296100"/>
            <a:ext cx="3468300" cy="52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pt-PT" sz="3600">
                <a:solidFill>
                  <a:srgbClr val="0A3534"/>
                </a:solidFill>
              </a:rPr>
              <a:t>Materials</a:t>
            </a:r>
            <a:endParaRPr sz="3800">
              <a:solidFill>
                <a:srgbClr val="252525"/>
              </a:solidFill>
            </a:endParaRPr>
          </a:p>
        </p:txBody>
      </p:sp>
      <p:sp>
        <p:nvSpPr>
          <p:cNvPr id="141" name="Google Shape;141;p24"/>
          <p:cNvSpPr txBox="1"/>
          <p:nvPr/>
        </p:nvSpPr>
        <p:spPr>
          <a:xfrm>
            <a:off x="621750" y="1205550"/>
            <a:ext cx="3078600" cy="173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pt-PT" sz="1500"/>
              <a:t>Lab material:</a:t>
            </a:r>
            <a:endParaRPr b="1" sz="1500"/>
          </a:p>
          <a:p>
            <a:pPr indent="0" lvl="0" marL="0" rtl="0" algn="l">
              <a:spcBef>
                <a:spcPts val="0"/>
              </a:spcBef>
              <a:spcAft>
                <a:spcPts val="0"/>
              </a:spcAft>
              <a:buClr>
                <a:schemeClr val="dk1"/>
              </a:buClr>
              <a:buSzPts val="1100"/>
              <a:buFont typeface="Arial"/>
              <a:buNone/>
            </a:pPr>
            <a:r>
              <a:t/>
            </a:r>
            <a:endParaRPr b="1" sz="1100"/>
          </a:p>
          <a:p>
            <a:pPr indent="0" lvl="0" marL="0" rtl="0" algn="l">
              <a:spcBef>
                <a:spcPts val="0"/>
              </a:spcBef>
              <a:spcAft>
                <a:spcPts val="0"/>
              </a:spcAft>
              <a:buClr>
                <a:schemeClr val="dk1"/>
              </a:buClr>
              <a:buSzPts val="1100"/>
              <a:buFont typeface="Arial"/>
              <a:buNone/>
            </a:pPr>
            <a:r>
              <a:rPr lang="pt-PT" sz="1500"/>
              <a:t>- spatula;</a:t>
            </a:r>
            <a:endParaRPr sz="1500"/>
          </a:p>
          <a:p>
            <a:pPr indent="0" lvl="0" marL="0" rtl="0" algn="l">
              <a:spcBef>
                <a:spcPts val="0"/>
              </a:spcBef>
              <a:spcAft>
                <a:spcPts val="0"/>
              </a:spcAft>
              <a:buClr>
                <a:schemeClr val="dk1"/>
              </a:buClr>
              <a:buSzPts val="1100"/>
              <a:buFont typeface="Arial"/>
              <a:buNone/>
            </a:pPr>
            <a:r>
              <a:rPr lang="pt-PT" sz="1500"/>
              <a:t>- tub;</a:t>
            </a:r>
            <a:endParaRPr sz="1500"/>
          </a:p>
          <a:p>
            <a:pPr indent="0" lvl="0" marL="0" rtl="0" algn="l">
              <a:spcBef>
                <a:spcPts val="0"/>
              </a:spcBef>
              <a:spcAft>
                <a:spcPts val="0"/>
              </a:spcAft>
              <a:buClr>
                <a:schemeClr val="dk1"/>
              </a:buClr>
              <a:buSzPts val="1100"/>
              <a:buFont typeface="Arial"/>
              <a:buNone/>
            </a:pPr>
            <a:r>
              <a:rPr lang="pt-PT" sz="1500"/>
              <a:t>- petri dish;</a:t>
            </a:r>
            <a:endParaRPr sz="1500"/>
          </a:p>
          <a:p>
            <a:pPr indent="0" lvl="0" marL="0" rtl="0" algn="l">
              <a:spcBef>
                <a:spcPts val="0"/>
              </a:spcBef>
              <a:spcAft>
                <a:spcPts val="0"/>
              </a:spcAft>
              <a:buClr>
                <a:schemeClr val="dk1"/>
              </a:buClr>
              <a:buSzPts val="1100"/>
              <a:buFont typeface="Arial"/>
              <a:buNone/>
            </a:pPr>
            <a:r>
              <a:rPr lang="pt-PT" sz="1500"/>
              <a:t>- phenolphthalein;</a:t>
            </a:r>
            <a:endParaRPr sz="1500"/>
          </a:p>
          <a:p>
            <a:pPr indent="0" lvl="0" marL="0" rtl="0" algn="l">
              <a:spcBef>
                <a:spcPts val="0"/>
              </a:spcBef>
              <a:spcAft>
                <a:spcPts val="0"/>
              </a:spcAft>
              <a:buClr>
                <a:schemeClr val="dk1"/>
              </a:buClr>
              <a:buSzPts val="1100"/>
              <a:buFont typeface="Arial"/>
              <a:buNone/>
            </a:pPr>
            <a:r>
              <a:rPr lang="pt-PT" sz="1500"/>
              <a:t>- water;</a:t>
            </a:r>
            <a:endParaRPr b="1" sz="1500"/>
          </a:p>
        </p:txBody>
      </p:sp>
      <p:sp>
        <p:nvSpPr>
          <p:cNvPr id="142" name="Google Shape;142;p24"/>
          <p:cNvSpPr txBox="1"/>
          <p:nvPr/>
        </p:nvSpPr>
        <p:spPr>
          <a:xfrm>
            <a:off x="698425" y="3050875"/>
            <a:ext cx="2364900" cy="170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pt-PT" sz="1500"/>
              <a:t>Reagents:</a:t>
            </a:r>
            <a:endParaRPr b="1" sz="1500"/>
          </a:p>
          <a:p>
            <a:pPr indent="0" lvl="0" marL="0" rtl="0" algn="l">
              <a:spcBef>
                <a:spcPts val="0"/>
              </a:spcBef>
              <a:spcAft>
                <a:spcPts val="0"/>
              </a:spcAft>
              <a:buClr>
                <a:schemeClr val="dk1"/>
              </a:buClr>
              <a:buSzPts val="1100"/>
              <a:buFont typeface="Arial"/>
              <a:buNone/>
            </a:pPr>
            <a:r>
              <a:t/>
            </a:r>
            <a:endParaRPr b="1" sz="900"/>
          </a:p>
          <a:p>
            <a:pPr indent="0" lvl="0" marL="0" rtl="0" algn="l">
              <a:spcBef>
                <a:spcPts val="0"/>
              </a:spcBef>
              <a:spcAft>
                <a:spcPts val="0"/>
              </a:spcAft>
              <a:buClr>
                <a:schemeClr val="dk1"/>
              </a:buClr>
              <a:buSzPts val="1100"/>
              <a:buFont typeface="Arial"/>
              <a:buNone/>
            </a:pPr>
            <a:r>
              <a:rPr lang="pt-PT" sz="1500"/>
              <a:t>- lithium;</a:t>
            </a:r>
            <a:endParaRPr sz="1500"/>
          </a:p>
          <a:p>
            <a:pPr indent="0" lvl="0" marL="0" rtl="0" algn="l">
              <a:spcBef>
                <a:spcPts val="0"/>
              </a:spcBef>
              <a:spcAft>
                <a:spcPts val="0"/>
              </a:spcAft>
              <a:buClr>
                <a:schemeClr val="dk1"/>
              </a:buClr>
              <a:buSzPts val="1100"/>
              <a:buFont typeface="Arial"/>
              <a:buNone/>
            </a:pPr>
            <a:r>
              <a:rPr lang="pt-PT" sz="1500"/>
              <a:t>- sodium;</a:t>
            </a:r>
            <a:endParaRPr sz="1500"/>
          </a:p>
          <a:p>
            <a:pPr indent="0" lvl="0" marL="0" rtl="0" algn="l">
              <a:spcBef>
                <a:spcPts val="0"/>
              </a:spcBef>
              <a:spcAft>
                <a:spcPts val="0"/>
              </a:spcAft>
              <a:buClr>
                <a:schemeClr val="dk1"/>
              </a:buClr>
              <a:buSzPts val="1100"/>
              <a:buFont typeface="Arial"/>
              <a:buNone/>
            </a:pPr>
            <a:r>
              <a:rPr lang="pt-PT" sz="1500"/>
              <a:t>- magnesium;</a:t>
            </a:r>
            <a:endParaRPr sz="1500"/>
          </a:p>
          <a:p>
            <a:pPr indent="0" lvl="0" marL="0" rtl="0" algn="l">
              <a:spcBef>
                <a:spcPts val="0"/>
              </a:spcBef>
              <a:spcAft>
                <a:spcPts val="0"/>
              </a:spcAft>
              <a:buClr>
                <a:schemeClr val="dk1"/>
              </a:buClr>
              <a:buSzPts val="1100"/>
              <a:buFont typeface="Arial"/>
              <a:buNone/>
            </a:pPr>
            <a:r>
              <a:rPr lang="pt-PT" sz="1500"/>
              <a:t>- calcium;</a:t>
            </a:r>
            <a:endParaRPr sz="1500"/>
          </a:p>
          <a:p>
            <a:pPr indent="0" lvl="0" marL="0" rtl="0" algn="l">
              <a:spcBef>
                <a:spcPts val="0"/>
              </a:spcBef>
              <a:spcAft>
                <a:spcPts val="0"/>
              </a:spcAft>
              <a:buNone/>
            </a:pPr>
            <a:r>
              <a:t/>
            </a:r>
            <a:endParaRPr b="1" sz="15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