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Cambria Math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i+t3Gm8+PDp0RhKpq+H/Qwu1Sl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font" Target="fonts/CambriaMath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a-DK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og lodret teks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et titel og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og indholdsobjek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snitsoverskrift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 indholdsobjekter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menligning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n tite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dhold med billedteks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lede med billedteks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16.jpg"/><Relationship Id="rId5" Type="http://schemas.openxmlformats.org/officeDocument/2006/relationships/image" Target="../media/image19.jpg"/><Relationship Id="rId6" Type="http://schemas.openxmlformats.org/officeDocument/2006/relationships/image" Target="../media/image15.jpg"/><Relationship Id="rId7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Relationship Id="rId4" Type="http://schemas.openxmlformats.org/officeDocument/2006/relationships/image" Target="../media/image23.png"/><Relationship Id="rId5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3.jpg"/><Relationship Id="rId5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11383" y="1252768"/>
            <a:ext cx="3500218" cy="4970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11525"/>
            <a:ext cx="1887476" cy="91159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4270159" y="2367171"/>
            <a:ext cx="2974020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a-DK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Deep reading</a:t>
            </a:r>
            <a:endParaRPr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"/>
          <p:cNvSpPr txBox="1"/>
          <p:nvPr>
            <p:ph type="ctrTitle"/>
          </p:nvPr>
        </p:nvSpPr>
        <p:spPr>
          <a:xfrm>
            <a:off x="1524000" y="180111"/>
            <a:ext cx="9144000" cy="11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 Math"/>
              <a:buNone/>
            </a:pPr>
            <a:r>
              <a:rPr lang="da-DK" sz="6600">
                <a:latin typeface="Cambria Math"/>
                <a:ea typeface="Cambria Math"/>
                <a:cs typeface="Cambria Math"/>
                <a:sym typeface="Cambria Math"/>
              </a:rPr>
              <a:t>Literature circles in Eng A</a:t>
            </a:r>
            <a:endParaRPr sz="66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11" name="Google Shape;211;p10"/>
          <p:cNvSpPr txBox="1"/>
          <p:nvPr>
            <p:ph idx="1" type="subTitle"/>
          </p:nvPr>
        </p:nvSpPr>
        <p:spPr>
          <a:xfrm>
            <a:off x="1523999" y="1348511"/>
            <a:ext cx="9144000" cy="738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da-DK">
                <a:latin typeface="Cambria Math"/>
                <a:ea typeface="Cambria Math"/>
                <a:cs typeface="Cambria Math"/>
                <a:sym typeface="Cambria Math"/>
              </a:rPr>
              <a:t>A novel by Bernhard Schlink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i="1" lang="da-DK" sz="1900">
                <a:latin typeface="Cambria Math"/>
                <a:ea typeface="Cambria Math"/>
                <a:cs typeface="Cambria Math"/>
                <a:sym typeface="Cambria Math"/>
              </a:rPr>
              <a:t>Der Vorleser</a:t>
            </a:r>
            <a:r>
              <a:rPr lang="da-DK" sz="1900">
                <a:latin typeface="Cambria Math"/>
                <a:ea typeface="Cambria Math"/>
                <a:cs typeface="Cambria Math"/>
                <a:sym typeface="Cambria Math"/>
              </a:rPr>
              <a:t>; translated work originally written in German</a:t>
            </a:r>
            <a:endParaRPr/>
          </a:p>
        </p:txBody>
      </p:sp>
      <p:pic>
        <p:nvPicPr>
          <p:cNvPr id="212" name="Google Shape;21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7893" y="2327419"/>
            <a:ext cx="5496213" cy="42950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Odyssey (Barnes &amp;amp; Noble Flexibound Editions) by Homer, Paperback |  Barnes &amp;amp; Noble®" id="213" name="Google Shape;21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6520" y="2269135"/>
            <a:ext cx="1367571" cy="20710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aust : Johann Wolfgang von Goethe : 9781606600504" id="214" name="Google Shape;21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28294" y="4662854"/>
            <a:ext cx="1367572" cy="18462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ight by Elie Wiesel, Paperback | Barnes &amp;amp; Noble®" id="215" name="Google Shape;215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028189" y="2211610"/>
            <a:ext cx="1367677" cy="21861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t billede, der indeholder tekst&#10;&#10;Automatisk genereret beskrivelse" id="216" name="Google Shape;216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36520" y="4633279"/>
            <a:ext cx="1367682" cy="1905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 Math"/>
              <a:buNone/>
            </a:pPr>
            <a:r>
              <a:rPr lang="da-DK">
                <a:latin typeface="Cambria Math"/>
                <a:ea typeface="Cambria Math"/>
                <a:cs typeface="Cambria Math"/>
                <a:sym typeface="Cambria Math"/>
              </a:rPr>
              <a:t>From toolbox to literature circle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id="223" name="Google Shape;223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2162472"/>
            <a:ext cx="5257800" cy="2957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t billede, der indeholder tekst&#10;&#10;Automatisk genereret beskrivelse" id="224" name="Google Shape;22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44539" y="42185"/>
            <a:ext cx="821153" cy="1143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29416" y="1986672"/>
            <a:ext cx="5570334" cy="3367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/>
              <a:t>Close reading and reflecting on literature</a:t>
            </a:r>
            <a:endParaRPr/>
          </a:p>
        </p:txBody>
      </p:sp>
      <p:pic>
        <p:nvPicPr>
          <p:cNvPr id="231" name="Google Shape;231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576" y="1544965"/>
            <a:ext cx="6096528" cy="3429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2953871"/>
            <a:ext cx="4448087" cy="2502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/>
              <a:t>Final class(es): Reading circle</a:t>
            </a:r>
            <a:endParaRPr/>
          </a:p>
        </p:txBody>
      </p:sp>
      <p:pic>
        <p:nvPicPr>
          <p:cNvPr id="238" name="Google Shape;238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6296" y="1819285"/>
            <a:ext cx="4947902" cy="2783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72216" y="2730351"/>
            <a:ext cx="5134452" cy="2888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1525"/>
            <a:ext cx="1887476" cy="91159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798991" y="1233996"/>
            <a:ext cx="238809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Obstacles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1180730" y="2003437"/>
            <a:ext cx="423464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Limited basic reading skills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(vocabulary, reading speed etc.)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1180730" y="2857174"/>
            <a:ext cx="42346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Limited time and time management skills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1180730" y="3480401"/>
            <a:ext cx="42346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Limited concentration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1180730" y="4070262"/>
            <a:ext cx="42346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Limited amount of life experiences 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1180730" y="4687453"/>
            <a:ext cx="45631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Limited sense of meaning of the reading task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1180730" y="5324619"/>
            <a:ext cx="42346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Few or no successes with deep reading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3" name="Google Shape;103;p2"/>
          <p:cNvGrpSpPr/>
          <p:nvPr/>
        </p:nvGrpSpPr>
        <p:grpSpPr>
          <a:xfrm>
            <a:off x="3462291" y="1233996"/>
            <a:ext cx="7930718" cy="5192918"/>
            <a:chOff x="3462291" y="1233996"/>
            <a:chExt cx="7930718" cy="5192918"/>
          </a:xfrm>
        </p:grpSpPr>
        <p:cxnSp>
          <p:nvCxnSpPr>
            <p:cNvPr id="104" name="Google Shape;104;p2"/>
            <p:cNvCxnSpPr/>
            <p:nvPr/>
          </p:nvCxnSpPr>
          <p:spPr>
            <a:xfrm>
              <a:off x="3462291" y="1651247"/>
              <a:ext cx="4101484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grpSp>
          <p:nvGrpSpPr>
            <p:cNvPr id="105" name="Google Shape;105;p2"/>
            <p:cNvGrpSpPr/>
            <p:nvPr/>
          </p:nvGrpSpPr>
          <p:grpSpPr>
            <a:xfrm>
              <a:off x="6630509" y="1233996"/>
              <a:ext cx="4762500" cy="5192918"/>
              <a:chOff x="6630509" y="1233996"/>
              <a:chExt cx="4762500" cy="5192918"/>
            </a:xfrm>
          </p:grpSpPr>
          <p:sp>
            <p:nvSpPr>
              <p:cNvPr id="106" name="Google Shape;106;p2"/>
              <p:cNvSpPr txBox="1"/>
              <p:nvPr/>
            </p:nvSpPr>
            <p:spPr>
              <a:xfrm>
                <a:off x="7920360" y="1233996"/>
                <a:ext cx="258192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a-DK"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Strategies</a:t>
                </a:r>
                <a:endParaRPr/>
              </a:p>
            </p:txBody>
          </p:sp>
          <p:pic>
            <p:nvPicPr>
              <p:cNvPr id="107" name="Google Shape;107;p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630509" y="1664414"/>
                <a:ext cx="4762500" cy="47625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1525"/>
            <a:ext cx="1887476" cy="91159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/>
          <p:nvPr/>
        </p:nvSpPr>
        <p:spPr>
          <a:xfrm>
            <a:off x="4006788" y="699957"/>
            <a:ext cx="6096000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Limited basic reading skills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(vocabulary, reading speed etc.)</a:t>
            </a:r>
            <a:endParaRPr/>
          </a:p>
        </p:txBody>
      </p:sp>
      <p:sp>
        <p:nvSpPr>
          <p:cNvPr id="114" name="Google Shape;114;p3"/>
          <p:cNvSpPr txBox="1"/>
          <p:nvPr/>
        </p:nvSpPr>
        <p:spPr>
          <a:xfrm>
            <a:off x="538071" y="1937097"/>
            <a:ext cx="311606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Strategies</a:t>
            </a:r>
            <a:endParaRPr/>
          </a:p>
        </p:txBody>
      </p:sp>
      <p:sp>
        <p:nvSpPr>
          <p:cNvPr id="115" name="Google Shape;115;p3"/>
          <p:cNvSpPr txBox="1"/>
          <p:nvPr/>
        </p:nvSpPr>
        <p:spPr>
          <a:xfrm>
            <a:off x="1452471" y="2565636"/>
            <a:ext cx="22016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Pre-reading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6975861" y="2565636"/>
            <a:ext cx="22016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While-reading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1887476" y="3059668"/>
            <a:ext cx="398954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to the text, brief abstract</a:t>
            </a:r>
            <a:endParaRPr/>
          </a:p>
        </p:txBody>
      </p:sp>
      <p:sp>
        <p:nvSpPr>
          <p:cNvPr id="118" name="Google Shape;118;p3"/>
          <p:cNvSpPr txBox="1"/>
          <p:nvPr/>
        </p:nvSpPr>
        <p:spPr>
          <a:xfrm>
            <a:off x="7588419" y="3059668"/>
            <a:ext cx="38460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 aloud + running commentary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1887476" y="3650477"/>
            <a:ext cx="374096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Glossary provided by the teacher or made by the students</a:t>
            </a:r>
            <a:endParaRPr/>
          </a:p>
        </p:txBody>
      </p:sp>
      <p:sp>
        <p:nvSpPr>
          <p:cNvPr id="120" name="Google Shape;120;p3"/>
          <p:cNvSpPr txBox="1"/>
          <p:nvPr/>
        </p:nvSpPr>
        <p:spPr>
          <a:xfrm>
            <a:off x="1887476" y="4397786"/>
            <a:ext cx="374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Estimated reading time</a:t>
            </a:r>
            <a:endParaRPr/>
          </a:p>
        </p:txBody>
      </p:sp>
      <p:sp>
        <p:nvSpPr>
          <p:cNvPr id="121" name="Google Shape;121;p3"/>
          <p:cNvSpPr txBox="1"/>
          <p:nvPr/>
        </p:nvSpPr>
        <p:spPr>
          <a:xfrm>
            <a:off x="7588419" y="3564332"/>
            <a:ext cx="384601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Graphic organizers (conflict, composition, character relations …)</a:t>
            </a:r>
            <a:endParaRPr/>
          </a:p>
        </p:txBody>
      </p:sp>
      <p:pic>
        <p:nvPicPr>
          <p:cNvPr id="122" name="Google Shape;12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89606" y="4120598"/>
            <a:ext cx="1293040" cy="1293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45245" y="4120598"/>
            <a:ext cx="2124705" cy="1510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1525"/>
            <a:ext cx="1887476" cy="91159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/>
          <p:nvPr/>
        </p:nvSpPr>
        <p:spPr>
          <a:xfrm>
            <a:off x="4006788" y="699957"/>
            <a:ext cx="647774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Limited time and time management skills + Limited ability to concentrate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538071" y="1937097"/>
            <a:ext cx="311606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Strategies</a:t>
            </a:r>
            <a:endParaRPr/>
          </a:p>
        </p:txBody>
      </p:sp>
      <p:sp>
        <p:nvSpPr>
          <p:cNvPr id="131" name="Google Shape;131;p4"/>
          <p:cNvSpPr txBox="1"/>
          <p:nvPr/>
        </p:nvSpPr>
        <p:spPr>
          <a:xfrm>
            <a:off x="1452471" y="2565636"/>
            <a:ext cx="22016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Pre-reading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 txBox="1"/>
          <p:nvPr/>
        </p:nvSpPr>
        <p:spPr>
          <a:xfrm>
            <a:off x="6975861" y="2565636"/>
            <a:ext cx="22016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While-reading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1887476" y="3059668"/>
            <a:ext cx="398954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to time management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breaking down the task (eg. guiding questions)</a:t>
            </a:r>
            <a:endParaRPr/>
          </a:p>
        </p:txBody>
      </p:sp>
      <p:sp>
        <p:nvSpPr>
          <p:cNvPr id="134" name="Google Shape;134;p4"/>
          <p:cNvSpPr txBox="1"/>
          <p:nvPr/>
        </p:nvSpPr>
        <p:spPr>
          <a:xfrm>
            <a:off x="7254513" y="3046320"/>
            <a:ext cx="38460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”Reading session” (individually)</a:t>
            </a:r>
            <a:endParaRPr/>
          </a:p>
        </p:txBody>
      </p:sp>
      <p:sp>
        <p:nvSpPr>
          <p:cNvPr id="135" name="Google Shape;135;p4"/>
          <p:cNvSpPr txBox="1"/>
          <p:nvPr/>
        </p:nvSpPr>
        <p:spPr>
          <a:xfrm>
            <a:off x="7254513" y="3549595"/>
            <a:ext cx="40931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 aloud in class (common reading)</a:t>
            </a:r>
            <a:endParaRPr/>
          </a:p>
        </p:txBody>
      </p:sp>
      <p:sp>
        <p:nvSpPr>
          <p:cNvPr id="136" name="Google Shape;136;p4"/>
          <p:cNvSpPr txBox="1"/>
          <p:nvPr/>
        </p:nvSpPr>
        <p:spPr>
          <a:xfrm>
            <a:off x="7245658" y="4039767"/>
            <a:ext cx="471256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Management of distractions and disturbances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(virtual distractions, noise)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”Hoodie-reading”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noise cancelling headphones </a:t>
            </a:r>
            <a:br>
              <a:rPr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7245658" y="5147164"/>
            <a:ext cx="40931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”Aquarium talks”</a:t>
            </a:r>
            <a:endParaRPr/>
          </a:p>
        </p:txBody>
      </p:sp>
      <p:pic>
        <p:nvPicPr>
          <p:cNvPr id="138" name="Google Shape;13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27495" y="5147164"/>
            <a:ext cx="1202750" cy="1299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8208" y="3976443"/>
            <a:ext cx="3846020" cy="2881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1525"/>
            <a:ext cx="1887476" cy="911598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/>
          <p:nvPr/>
        </p:nvSpPr>
        <p:spPr>
          <a:xfrm>
            <a:off x="4006788" y="699957"/>
            <a:ext cx="6096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Limited amount of life experiences </a:t>
            </a:r>
            <a:endParaRPr/>
          </a:p>
        </p:txBody>
      </p:sp>
      <p:sp>
        <p:nvSpPr>
          <p:cNvPr id="146" name="Google Shape;146;p5"/>
          <p:cNvSpPr txBox="1"/>
          <p:nvPr/>
        </p:nvSpPr>
        <p:spPr>
          <a:xfrm>
            <a:off x="538071" y="1937097"/>
            <a:ext cx="311606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Strategies</a:t>
            </a:r>
            <a:endParaRPr/>
          </a:p>
        </p:txBody>
      </p:sp>
      <p:sp>
        <p:nvSpPr>
          <p:cNvPr id="147" name="Google Shape;147;p5"/>
          <p:cNvSpPr txBox="1"/>
          <p:nvPr/>
        </p:nvSpPr>
        <p:spPr>
          <a:xfrm>
            <a:off x="1452471" y="2565636"/>
            <a:ext cx="22016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Pre-reading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6975861" y="2565636"/>
            <a:ext cx="22016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While-reading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 txBox="1"/>
          <p:nvPr/>
        </p:nvSpPr>
        <p:spPr>
          <a:xfrm>
            <a:off x="1887476" y="3059668"/>
            <a:ext cx="398954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Calling on prior knowledge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 txBox="1"/>
          <p:nvPr/>
        </p:nvSpPr>
        <p:spPr>
          <a:xfrm>
            <a:off x="7517398" y="3933664"/>
            <a:ext cx="38460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5"/>
          <p:cNvSpPr txBox="1"/>
          <p:nvPr/>
        </p:nvSpPr>
        <p:spPr>
          <a:xfrm>
            <a:off x="7517398" y="3064054"/>
            <a:ext cx="384601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Imagining worlds and persons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(the teacher’s suggestions create visual scenarios in the minds of the students )</a:t>
            </a:r>
            <a:endParaRPr/>
          </a:p>
        </p:txBody>
      </p:sp>
      <p:sp>
        <p:nvSpPr>
          <p:cNvPr id="152" name="Google Shape;152;p5"/>
          <p:cNvSpPr txBox="1"/>
          <p:nvPr/>
        </p:nvSpPr>
        <p:spPr>
          <a:xfrm>
            <a:off x="1887476" y="3564332"/>
            <a:ext cx="398954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Exploring paratext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96459" y="4028351"/>
            <a:ext cx="1598854" cy="24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02022" y="4116470"/>
            <a:ext cx="2606059" cy="2291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1525"/>
            <a:ext cx="1887476" cy="91159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6"/>
          <p:cNvSpPr/>
          <p:nvPr/>
        </p:nvSpPr>
        <p:spPr>
          <a:xfrm>
            <a:off x="4006787" y="699957"/>
            <a:ext cx="6752949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Limited sense of meaning of the reading task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6"/>
          <p:cNvSpPr txBox="1"/>
          <p:nvPr/>
        </p:nvSpPr>
        <p:spPr>
          <a:xfrm>
            <a:off x="538071" y="1937097"/>
            <a:ext cx="311606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Strategies</a:t>
            </a:r>
            <a:endParaRPr/>
          </a:p>
        </p:txBody>
      </p:sp>
      <p:sp>
        <p:nvSpPr>
          <p:cNvPr id="162" name="Google Shape;162;p6"/>
          <p:cNvSpPr txBox="1"/>
          <p:nvPr/>
        </p:nvSpPr>
        <p:spPr>
          <a:xfrm>
            <a:off x="1452471" y="2565636"/>
            <a:ext cx="22016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Pre-reading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6"/>
          <p:cNvSpPr txBox="1"/>
          <p:nvPr/>
        </p:nvSpPr>
        <p:spPr>
          <a:xfrm>
            <a:off x="6975861" y="2565636"/>
            <a:ext cx="22016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While-reading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"/>
          <p:cNvSpPr txBox="1"/>
          <p:nvPr/>
        </p:nvSpPr>
        <p:spPr>
          <a:xfrm>
            <a:off x="1887476" y="3059668"/>
            <a:ext cx="398954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 of purpose</a:t>
            </a:r>
            <a:endParaRPr/>
          </a:p>
        </p:txBody>
      </p:sp>
      <p:sp>
        <p:nvSpPr>
          <p:cNvPr id="165" name="Google Shape;165;p6"/>
          <p:cNvSpPr txBox="1"/>
          <p:nvPr/>
        </p:nvSpPr>
        <p:spPr>
          <a:xfrm>
            <a:off x="7588419" y="3059668"/>
            <a:ext cx="38460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Phrasing ”I wonder”-questions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6"/>
          <p:cNvSpPr txBox="1"/>
          <p:nvPr/>
        </p:nvSpPr>
        <p:spPr>
          <a:xfrm>
            <a:off x="1887476" y="3568031"/>
            <a:ext cx="398954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”Happy ambassadors” (senior students)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Visits by authors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6"/>
          <p:cNvSpPr txBox="1"/>
          <p:nvPr/>
        </p:nvSpPr>
        <p:spPr>
          <a:xfrm>
            <a:off x="1887474" y="4603590"/>
            <a:ext cx="398954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 literature. Author workshops </a:t>
            </a:r>
            <a:endParaRPr/>
          </a:p>
        </p:txBody>
      </p:sp>
      <p:sp>
        <p:nvSpPr>
          <p:cNvPr id="168" name="Google Shape;168;p6"/>
          <p:cNvSpPr txBox="1"/>
          <p:nvPr/>
        </p:nvSpPr>
        <p:spPr>
          <a:xfrm>
            <a:off x="1887475" y="5097622"/>
            <a:ext cx="398954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 and discussing book reviews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6"/>
          <p:cNvSpPr txBox="1"/>
          <p:nvPr/>
        </p:nvSpPr>
        <p:spPr>
          <a:xfrm>
            <a:off x="7606174" y="3641610"/>
            <a:ext cx="307167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sheets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(in taxonomical order)</a:t>
            </a:r>
            <a:endParaRPr/>
          </a:p>
        </p:txBody>
      </p:sp>
      <p:pic>
        <p:nvPicPr>
          <p:cNvPr id="170" name="Google Shape;17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42737" y="1683502"/>
            <a:ext cx="21336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76794" y="5582222"/>
            <a:ext cx="1619206" cy="392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1525"/>
            <a:ext cx="1887476" cy="911598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7"/>
          <p:cNvSpPr/>
          <p:nvPr/>
        </p:nvSpPr>
        <p:spPr>
          <a:xfrm>
            <a:off x="4006788" y="699957"/>
            <a:ext cx="6593150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Few or no successes with deep reading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7"/>
          <p:cNvSpPr txBox="1"/>
          <p:nvPr/>
        </p:nvSpPr>
        <p:spPr>
          <a:xfrm>
            <a:off x="538071" y="1937097"/>
            <a:ext cx="311606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Strategies</a:t>
            </a:r>
            <a:endParaRPr/>
          </a:p>
        </p:txBody>
      </p:sp>
      <p:sp>
        <p:nvSpPr>
          <p:cNvPr id="179" name="Google Shape;179;p7"/>
          <p:cNvSpPr txBox="1"/>
          <p:nvPr/>
        </p:nvSpPr>
        <p:spPr>
          <a:xfrm>
            <a:off x="1452471" y="2565636"/>
            <a:ext cx="22016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Pre-reading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7"/>
          <p:cNvSpPr txBox="1"/>
          <p:nvPr/>
        </p:nvSpPr>
        <p:spPr>
          <a:xfrm>
            <a:off x="6975861" y="2565636"/>
            <a:ext cx="22016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While-reading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7"/>
          <p:cNvSpPr txBox="1"/>
          <p:nvPr/>
        </p:nvSpPr>
        <p:spPr>
          <a:xfrm>
            <a:off x="7588419" y="3059668"/>
            <a:ext cx="38460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 games (”Literary cards”)</a:t>
            </a:r>
            <a:endParaRPr/>
          </a:p>
        </p:txBody>
      </p:sp>
      <p:sp>
        <p:nvSpPr>
          <p:cNvPr id="182" name="Google Shape;182;p7"/>
          <p:cNvSpPr txBox="1"/>
          <p:nvPr/>
        </p:nvSpPr>
        <p:spPr>
          <a:xfrm>
            <a:off x="7588419" y="5884247"/>
            <a:ext cx="38460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Re-reading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7"/>
          <p:cNvSpPr txBox="1"/>
          <p:nvPr/>
        </p:nvSpPr>
        <p:spPr>
          <a:xfrm>
            <a:off x="6975861" y="5390215"/>
            <a:ext cx="22016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Post-reading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7"/>
          <p:cNvSpPr txBox="1"/>
          <p:nvPr/>
        </p:nvSpPr>
        <p:spPr>
          <a:xfrm>
            <a:off x="7588419" y="4757671"/>
            <a:ext cx="38460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 feedback on students’ efforts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7"/>
          <p:cNvSpPr txBox="1"/>
          <p:nvPr/>
        </p:nvSpPr>
        <p:spPr>
          <a:xfrm>
            <a:off x="7588418" y="3631096"/>
            <a:ext cx="16512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”Casting”</a:t>
            </a:r>
            <a:endParaRPr/>
          </a:p>
        </p:txBody>
      </p:sp>
      <p:sp>
        <p:nvSpPr>
          <p:cNvPr id="186" name="Google Shape;186;p7"/>
          <p:cNvSpPr txBox="1"/>
          <p:nvPr/>
        </p:nvSpPr>
        <p:spPr>
          <a:xfrm>
            <a:off x="1731123" y="3075863"/>
            <a:ext cx="38460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Explaning ‘soft’ succes criteria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7"/>
          <p:cNvSpPr txBox="1"/>
          <p:nvPr/>
        </p:nvSpPr>
        <p:spPr>
          <a:xfrm>
            <a:off x="1731122" y="3648980"/>
            <a:ext cx="38460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Comparing to deep movie experiences  </a:t>
            </a:r>
            <a:endParaRPr/>
          </a:p>
        </p:txBody>
      </p:sp>
      <p:pic>
        <p:nvPicPr>
          <p:cNvPr descr="Tilbage til læseoplevelsen -Lynlitteratur - et fortællespil til  danskundervisning i gymnasiet - Bird in Hand" id="188" name="Google Shape;18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883490"/>
            <a:ext cx="3738239" cy="249215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7"/>
          <p:cNvSpPr txBox="1"/>
          <p:nvPr/>
        </p:nvSpPr>
        <p:spPr>
          <a:xfrm>
            <a:off x="7588418" y="4173639"/>
            <a:ext cx="16512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”The hot chair”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1525"/>
            <a:ext cx="1887476" cy="911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5911" y="567324"/>
            <a:ext cx="9526329" cy="5611008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8"/>
          <p:cNvSpPr txBox="1"/>
          <p:nvPr/>
        </p:nvSpPr>
        <p:spPr>
          <a:xfrm>
            <a:off x="10111666" y="6377143"/>
            <a:ext cx="21927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Bloom’s taxonomy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1525"/>
            <a:ext cx="1887476" cy="91159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9"/>
          <p:cNvSpPr txBox="1"/>
          <p:nvPr/>
        </p:nvSpPr>
        <p:spPr>
          <a:xfrm>
            <a:off x="10173810" y="719091"/>
            <a:ext cx="141155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”Life long appreciation of literature”</a:t>
            </a:r>
            <a:endParaRPr/>
          </a:p>
        </p:txBody>
      </p:sp>
      <p:sp>
        <p:nvSpPr>
          <p:cNvPr id="203" name="Google Shape;203;p9"/>
          <p:cNvSpPr txBox="1"/>
          <p:nvPr/>
        </p:nvSpPr>
        <p:spPr>
          <a:xfrm>
            <a:off x="475926" y="5745332"/>
            <a:ext cx="121083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”What is in it for me?”</a:t>
            </a:r>
            <a:endParaRPr/>
          </a:p>
        </p:txBody>
      </p:sp>
      <p:sp>
        <p:nvSpPr>
          <p:cNvPr id="204" name="Google Shape;204;p9"/>
          <p:cNvSpPr txBox="1"/>
          <p:nvPr/>
        </p:nvSpPr>
        <p:spPr>
          <a:xfrm>
            <a:off x="3648724" y="4021583"/>
            <a:ext cx="146481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Strategies for reducing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obstacles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9"/>
          <p:cNvSpPr txBox="1"/>
          <p:nvPr/>
        </p:nvSpPr>
        <p:spPr>
          <a:xfrm>
            <a:off x="6862439" y="2592280"/>
            <a:ext cx="188206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Creating several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reading experiences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2021-10-23T20:28:01Z</dcterms:created>
  <dc:creator>Jane Haubjerg</dc:creator>
</cp:coreProperties>
</file>