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61" r:id="rId5"/>
    <p:sldId id="266" r:id="rId6"/>
    <p:sldId id="267" r:id="rId7"/>
    <p:sldId id="259" r:id="rId8"/>
    <p:sldId id="262" r:id="rId9"/>
    <p:sldId id="271" r:id="rId10"/>
    <p:sldId id="269" r:id="rId11"/>
    <p:sldId id="270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EF59-7FD6-4F4E-BD04-97542F965ACE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BADFAC-4E3A-4A28-B416-5968168E4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EF59-7FD6-4F4E-BD04-97542F965ACE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DFAC-4E3A-4A28-B416-5968168E4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EF59-7FD6-4F4E-BD04-97542F965ACE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DFAC-4E3A-4A28-B416-5968168E4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EF59-7FD6-4F4E-BD04-97542F965ACE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BADFAC-4E3A-4A28-B416-5968168E4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EF59-7FD6-4F4E-BD04-97542F965ACE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DFAC-4E3A-4A28-B416-5968168E47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EF59-7FD6-4F4E-BD04-97542F965ACE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DFAC-4E3A-4A28-B416-5968168E4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EF59-7FD6-4F4E-BD04-97542F965ACE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BADFAC-4E3A-4A28-B416-5968168E47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EF59-7FD6-4F4E-BD04-97542F965ACE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DFAC-4E3A-4A28-B416-5968168E4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EF59-7FD6-4F4E-BD04-97542F965ACE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DFAC-4E3A-4A28-B416-5968168E4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EF59-7FD6-4F4E-BD04-97542F965ACE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DFAC-4E3A-4A28-B416-5968168E4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EF59-7FD6-4F4E-BD04-97542F965ACE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DFAC-4E3A-4A28-B416-5968168E47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A3EF59-7FD6-4F4E-BD04-97542F965ACE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BADFAC-4E3A-4A28-B416-5968168E47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51520" y="692696"/>
            <a:ext cx="8686800" cy="936625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La culture en </a:t>
            </a:r>
            <a:r>
              <a:rPr lang="fr-FR" sz="4800" dirty="0" err="1" smtClean="0"/>
              <a:t>bulgarie</a:t>
            </a:r>
            <a:endParaRPr lang="fr-FR" sz="4800" dirty="0"/>
          </a:p>
        </p:txBody>
      </p:sp>
      <p:sp>
        <p:nvSpPr>
          <p:cNvPr id="7" name="Rectangle 6"/>
          <p:cNvSpPr/>
          <p:nvPr/>
        </p:nvSpPr>
        <p:spPr>
          <a:xfrm>
            <a:off x="1115616" y="1916832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vie et la culture de la nation bulgare ont été formées au cours des millénaires. Au carrefour entre l’Europe et l’Asie, la Bulgarie a été habitée depuis la plus haute Antiquité.</a:t>
            </a:r>
            <a:r>
              <a:rPr lang="fr-FR" sz="2400" dirty="0" smtClean="0">
                <a:latin typeface="Calibri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Calibri" pitchFamily="34" charset="0"/>
              </a:rPr>
              <a:t>Les traditions, les fêtes, les coutumes et les rites passés de génération en génération témoignent de la vie intérieure riche des Bulgares, de leur vie et culture durant les siècles.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Calibri" pitchFamily="34" charset="0"/>
              </a:rPr>
              <a:t>Les coutumes tirent leur origine d’un passé lointain et elles sont étroitement liées à l’histoire et à la religion chrétienne. </a:t>
            </a:r>
            <a:endParaRPr lang="en-US" sz="2400" dirty="0" smtClean="0">
              <a:latin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err="1" smtClean="0">
                <a:latin typeface="Calibri" pitchFamily="34" charset="0"/>
              </a:rPr>
              <a:t>NoËl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4191000" cy="4983832"/>
          </a:xfrm>
        </p:spPr>
        <p:txBody>
          <a:bodyPr>
            <a:normAutofit fontScale="77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 Bulgarie, il y a deux étapes distinctes de la célébration de Noël - le Réveillon de Noël (dit </a:t>
            </a:r>
            <a:r>
              <a:rPr lang="fr-FR" b="1" i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Badni</a:t>
            </a:r>
            <a:r>
              <a:rPr lang="fr-FR" b="1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i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Vetcher</a:t>
            </a:r>
            <a:r>
              <a:rPr lang="fr-F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le soir du 24 décembre) et Noël (dit </a:t>
            </a:r>
            <a:r>
              <a:rPr lang="fr-FR" b="1" i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Koleda</a:t>
            </a:r>
            <a:r>
              <a:rPr lang="fr-F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le 25 décembre).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Pour le Réveillon de Noël, on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prépare des plats, tous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végétariens, qui peuvent être au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nombre de sept, neuf ou douze.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FR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Le 25 décembre l'on célèbre </a:t>
            </a:r>
            <a:r>
              <a:rPr lang="fr-FR" b="1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la Nativité</a:t>
            </a:r>
            <a:r>
              <a:rPr lang="fr-F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(</a:t>
            </a:r>
            <a:r>
              <a:rPr lang="fr-FR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 bulgare</a:t>
            </a:r>
            <a:r>
              <a:rPr lang="fr-F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fr-FR" b="1" i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Rojdestvo</a:t>
            </a:r>
            <a:r>
              <a:rPr lang="fr-FR" b="1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i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Hristovo</a:t>
            </a:r>
            <a:r>
              <a:rPr lang="fr-F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), communément appelé </a:t>
            </a:r>
            <a:r>
              <a:rPr lang="fr-FR" b="1" i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Koleda</a:t>
            </a:r>
            <a:r>
              <a:rPr lang="fr-FR" b="1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 Bulgarie. Noël marque la fin du carême et l'on peut manger à nouveau de la viande.</a:t>
            </a:r>
            <a:endParaRPr lang="fr-FR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C:\Users\User\Desktop\item_1212064327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784686" cy="2127607"/>
          </a:xfrm>
          <a:prstGeom prst="rect">
            <a:avLst/>
          </a:prstGeom>
          <a:noFill/>
        </p:spPr>
      </p:pic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 cstate="print"/>
          <a:srcRect l="10311" r="4641"/>
          <a:stretch>
            <a:fillRect/>
          </a:stretch>
        </p:blipFill>
        <p:spPr bwMode="auto">
          <a:xfrm>
            <a:off x="5508104" y="3645024"/>
            <a:ext cx="2995392" cy="2641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3528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err="1" smtClean="0">
                <a:latin typeface="Calibri" pitchFamily="34" charset="0"/>
              </a:rPr>
              <a:t>NoËl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191000" cy="3384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000" dirty="0" smtClean="0">
                <a:latin typeface="Calibri" pitchFamily="34" charset="0"/>
              </a:rPr>
              <a:t>Le 25 décembre se déroule le défilé</a:t>
            </a:r>
          </a:p>
          <a:p>
            <a:pPr algn="ctr">
              <a:buNone/>
            </a:pPr>
            <a:r>
              <a:rPr lang="fr-FR" sz="2000" dirty="0" smtClean="0">
                <a:latin typeface="Calibri" pitchFamily="34" charset="0"/>
              </a:rPr>
              <a:t>des </a:t>
            </a:r>
            <a:r>
              <a:rPr lang="fr-FR" sz="2000" b="1" i="1" dirty="0" err="1" smtClean="0">
                <a:latin typeface="Calibri" pitchFamily="34" charset="0"/>
              </a:rPr>
              <a:t>Koledari</a:t>
            </a:r>
            <a:r>
              <a:rPr lang="fr-FR" sz="2000" dirty="0" smtClean="0">
                <a:latin typeface="Calibri" pitchFamily="34" charset="0"/>
              </a:rPr>
              <a:t>. Des  garçons et des</a:t>
            </a:r>
          </a:p>
          <a:p>
            <a:pPr algn="ctr">
              <a:buNone/>
            </a:pPr>
            <a:r>
              <a:rPr lang="fr-FR" sz="2000" dirty="0" smtClean="0">
                <a:latin typeface="Calibri" pitchFamily="34" charset="0"/>
              </a:rPr>
              <a:t>hommes du village passent dans</a:t>
            </a:r>
          </a:p>
          <a:p>
            <a:pPr algn="ctr">
              <a:buNone/>
            </a:pPr>
            <a:r>
              <a:rPr lang="fr-FR" sz="2000" dirty="0" smtClean="0">
                <a:latin typeface="Calibri" pitchFamily="34" charset="0"/>
              </a:rPr>
              <a:t>chaque maison et demandent à voir le</a:t>
            </a:r>
          </a:p>
          <a:p>
            <a:pPr algn="ctr">
              <a:buNone/>
            </a:pPr>
            <a:r>
              <a:rPr lang="fr-FR" sz="2000" dirty="0" smtClean="0">
                <a:latin typeface="Calibri" pitchFamily="34" charset="0"/>
              </a:rPr>
              <a:t>chef de famille. Ils chantent une</a:t>
            </a:r>
          </a:p>
          <a:p>
            <a:pPr algn="ctr">
              <a:buNone/>
            </a:pPr>
            <a:r>
              <a:rPr lang="fr-FR" sz="2000" dirty="0" smtClean="0">
                <a:latin typeface="Calibri" pitchFamily="34" charset="0"/>
              </a:rPr>
              <a:t>pléiade de chansons, appelée</a:t>
            </a:r>
          </a:p>
          <a:p>
            <a:pPr algn="ctr">
              <a:buNone/>
            </a:pPr>
            <a:r>
              <a:rPr lang="fr-FR" sz="2000" b="1" dirty="0" err="1" smtClean="0">
                <a:latin typeface="Calibri" pitchFamily="34" charset="0"/>
              </a:rPr>
              <a:t>Koledarski</a:t>
            </a:r>
            <a:r>
              <a:rPr lang="fr-FR" sz="2000" b="1" dirty="0" smtClean="0">
                <a:latin typeface="Calibri" pitchFamily="34" charset="0"/>
              </a:rPr>
              <a:t> </a:t>
            </a:r>
            <a:r>
              <a:rPr lang="fr-FR" sz="2000" b="1" dirty="0" err="1" smtClean="0">
                <a:latin typeface="Calibri" pitchFamily="34" charset="0"/>
              </a:rPr>
              <a:t>pesni</a:t>
            </a:r>
            <a:r>
              <a:rPr lang="fr-FR" sz="2000" dirty="0" smtClean="0">
                <a:latin typeface="Calibri" pitchFamily="34" charset="0"/>
              </a:rPr>
              <a:t>, en lui souhaitant la</a:t>
            </a:r>
          </a:p>
          <a:p>
            <a:pPr algn="ctr">
              <a:buNone/>
            </a:pPr>
            <a:r>
              <a:rPr lang="fr-FR" sz="2000" dirty="0" smtClean="0">
                <a:latin typeface="Calibri" pitchFamily="34" charset="0"/>
              </a:rPr>
              <a:t>santé pour lui et sa famille, ainsi</a:t>
            </a:r>
          </a:p>
          <a:p>
            <a:pPr algn="ctr">
              <a:buNone/>
            </a:pPr>
            <a:r>
              <a:rPr lang="fr-FR" sz="2000" dirty="0" smtClean="0">
                <a:latin typeface="Calibri" pitchFamily="34" charset="0"/>
              </a:rPr>
              <a:t>qu’une bonne récolte.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1124744"/>
            <a:ext cx="4491608" cy="5199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200" b="1" dirty="0" err="1" smtClean="0">
                <a:latin typeface="Calibri" pitchFamily="34" charset="0"/>
              </a:rPr>
              <a:t>Sourvakouvané</a:t>
            </a:r>
            <a:endParaRPr lang="en-US" sz="2200" dirty="0" smtClean="0">
              <a:latin typeface="Calibri" pitchFamily="34" charset="0"/>
            </a:endParaRPr>
          </a:p>
          <a:p>
            <a:pPr>
              <a:buNone/>
            </a:pPr>
            <a:endParaRPr lang="en-US" sz="800" dirty="0" smtClean="0">
              <a:latin typeface="Calibri" pitchFamily="34" charset="0"/>
            </a:endParaRPr>
          </a:p>
          <a:p>
            <a:pPr>
              <a:buNone/>
            </a:pPr>
            <a:r>
              <a:rPr lang="fr-FR" sz="2200" dirty="0" smtClean="0">
                <a:latin typeface="Calibri" pitchFamily="34" charset="0"/>
              </a:rPr>
              <a:t>Le lendemain de Noël, chaque enfant</a:t>
            </a:r>
          </a:p>
          <a:p>
            <a:pPr>
              <a:buNone/>
            </a:pPr>
            <a:r>
              <a:rPr lang="en-US" sz="2200" dirty="0" smtClean="0">
                <a:latin typeface="Calibri" pitchFamily="34" charset="0"/>
              </a:rPr>
              <a:t>part faire </a:t>
            </a:r>
            <a:r>
              <a:rPr lang="en-US" sz="2200" dirty="0" err="1" smtClean="0">
                <a:latin typeface="Calibri" pitchFamily="34" charset="0"/>
              </a:rPr>
              <a:t>sa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tournée</a:t>
            </a:r>
            <a:r>
              <a:rPr lang="en-US" sz="2200" dirty="0" smtClean="0">
                <a:latin typeface="Calibri" pitchFamily="34" charset="0"/>
              </a:rPr>
              <a:t>  </a:t>
            </a:r>
            <a:r>
              <a:rPr lang="en-US" sz="2200" dirty="0" err="1" smtClean="0">
                <a:latin typeface="Calibri" pitchFamily="34" charset="0"/>
              </a:rPr>
              <a:t>auprès</a:t>
            </a:r>
            <a:r>
              <a:rPr lang="en-US" sz="2200" dirty="0" smtClean="0">
                <a:latin typeface="Calibri" pitchFamily="34" charset="0"/>
              </a:rPr>
              <a:t> de</a:t>
            </a:r>
          </a:p>
          <a:p>
            <a:pPr>
              <a:buNone/>
            </a:pPr>
            <a:r>
              <a:rPr lang="en-US" sz="2200" dirty="0" smtClean="0">
                <a:latin typeface="Calibri" pitchFamily="34" charset="0"/>
              </a:rPr>
              <a:t>parents, </a:t>
            </a:r>
            <a:r>
              <a:rPr lang="en-US" sz="2200" dirty="0" err="1" smtClean="0">
                <a:latin typeface="Calibri" pitchFamily="34" charset="0"/>
              </a:rPr>
              <a:t>grands</a:t>
            </a:r>
            <a:r>
              <a:rPr lang="en-US" sz="2200" dirty="0" smtClean="0">
                <a:latin typeface="Calibri" pitchFamily="34" charset="0"/>
              </a:rPr>
              <a:t>-parents </a:t>
            </a:r>
          </a:p>
          <a:p>
            <a:pPr>
              <a:buNone/>
            </a:pPr>
            <a:r>
              <a:rPr lang="en-US" sz="2200" dirty="0" smtClean="0">
                <a:latin typeface="Calibri" pitchFamily="34" charset="0"/>
              </a:rPr>
              <a:t>et </a:t>
            </a:r>
            <a:r>
              <a:rPr lang="en-US" sz="2200" dirty="0" err="1" smtClean="0">
                <a:latin typeface="Calibri" pitchFamily="34" charset="0"/>
              </a:rPr>
              <a:t>voisins</a:t>
            </a:r>
            <a:r>
              <a:rPr lang="en-US" sz="2200" dirty="0" smtClean="0">
                <a:latin typeface="Calibri" pitchFamily="34" charset="0"/>
              </a:rPr>
              <a:t>. </a:t>
            </a:r>
            <a:r>
              <a:rPr lang="fr-FR" sz="2200" dirty="0" smtClean="0">
                <a:latin typeface="Calibri" pitchFamily="34" charset="0"/>
              </a:rPr>
              <a:t>L’enfant </a:t>
            </a:r>
          </a:p>
          <a:p>
            <a:pPr>
              <a:buNone/>
            </a:pPr>
            <a:r>
              <a:rPr lang="fr-FR" sz="2200" dirty="0" smtClean="0">
                <a:latin typeface="Calibri" pitchFamily="34" charset="0"/>
              </a:rPr>
              <a:t>présente ses vœux</a:t>
            </a:r>
          </a:p>
          <a:p>
            <a:pPr>
              <a:buNone/>
            </a:pPr>
            <a:r>
              <a:rPr lang="fr-FR" sz="2200" dirty="0" smtClean="0">
                <a:latin typeface="Calibri" pitchFamily="34" charset="0"/>
              </a:rPr>
              <a:t>pour la nouvelle année, </a:t>
            </a:r>
          </a:p>
          <a:p>
            <a:pPr>
              <a:buNone/>
            </a:pPr>
            <a:r>
              <a:rPr lang="fr-FR" sz="2200" dirty="0" smtClean="0">
                <a:latin typeface="Calibri" pitchFamily="34" charset="0"/>
              </a:rPr>
              <a:t>exprimés à l'aide de tapes dans le dos</a:t>
            </a:r>
          </a:p>
          <a:p>
            <a:pPr>
              <a:buNone/>
            </a:pPr>
            <a:r>
              <a:rPr lang="fr-FR" sz="2200" dirty="0" smtClean="0">
                <a:latin typeface="Calibri" pitchFamily="34" charset="0"/>
              </a:rPr>
              <a:t>avec  une tapette </a:t>
            </a:r>
          </a:p>
          <a:p>
            <a:pPr>
              <a:buNone/>
            </a:pPr>
            <a:r>
              <a:rPr lang="fr-FR" sz="2200" dirty="0" smtClean="0">
                <a:latin typeface="Calibri" pitchFamily="34" charset="0"/>
              </a:rPr>
              <a:t>spécialement préparée à</a:t>
            </a:r>
          </a:p>
          <a:p>
            <a:pPr>
              <a:buNone/>
            </a:pPr>
            <a:r>
              <a:rPr lang="fr-FR" sz="2200" dirty="0" smtClean="0">
                <a:latin typeface="Calibri" pitchFamily="34" charset="0"/>
              </a:rPr>
              <a:t>l'occasion, appelée </a:t>
            </a:r>
          </a:p>
          <a:p>
            <a:pPr algn="ctr">
              <a:buNone/>
            </a:pPr>
            <a:r>
              <a:rPr lang="fr-FR" sz="2200" b="1" i="1" dirty="0" err="1" smtClean="0">
                <a:latin typeface="Calibri" pitchFamily="34" charset="0"/>
              </a:rPr>
              <a:t>sourvaknitza</a:t>
            </a:r>
            <a:r>
              <a:rPr lang="fr-FR" sz="2200" dirty="0" smtClean="0">
                <a:latin typeface="Calibri" pitchFamily="34" charset="0"/>
              </a:rPr>
              <a:t>. </a:t>
            </a:r>
            <a:endParaRPr lang="en-US" sz="2200" dirty="0" smtClean="0">
              <a:latin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User\Desktop\Мартина Павлова 3г.jpg"/>
          <p:cNvPicPr>
            <a:picLocks noChangeAspect="1" noChangeArrowheads="1"/>
          </p:cNvPicPr>
          <p:nvPr/>
        </p:nvPicPr>
        <p:blipFill>
          <a:blip r:embed="rId2" cstate="print"/>
          <a:srcRect l="18057" t="2160" r="11668" b="2160"/>
          <a:stretch>
            <a:fillRect/>
          </a:stretch>
        </p:blipFill>
        <p:spPr bwMode="auto">
          <a:xfrm>
            <a:off x="7596336" y="2564904"/>
            <a:ext cx="1378820" cy="3384376"/>
          </a:xfrm>
          <a:prstGeom prst="rect">
            <a:avLst/>
          </a:prstGeom>
          <a:noFill/>
        </p:spPr>
      </p:pic>
      <p:pic>
        <p:nvPicPr>
          <p:cNvPr id="2051" name="Picture 3" descr="C:\Users\User\Desktop\25588026_1920413591331644_3269612415209411527_o.jpg"/>
          <p:cNvPicPr>
            <a:picLocks noChangeAspect="1" noChangeArrowheads="1"/>
          </p:cNvPicPr>
          <p:nvPr/>
        </p:nvPicPr>
        <p:blipFill>
          <a:blip r:embed="rId3" cstate="print"/>
          <a:srcRect r="3451"/>
          <a:stretch>
            <a:fillRect/>
          </a:stretch>
        </p:blipFill>
        <p:spPr bwMode="auto">
          <a:xfrm>
            <a:off x="899592" y="4509120"/>
            <a:ext cx="3096344" cy="2141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 l="16375" r="9936"/>
          <a:stretch>
            <a:fillRect/>
          </a:stretch>
        </p:blipFill>
        <p:spPr bwMode="auto">
          <a:xfrm rot="20406705">
            <a:off x="488407" y="1475754"/>
            <a:ext cx="1944216" cy="1733550"/>
          </a:xfrm>
          <a:prstGeom prst="rect">
            <a:avLst/>
          </a:prstGeom>
          <a:noFill/>
        </p:spPr>
      </p:pic>
      <p:pic>
        <p:nvPicPr>
          <p:cNvPr id="1027" name="Picture 3" descr="C:\Users\User\Desktop\Фест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8442">
            <a:off x="534213" y="4038798"/>
            <a:ext cx="2136080" cy="1594716"/>
          </a:xfrm>
          <a:prstGeom prst="rect">
            <a:avLst/>
          </a:prstGeom>
          <a:noFill/>
        </p:spPr>
      </p:pic>
      <p:pic>
        <p:nvPicPr>
          <p:cNvPr id="1029" name="Picture 5" descr="C:\Users\User\Desktop\survachka-071-a_1483186885.jpg"/>
          <p:cNvPicPr>
            <a:picLocks noChangeAspect="1" noChangeArrowheads="1"/>
          </p:cNvPicPr>
          <p:nvPr/>
        </p:nvPicPr>
        <p:blipFill>
          <a:blip r:embed="rId4" cstate="print"/>
          <a:srcRect l="10526" r="14114"/>
          <a:stretch>
            <a:fillRect/>
          </a:stretch>
        </p:blipFill>
        <p:spPr bwMode="auto">
          <a:xfrm rot="638212">
            <a:off x="7078805" y="3673901"/>
            <a:ext cx="1308755" cy="2316485"/>
          </a:xfrm>
          <a:prstGeom prst="rect">
            <a:avLst/>
          </a:prstGeom>
          <a:noFill/>
        </p:spPr>
      </p:pic>
      <p:pic>
        <p:nvPicPr>
          <p:cNvPr id="1030" name="Picture 6" descr="C:\Users\User\Desktop\images.jpg"/>
          <p:cNvPicPr>
            <a:picLocks noChangeAspect="1" noChangeArrowheads="1"/>
          </p:cNvPicPr>
          <p:nvPr/>
        </p:nvPicPr>
        <p:blipFill>
          <a:blip r:embed="rId5" cstate="print"/>
          <a:srcRect r="35790"/>
          <a:stretch>
            <a:fillRect/>
          </a:stretch>
        </p:blipFill>
        <p:spPr bwMode="auto">
          <a:xfrm rot="821627">
            <a:off x="6779569" y="1435817"/>
            <a:ext cx="1626865" cy="180975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123728" y="404664"/>
            <a:ext cx="4824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Merci pour votre attention</a:t>
            </a:r>
            <a:endParaRPr kumimoji="0" lang="fr-FR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zlatna_281017_1-730x4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933056"/>
            <a:ext cx="2698451" cy="1800200"/>
          </a:xfrm>
          <a:prstGeom prst="rect">
            <a:avLst/>
          </a:prstGeom>
          <a:noFill/>
        </p:spPr>
      </p:pic>
      <p:pic>
        <p:nvPicPr>
          <p:cNvPr id="3076" name="Picture 4" descr="C:\Users\User\Desktop\DpQcBCnd3Z21gyIehNxb-32987.jpg"/>
          <p:cNvPicPr>
            <a:picLocks noChangeAspect="1" noChangeArrowheads="1"/>
          </p:cNvPicPr>
          <p:nvPr/>
        </p:nvPicPr>
        <p:blipFill>
          <a:blip r:embed="rId7" cstate="print"/>
          <a:srcRect l="13022" t="1331" r="13844" b="7820"/>
          <a:stretch>
            <a:fillRect/>
          </a:stretch>
        </p:blipFill>
        <p:spPr bwMode="auto">
          <a:xfrm>
            <a:off x="2843808" y="1268760"/>
            <a:ext cx="3312368" cy="208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/>
            </a:r>
            <a:br>
              <a:rPr lang="en-US" sz="3200" b="1" dirty="0" smtClean="0">
                <a:latin typeface="Calibri" pitchFamily="34" charset="0"/>
              </a:rPr>
            </a:br>
            <a:r>
              <a:rPr lang="en-US" sz="3200" b="1" dirty="0" smtClean="0">
                <a:latin typeface="Calibri" pitchFamily="34" charset="0"/>
              </a:rPr>
              <a:t>Le folklore </a:t>
            </a:r>
            <a:r>
              <a:rPr lang="en-US" sz="3200" b="1" dirty="0" err="1" smtClean="0">
                <a:latin typeface="Calibri" pitchFamily="34" charset="0"/>
              </a:rPr>
              <a:t>bulg</a:t>
            </a:r>
            <a:r>
              <a:rPr lang="fr-FR" sz="3200" b="1" dirty="0" smtClean="0">
                <a:latin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</a:rPr>
              <a:t>re</a:t>
            </a:r>
            <a:r>
              <a:rPr lang="fr-FR" sz="3200" dirty="0" smtClean="0">
                <a:solidFill>
                  <a:srgbClr val="263238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solidFill>
                  <a:srgbClr val="263238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en-US" sz="2700" b="1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052736"/>
            <a:ext cx="4483224" cy="5472608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fr-FR" sz="3300" dirty="0" smtClean="0">
                <a:solidFill>
                  <a:srgbClr val="263238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solidFill>
                  <a:srgbClr val="263238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 musique bulgare impressionne par son rythme et sa dynamique, par le chant à deux. </a:t>
            </a:r>
            <a:r>
              <a:rPr lang="fr-FR" sz="3200" b="1" dirty="0" smtClean="0">
                <a:solidFill>
                  <a:srgbClr val="263238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Les</a:t>
            </a:r>
            <a:r>
              <a:rPr lang="fr-FR" sz="3200" dirty="0" smtClean="0">
                <a:solidFill>
                  <a:srgbClr val="263238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263238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mesures irrégulières </a:t>
            </a:r>
            <a:r>
              <a:rPr lang="fr-FR" sz="3200" dirty="0" smtClean="0">
                <a:solidFill>
                  <a:srgbClr val="263238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sont la caractéristique la plus typique de la musique folklorique bulgare.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32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sz="3200" dirty="0" smtClean="0">
              <a:solidFill>
                <a:srgbClr val="32323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sz="3200" dirty="0" smtClean="0">
              <a:solidFill>
                <a:srgbClr val="32323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endParaRPr lang="fr-FR" sz="3200" dirty="0" smtClean="0">
              <a:solidFill>
                <a:srgbClr val="323232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endParaRPr lang="fr-FR" sz="3200" dirty="0" smtClean="0">
              <a:solidFill>
                <a:srgbClr val="323232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endParaRPr lang="fr-FR" sz="3200" dirty="0" smtClean="0">
              <a:solidFill>
                <a:srgbClr val="323232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endParaRPr lang="fr-FR" sz="3200" dirty="0" smtClean="0">
              <a:solidFill>
                <a:srgbClr val="323232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sz="3200" dirty="0" smtClean="0">
              <a:solidFill>
                <a:srgbClr val="323232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fr-FR" sz="3200" dirty="0" smtClean="0">
                <a:solidFill>
                  <a:srgbClr val="323232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Il faut distinguer les danses rituelles </a:t>
            </a:r>
            <a:r>
              <a:rPr lang="fr-FR" sz="3200" b="1" dirty="0" smtClean="0">
                <a:solidFill>
                  <a:srgbClr val="323232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masculines</a:t>
            </a:r>
            <a:r>
              <a:rPr lang="fr-FR" sz="3200" dirty="0" smtClean="0">
                <a:solidFill>
                  <a:srgbClr val="323232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et les danses rituelles </a:t>
            </a:r>
            <a:r>
              <a:rPr lang="fr-FR" sz="3200" b="1" dirty="0" smtClean="0">
                <a:solidFill>
                  <a:srgbClr val="323232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féminines</a:t>
            </a:r>
            <a:r>
              <a:rPr lang="fr-FR" sz="3200" dirty="0" smtClean="0">
                <a:solidFill>
                  <a:srgbClr val="323232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 Par leur diversité et leurs variations et par la richesse de leurs significations, les danses féminines sont </a:t>
            </a:r>
            <a:r>
              <a:rPr lang="fr-FR" sz="3200" dirty="0" err="1" smtClean="0">
                <a:solidFill>
                  <a:srgbClr val="323232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rédominantes</a:t>
            </a:r>
            <a:r>
              <a:rPr lang="fr-FR" sz="3200" dirty="0" smtClean="0">
                <a:solidFill>
                  <a:srgbClr val="323232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fr-FR" sz="32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5" descr="620_Folkl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196753"/>
            <a:ext cx="3744416" cy="1944681"/>
          </a:xfrm>
        </p:spPr>
      </p:pic>
      <p:pic>
        <p:nvPicPr>
          <p:cNvPr id="1026" name="Picture 2" descr="C:\Users\Use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25144"/>
            <a:ext cx="2880320" cy="1750194"/>
          </a:xfrm>
          <a:prstGeom prst="rect">
            <a:avLst/>
          </a:prstGeom>
          <a:noFill/>
        </p:spPr>
      </p:pic>
      <p:pic>
        <p:nvPicPr>
          <p:cNvPr id="1027" name="Picture 3" descr="C:\Users\User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80928"/>
            <a:ext cx="2952328" cy="196464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716016" y="3140968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32323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La danse la plus répandue dans la culture traditionnelle bulgare est une danse en chaîne</a:t>
            </a:r>
            <a:r>
              <a:rPr lang="fr-FR" sz="2400" dirty="0" smtClean="0">
                <a:solidFill>
                  <a:srgbClr val="263238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aux mesures irrégulières</a:t>
            </a:r>
            <a:r>
              <a:rPr lang="fr-FR" sz="2400" dirty="0" smtClean="0">
                <a:solidFill>
                  <a:srgbClr val="32323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fr-FR" sz="2400" b="1" i="1" dirty="0" smtClean="0">
                <a:solidFill>
                  <a:srgbClr val="32323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le </a:t>
            </a:r>
            <a:r>
              <a:rPr lang="fr-FR" sz="2400" b="1" i="1" dirty="0" err="1" smtClean="0">
                <a:solidFill>
                  <a:srgbClr val="32323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horo</a:t>
            </a:r>
            <a:r>
              <a:rPr lang="fr-FR" sz="2400" dirty="0" smtClean="0">
                <a:solidFill>
                  <a:srgbClr val="32323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Calibri" pitchFamily="34" charset="0"/>
              </a:rPr>
              <a:t>La danse sur braise</a:t>
            </a:r>
            <a:endParaRPr lang="en-US" sz="2800" b="1" dirty="0">
              <a:latin typeface="Calibri" pitchFamily="34" charset="0"/>
            </a:endParaRPr>
          </a:p>
        </p:txBody>
      </p:sp>
      <p:pic>
        <p:nvPicPr>
          <p:cNvPr id="8" name="Content Placeholder 7" descr="Image_5550650_500_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8333"/>
          <a:stretch>
            <a:fillRect/>
          </a:stretch>
        </p:blipFill>
        <p:spPr>
          <a:xfrm>
            <a:off x="539552" y="1268761"/>
            <a:ext cx="3755138" cy="2304256"/>
          </a:xfrm>
        </p:spPr>
      </p:pic>
      <p:pic>
        <p:nvPicPr>
          <p:cNvPr id="9" name="Content Placeholder 8" descr="nes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l="4974" t="8893" r="5501" b="5736"/>
          <a:stretch>
            <a:fillRect/>
          </a:stretch>
        </p:blipFill>
        <p:spPr>
          <a:xfrm>
            <a:off x="5148064" y="3933056"/>
            <a:ext cx="2771775" cy="2463800"/>
          </a:xfrm>
        </p:spPr>
      </p:pic>
      <p:sp>
        <p:nvSpPr>
          <p:cNvPr id="7" name="Rectangle 6"/>
          <p:cNvSpPr/>
          <p:nvPr/>
        </p:nvSpPr>
        <p:spPr>
          <a:xfrm>
            <a:off x="4644008" y="1124744"/>
            <a:ext cx="4248472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25333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antique rituel bulgare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900" dirty="0" smtClean="0">
              <a:solidFill>
                <a:srgbClr val="25333E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25333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ajoutée à la liste de l’UNESCO du patrimoine culturel de l’humanité.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9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pratiquée dans quelques villages dans la montagne Strandzha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 lieu </a:t>
            </a:r>
            <a:r>
              <a:rPr lang="fr-FR" sz="2000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 21 mai </a:t>
            </a:r>
            <a:r>
              <a:rPr lang="fr-FR" sz="20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ou </a:t>
            </a:r>
            <a:r>
              <a:rPr lang="fr-FR" sz="2000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 3 juin</a:t>
            </a:r>
            <a:r>
              <a:rPr lang="fr-FR" sz="20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le jour de </a:t>
            </a:r>
            <a:r>
              <a:rPr lang="fr-FR" sz="2000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 Constantin et Ste Hélène</a:t>
            </a:r>
            <a:endParaRPr lang="en-US" sz="2000" b="1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3789041"/>
            <a:ext cx="41044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Au crépuscule, les danseurs, appelés </a:t>
            </a:r>
            <a:r>
              <a:rPr lang="fr-FR" sz="2000" b="1" i="1" dirty="0" err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nestinari</a:t>
            </a:r>
            <a:r>
              <a:rPr lang="fr-FR" sz="20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,  procèdent à la danse sur la braise durant laquelle ils tiennent une icône des deux saints dans les mains.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Les </a:t>
            </a:r>
            <a:r>
              <a:rPr lang="fr-FR" sz="2000" dirty="0" err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nestinari</a:t>
            </a:r>
            <a:r>
              <a:rPr lang="en-US" sz="20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ne se </a:t>
            </a:r>
            <a:r>
              <a:rPr lang="en-US" sz="2000" dirty="0" err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brûlent</a:t>
            </a:r>
            <a:r>
              <a:rPr lang="en-US" sz="20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jamais</a:t>
            </a:r>
            <a:r>
              <a:rPr lang="en-US" sz="20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les </a:t>
            </a:r>
            <a:r>
              <a:rPr lang="en-US" sz="2000" dirty="0" err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pieds</a:t>
            </a:r>
            <a:r>
              <a:rPr lang="en-US" sz="20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Calibri" pitchFamily="34" charset="0"/>
              </a:rPr>
              <a:t>Le 6 janvier - Epiphanie ou </a:t>
            </a:r>
            <a:r>
              <a:rPr lang="fr-FR" sz="2800" b="1" dirty="0" err="1" smtClean="0">
                <a:latin typeface="Calibri" pitchFamily="34" charset="0"/>
              </a:rPr>
              <a:t>Yordanovden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1196752"/>
            <a:ext cx="849694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C'est la tradition du bain d'eau glacée. Un prêtre bénit une croix et la jette dans l'eau, gelée à cette époque de l'année. Le premier qui attrape la croix sera en pleine santé pendant l'année. C'est le baptême du Christ dans le Jourdain qui est représenté.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Dans la ville de </a:t>
            </a:r>
            <a:r>
              <a:rPr lang="fr-FR" sz="2000" dirty="0" err="1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Kalofer</a:t>
            </a:r>
            <a:r>
              <a:rPr lang="fr-FR" sz="2000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, dans les eaux gelées de la rivière </a:t>
            </a:r>
            <a:r>
              <a:rPr lang="fr-FR" sz="2000" dirty="0" err="1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Toundja</a:t>
            </a:r>
            <a:r>
              <a:rPr lang="fr-FR" sz="2000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, on danse        </a:t>
            </a:r>
            <a:r>
              <a:rPr lang="fr-FR" sz="20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le </a:t>
            </a:r>
            <a:r>
              <a:rPr lang="fr-FR" sz="2000" b="1" dirty="0" err="1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horo</a:t>
            </a:r>
            <a:r>
              <a:rPr lang="fr-FR" sz="2000" b="1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des hommes</a:t>
            </a:r>
            <a:r>
              <a:rPr lang="fr-FR" sz="2000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, la plus célèbre danse rituelle masculine.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148" name="Picture 4" descr="C:\Users\Us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01008"/>
            <a:ext cx="4371913" cy="2448272"/>
          </a:xfrm>
          <a:prstGeom prst="rect">
            <a:avLst/>
          </a:prstGeom>
          <a:noFill/>
        </p:spPr>
      </p:pic>
      <p:pic>
        <p:nvPicPr>
          <p:cNvPr id="6149" name="Picture 5" descr="C:\Users\User\Desktop\yordanov-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324036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Calibri" pitchFamily="34" charset="0"/>
              </a:rPr>
              <a:t>Le 1</a:t>
            </a:r>
            <a:r>
              <a:rPr lang="fr-FR" sz="2800" b="1" baseline="30000" dirty="0" smtClean="0">
                <a:latin typeface="Calibri" pitchFamily="34" charset="0"/>
              </a:rPr>
              <a:t>er</a:t>
            </a:r>
            <a:r>
              <a:rPr lang="fr-FR" sz="2800" b="1" dirty="0" smtClean="0">
                <a:latin typeface="Calibri" pitchFamily="34" charset="0"/>
              </a:rPr>
              <a:t> mars - La </a:t>
            </a:r>
            <a:r>
              <a:rPr lang="fr-FR" sz="2800" b="1" dirty="0" err="1" smtClean="0">
                <a:latin typeface="Calibri" pitchFamily="34" charset="0"/>
              </a:rPr>
              <a:t>martenitza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1196752"/>
            <a:ext cx="8496944" cy="29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000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une amulette de fils rouge et blanc torsadés que l'on porte au poignet dès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 mars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25333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2533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 présente sous plusieurs formes et de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2533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différentes tailles: en pompon, en petites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2533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boules, en petits personnages (le garçon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rgbClr val="2533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Pijo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2533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2533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et </a:t>
            </a:r>
            <a:r>
              <a:rPr lang="fr-FR" sz="2000" dirty="0" smtClean="0">
                <a:solidFill>
                  <a:srgbClr val="25333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la fille </a:t>
            </a:r>
            <a:r>
              <a:rPr lang="fr-FR" sz="2000" dirty="0" err="1" smtClean="0">
                <a:solidFill>
                  <a:srgbClr val="25333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rgbClr val="2533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enda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2533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000" dirty="0" smtClean="0">
                <a:solidFill>
                  <a:srgbClr val="25333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2533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 porte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2533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</a:t>
            </a:r>
            <a:r>
              <a:rPr kumimoji="0" lang="fr-FR" sz="2000" b="1" i="1" u="none" strike="noStrike" cap="none" normalizeH="0" baseline="0" dirty="0" err="1" smtClean="0">
                <a:ln>
                  <a:noFill/>
                </a:ln>
                <a:solidFill>
                  <a:srgbClr val="2533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marténitza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2533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2533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autour du poignet,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2533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sur le revers de la veste ou dans la poche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25333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jusqu’à l’apparition du printemps.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170" name="Picture 2" descr="C:\Users\User\Desktop\6470a0c47f6a9c9f4924d2ddd22c3eac.jpg"/>
          <p:cNvPicPr>
            <a:picLocks noChangeAspect="1" noChangeArrowheads="1"/>
          </p:cNvPicPr>
          <p:nvPr/>
        </p:nvPicPr>
        <p:blipFill>
          <a:blip r:embed="rId2" cstate="print"/>
          <a:srcRect l="21539" t="7298" r="13535" b="8879"/>
          <a:stretch>
            <a:fillRect/>
          </a:stretch>
        </p:blipFill>
        <p:spPr bwMode="auto">
          <a:xfrm>
            <a:off x="5364088" y="1700808"/>
            <a:ext cx="3372148" cy="244827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31840" y="4365104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FR" dirty="0" smtClean="0">
                <a:solidFill>
                  <a:srgbClr val="25333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000" dirty="0" smtClean="0">
                <a:solidFill>
                  <a:srgbClr val="25333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Après l’apparition des premiers oiseaux migrateurs, on enlève la </a:t>
            </a:r>
            <a:r>
              <a:rPr lang="fr-FR" sz="2000" dirty="0" err="1" smtClean="0">
                <a:solidFill>
                  <a:srgbClr val="25333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marténitza</a:t>
            </a:r>
            <a:r>
              <a:rPr lang="fr-FR" sz="2000" dirty="0" smtClean="0">
                <a:solidFill>
                  <a:srgbClr val="25333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et on l’accroche à un arbre</a:t>
            </a:r>
            <a:r>
              <a:rPr lang="fr-FR" sz="2000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fleuri.</a:t>
            </a:r>
            <a:endParaRPr lang="en-US" sz="2000" dirty="0"/>
          </a:p>
        </p:txBody>
      </p:sp>
      <p:pic>
        <p:nvPicPr>
          <p:cNvPr id="7172" name="Picture 4" descr="C:\Users\User\Desktop\slide_21.jpg"/>
          <p:cNvPicPr>
            <a:picLocks noChangeAspect="1" noChangeArrowheads="1"/>
          </p:cNvPicPr>
          <p:nvPr/>
        </p:nvPicPr>
        <p:blipFill>
          <a:blip r:embed="rId3" cstate="print"/>
          <a:srcRect l="6058" t="12201" r="32990" b="19760"/>
          <a:stretch>
            <a:fillRect/>
          </a:stretch>
        </p:blipFill>
        <p:spPr bwMode="auto">
          <a:xfrm>
            <a:off x="467544" y="4221088"/>
            <a:ext cx="2520280" cy="2110002"/>
          </a:xfrm>
          <a:prstGeom prst="rect">
            <a:avLst/>
          </a:prstGeom>
          <a:noFill/>
        </p:spPr>
      </p:pic>
      <p:pic>
        <p:nvPicPr>
          <p:cNvPr id="7173" name="Picture 5" descr="C:\Users\User\Desktop\1551427909-s-martenitsi.jpg"/>
          <p:cNvPicPr>
            <a:picLocks noChangeAspect="1" noChangeArrowheads="1"/>
          </p:cNvPicPr>
          <p:nvPr/>
        </p:nvPicPr>
        <p:blipFill>
          <a:blip r:embed="rId4" cstate="print"/>
          <a:srcRect l="14424" r="10866"/>
          <a:stretch>
            <a:fillRect/>
          </a:stretch>
        </p:blipFill>
        <p:spPr bwMode="auto">
          <a:xfrm>
            <a:off x="6156176" y="4365104"/>
            <a:ext cx="2664296" cy="2005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err="1" smtClean="0">
                <a:latin typeface="Calibri" pitchFamily="34" charset="0"/>
              </a:rPr>
              <a:t>PÂques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1196752"/>
            <a:ext cx="82809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la fête la plus importante dans le calendrier orthodoxe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qui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se prépare toute la semaine.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000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Le jeudi avant Pâques, on colorie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 VRAIS œufs.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Calibri" pitchFamily="34" charset="0"/>
              </a:rPr>
              <a:t>Le premier œuf est toujours de couleur rouge.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Le jour de Pâques a lieu la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"bataille des œufs"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: chacun tapote son œuf sur celui de son voisin de table. Le propriétaire de l'œuf qui résistera le mieux aura de la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chance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pendant toute l'année !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8" name="Picture 4" descr="C:\Users\User\Desktop\1240772_634_354.jpg"/>
          <p:cNvPicPr>
            <a:picLocks noChangeAspect="1" noChangeArrowheads="1"/>
          </p:cNvPicPr>
          <p:nvPr/>
        </p:nvPicPr>
        <p:blipFill>
          <a:blip r:embed="rId2" cstate="print"/>
          <a:srcRect l="2240" t="1950" r="2240" b="1950"/>
          <a:stretch>
            <a:fillRect/>
          </a:stretch>
        </p:blipFill>
        <p:spPr bwMode="auto">
          <a:xfrm>
            <a:off x="755576" y="3645024"/>
            <a:ext cx="3557195" cy="2736304"/>
          </a:xfrm>
          <a:prstGeom prst="rect">
            <a:avLst/>
          </a:prstGeom>
          <a:noFill/>
        </p:spPr>
      </p:pic>
      <p:pic>
        <p:nvPicPr>
          <p:cNvPr id="1030" name="Picture 6" descr="C:\Users\User\Desktop\66-08-0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17032"/>
            <a:ext cx="2987749" cy="2655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100" b="1" i="1" dirty="0" smtClean="0">
                <a:latin typeface="Calibri" pitchFamily="34" charset="0"/>
              </a:rPr>
              <a:t>Le 6 mai</a:t>
            </a:r>
            <a:r>
              <a:rPr lang="fr-FR" sz="3100" b="1" dirty="0" smtClean="0">
                <a:latin typeface="Calibri" pitchFamily="34" charset="0"/>
              </a:rPr>
              <a:t> est le jour de Saint Georges </a:t>
            </a:r>
            <a:br>
              <a:rPr lang="fr-FR" sz="3100" b="1" dirty="0" smtClean="0">
                <a:latin typeface="Calibri" pitchFamily="34" charset="0"/>
              </a:rPr>
            </a:br>
            <a:r>
              <a:rPr lang="fr-FR" sz="3100" b="1" dirty="0" err="1" smtClean="0">
                <a:latin typeface="Calibri" pitchFamily="34" charset="0"/>
              </a:rPr>
              <a:t>Sveti</a:t>
            </a:r>
            <a:r>
              <a:rPr lang="fr-FR" sz="3100" b="1" dirty="0" smtClean="0">
                <a:latin typeface="Calibri" pitchFamily="34" charset="0"/>
              </a:rPr>
              <a:t> Georgi – </a:t>
            </a:r>
            <a:r>
              <a:rPr lang="fr-FR" sz="3100" b="1" dirty="0" err="1" smtClean="0">
                <a:latin typeface="Calibri" pitchFamily="34" charset="0"/>
              </a:rPr>
              <a:t>Guergiovden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7" name="Picture 3" descr="C:\Users\User\Desktop\665x0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01008"/>
            <a:ext cx="3449995" cy="230425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5220072" y="1484784"/>
            <a:ext cx="3466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En 1999 la Saint Georges a été promulguée </a:t>
            </a:r>
            <a:r>
              <a:rPr lang="fr-FR" sz="2000" b="1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fête de l'armée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et, à cette occasion des défilés sont organisés dans plusieurs villes. C'est un jour férié.</a:t>
            </a:r>
            <a:endParaRPr lang="fr-FR" sz="20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9" name="Picture 5" descr="C:\Users\User\Desktop\12082.w6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96752"/>
            <a:ext cx="1872208" cy="2803817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5536" y="1340768"/>
            <a:ext cx="25922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 jour de Saint Georges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est une des plus grandes fêtes populaires bulgares qui marque le début de l'été.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483768" y="4077072"/>
            <a:ext cx="25922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Dans la tradition bulgare, le jour de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Guergiovden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on mange de l’agneau et on prépare des pains ronds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traditionnel</a:t>
            </a:r>
            <a:r>
              <a:rPr lang="fr-F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" name="Picture 9" descr="C:\Users\User\Desktop\hlqb.jpg"/>
          <p:cNvPicPr/>
          <p:nvPr/>
        </p:nvPicPr>
        <p:blipFill>
          <a:blip r:embed="rId4" cstate="print"/>
          <a:srcRect l="15913" t="8122" r="16533" b="3553"/>
          <a:stretch>
            <a:fillRect/>
          </a:stretch>
        </p:blipFill>
        <p:spPr bwMode="auto">
          <a:xfrm rot="20817984">
            <a:off x="184380" y="3732890"/>
            <a:ext cx="2272832" cy="1894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008112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latin typeface="Calibri" pitchFamily="34" charset="0"/>
              </a:rPr>
              <a:t>Le 24 mai</a:t>
            </a:r>
            <a:r>
              <a:rPr lang="fr-FR" sz="2000" b="1" dirty="0" smtClean="0">
                <a:latin typeface="Calibri" pitchFamily="34" charset="0"/>
              </a:rPr>
              <a:t/>
            </a:r>
            <a:br>
              <a:rPr lang="fr-FR" sz="2000" b="1" dirty="0" smtClean="0">
                <a:latin typeface="Calibri" pitchFamily="34" charset="0"/>
              </a:rPr>
            </a:br>
            <a:r>
              <a:rPr lang="fr-FR" sz="1800" dirty="0" smtClean="0"/>
              <a:t>le jour de l'écriture slave, de l'éducation et de la culture bulgares</a:t>
            </a:r>
            <a:endParaRPr lang="en-US" sz="1800" b="1" dirty="0">
              <a:latin typeface="Calibri" pitchFamily="34" charset="0"/>
            </a:endParaRPr>
          </a:p>
        </p:txBody>
      </p:sp>
      <p:pic>
        <p:nvPicPr>
          <p:cNvPr id="1026" name="Picture 2" descr="C:\Users\User\Desktop\260c722f8bb31b0af5c18351354e0cbb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t="18825"/>
          <a:stretch>
            <a:fillRect/>
          </a:stretch>
        </p:blipFill>
        <p:spPr bwMode="auto">
          <a:xfrm>
            <a:off x="1115616" y="1988840"/>
            <a:ext cx="3455988" cy="18637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3568" y="119675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fr-FR" sz="2000" dirty="0" smtClean="0">
                <a:solidFill>
                  <a:srgbClr val="4E3B30"/>
                </a:solidFill>
                <a:latin typeface="Calibri" pitchFamily="34" charset="0"/>
              </a:rPr>
              <a:t>Fête nationale, le 24 Mai symbolise l’éveil national, l'essor et l'indépendance culturelle de la Bulgarie. </a:t>
            </a:r>
            <a:endParaRPr lang="en-US" sz="2000" dirty="0" smtClean="0">
              <a:solidFill>
                <a:srgbClr val="4E3B30"/>
              </a:solidFill>
              <a:latin typeface="Calibri" pitchFamily="34" charset="0"/>
            </a:endParaRPr>
          </a:p>
        </p:txBody>
      </p:sp>
      <p:pic>
        <p:nvPicPr>
          <p:cNvPr id="1028" name="Picture 4" descr="C:\Users\User\Desktop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1733046" cy="2448272"/>
          </a:xfrm>
          <a:prstGeom prst="rect">
            <a:avLst/>
          </a:prstGeom>
          <a:noFill/>
        </p:spPr>
      </p:pic>
      <p:pic>
        <p:nvPicPr>
          <p:cNvPr id="1029" name="Picture 5" descr="C:\Users\User\Desktop\downloa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88840"/>
            <a:ext cx="3312368" cy="185492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555776" y="4293096"/>
            <a:ext cx="475252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Le 24 mai, c ’est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la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fête des lettres,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la fête de l'alphabet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800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fête des saints frères Cyrille et Méthode, inventeurs de l’alphabet cyrillique vers 850.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Picture 2" descr="C:\Users\User\Desktop\bul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05064"/>
            <a:ext cx="2520280" cy="1527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err="1" smtClean="0">
                <a:latin typeface="Calibri" pitchFamily="34" charset="0"/>
              </a:rPr>
              <a:t>FÊte</a:t>
            </a:r>
            <a:r>
              <a:rPr lang="fr-FR" sz="2800" b="1" dirty="0" smtClean="0">
                <a:latin typeface="Calibri" pitchFamily="34" charset="0"/>
              </a:rPr>
              <a:t> de la  rose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1155522"/>
            <a:ext cx="8568952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Helvetica" charset="0"/>
              </a:rPr>
              <a:t>  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5A5858"/>
                </a:solidFill>
                <a:effectLst/>
                <a:latin typeface="Calibri" pitchFamily="34" charset="0"/>
                <a:ea typeface="Times New Roman" pitchFamily="18" charset="0"/>
                <a:cs typeface="Helvetica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Helvetica" charset="0"/>
              </a:rPr>
              <a:t>Le festival existe depuis 1903 et se déroule sur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Helvetica" charset="0"/>
              </a:rPr>
              <a:t> trois jours au début du mois de juin à Kazanlak.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800" b="0" i="0" u="none" strike="noStrike" cap="none" normalizeH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Helvetica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Helvetica" charset="0"/>
              </a:rPr>
              <a:t> La fête commence avec le couronnement de la reine de la rose et se poursuit avec la cérémonie de la cueillette, suivie de chants et de danses folkloriques.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Helvetica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000" dirty="0" smtClean="0">
                <a:latin typeface="Calibri" pitchFamily="34" charset="0"/>
                <a:ea typeface="Times New Roman" pitchFamily="18" charset="0"/>
                <a:cs typeface="Helvetica" charset="0"/>
              </a:rPr>
              <a:t> Un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Helvetica" charset="0"/>
              </a:rPr>
              <a:t> cortège carnavalesque </a:t>
            </a:r>
            <a:r>
              <a:rPr lang="fr-FR" sz="2000" dirty="0" smtClean="0">
                <a:latin typeface="Calibri" pitchFamily="34" charset="0"/>
                <a:ea typeface="Times New Roman" pitchFamily="18" charset="0"/>
                <a:cs typeface="Helvetica" charset="0"/>
              </a:rPr>
              <a:t>clôture le festival.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56992"/>
            <a:ext cx="2932260" cy="1944216"/>
          </a:xfrm>
          <a:prstGeom prst="rect">
            <a:avLst/>
          </a:prstGeom>
          <a:noFill/>
        </p:spPr>
      </p:pic>
      <p:pic>
        <p:nvPicPr>
          <p:cNvPr id="24581" name="Picture 5" descr="C:\Users\User\Desktop\22-5.jpg"/>
          <p:cNvPicPr>
            <a:picLocks noChangeAspect="1" noChangeArrowheads="1"/>
          </p:cNvPicPr>
          <p:nvPr/>
        </p:nvPicPr>
        <p:blipFill>
          <a:blip r:embed="rId3" cstate="print"/>
          <a:srcRect l="16401" r="15560"/>
          <a:stretch>
            <a:fillRect/>
          </a:stretch>
        </p:blipFill>
        <p:spPr bwMode="auto">
          <a:xfrm>
            <a:off x="6084168" y="4005064"/>
            <a:ext cx="2720350" cy="1999109"/>
          </a:xfrm>
          <a:prstGeom prst="rect">
            <a:avLst/>
          </a:prstGeom>
          <a:noFill/>
        </p:spPr>
      </p:pic>
      <p:pic>
        <p:nvPicPr>
          <p:cNvPr id="24582" name="Picture 6" descr="C:\Users\User\Desktop\660_ba3f34783f39626a7341acb88648fa34.jpg"/>
          <p:cNvPicPr>
            <a:picLocks noChangeAspect="1" noChangeArrowheads="1"/>
          </p:cNvPicPr>
          <p:nvPr/>
        </p:nvPicPr>
        <p:blipFill>
          <a:blip r:embed="rId4" cstate="print"/>
          <a:srcRect r="45215"/>
          <a:stretch>
            <a:fillRect/>
          </a:stretch>
        </p:blipFill>
        <p:spPr bwMode="auto">
          <a:xfrm>
            <a:off x="539552" y="3717032"/>
            <a:ext cx="2120457" cy="2577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854</TotalTime>
  <Words>633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Helvetica</vt:lpstr>
      <vt:lpstr>Times New Roman</vt:lpstr>
      <vt:lpstr>Wingdings</vt:lpstr>
      <vt:lpstr>Wingdings 2</vt:lpstr>
      <vt:lpstr>Trek</vt:lpstr>
      <vt:lpstr>La culture en bulgarie</vt:lpstr>
      <vt:lpstr> Le folklore bulgare </vt:lpstr>
      <vt:lpstr>La danse sur braise</vt:lpstr>
      <vt:lpstr>Le 6 janvier - Epiphanie ou Yordanovden</vt:lpstr>
      <vt:lpstr>Le 1er mars - La martenitza</vt:lpstr>
      <vt:lpstr>PÂques</vt:lpstr>
      <vt:lpstr>Le 6 mai est le jour de Saint Georges  Sveti Georgi – Guergiovden </vt:lpstr>
      <vt:lpstr>Le 24 mai le jour de l'écriture slave, de l'éducation et de la culture bulgares</vt:lpstr>
      <vt:lpstr>FÊte de la  rose </vt:lpstr>
      <vt:lpstr>NoËl</vt:lpstr>
      <vt:lpstr>NoËl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culture en bulgarie</dc:title>
  <dc:creator>User</dc:creator>
  <cp:lastModifiedBy>User</cp:lastModifiedBy>
  <cp:revision>83</cp:revision>
  <dcterms:created xsi:type="dcterms:W3CDTF">2019-09-21T05:34:16Z</dcterms:created>
  <dcterms:modified xsi:type="dcterms:W3CDTF">2019-09-27T10:39:19Z</dcterms:modified>
</cp:coreProperties>
</file>