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59" r:id="rId5"/>
    <p:sldId id="260" r:id="rId6"/>
    <p:sldId id="262" r:id="rId7"/>
    <p:sldId id="263" r:id="rId8"/>
    <p:sldId id="264" r:id="rId9"/>
    <p:sldId id="265" r:id="rId10"/>
    <p:sldId id="267" r:id="rId11"/>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em Estilo, Sem Grelh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a:t>Clique para editar o estilo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Faça clique para editar o estilo</a:t>
            </a:r>
          </a:p>
        </p:txBody>
      </p:sp>
      <p:sp>
        <p:nvSpPr>
          <p:cNvPr id="4" name="Marcador de Posição da Data 3"/>
          <p:cNvSpPr>
            <a:spLocks noGrp="1"/>
          </p:cNvSpPr>
          <p:nvPr>
            <p:ph type="dt" sz="half" idx="10"/>
          </p:nvPr>
        </p:nvSpPr>
        <p:spPr/>
        <p:txBody>
          <a:bodyPr/>
          <a:lstStyle/>
          <a:p>
            <a:fld id="{B4CFDA9E-A06C-4AEE-AF31-2ABA7A6F27D3}" type="datetimeFigureOut">
              <a:rPr lang="pt-PT" smtClean="0"/>
              <a:t>07/10/2019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2542907-4FE5-43D3-9594-248DB72B7DB0}" type="slidenum">
              <a:rPr lang="pt-PT" smtClean="0"/>
              <a:t>‹nº›</a:t>
            </a:fld>
            <a:endParaRPr lang="pt-PT"/>
          </a:p>
        </p:txBody>
      </p:sp>
    </p:spTree>
    <p:extLst>
      <p:ext uri="{BB962C8B-B14F-4D97-AF65-F5344CB8AC3E}">
        <p14:creationId xmlns:p14="http://schemas.microsoft.com/office/powerpoint/2010/main" val="1852771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B4CFDA9E-A06C-4AEE-AF31-2ABA7A6F27D3}" type="datetimeFigureOut">
              <a:rPr lang="pt-PT" smtClean="0"/>
              <a:t>07/10/2019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2542907-4FE5-43D3-9594-248DB72B7DB0}" type="slidenum">
              <a:rPr lang="pt-PT" smtClean="0"/>
              <a:t>‹nº›</a:t>
            </a:fld>
            <a:endParaRPr lang="pt-PT"/>
          </a:p>
        </p:txBody>
      </p:sp>
    </p:spTree>
    <p:extLst>
      <p:ext uri="{BB962C8B-B14F-4D97-AF65-F5344CB8AC3E}">
        <p14:creationId xmlns:p14="http://schemas.microsoft.com/office/powerpoint/2010/main" val="3709622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B4CFDA9E-A06C-4AEE-AF31-2ABA7A6F27D3}" type="datetimeFigureOut">
              <a:rPr lang="pt-PT" smtClean="0"/>
              <a:t>07/10/2019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2542907-4FE5-43D3-9594-248DB72B7DB0}" type="slidenum">
              <a:rPr lang="pt-PT" smtClean="0"/>
              <a:t>‹nº›</a:t>
            </a:fld>
            <a:endParaRPr lang="pt-PT"/>
          </a:p>
        </p:txBody>
      </p:sp>
    </p:spTree>
    <p:extLst>
      <p:ext uri="{BB962C8B-B14F-4D97-AF65-F5344CB8AC3E}">
        <p14:creationId xmlns:p14="http://schemas.microsoft.com/office/powerpoint/2010/main" val="105885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B4CFDA9E-A06C-4AEE-AF31-2ABA7A6F27D3}" type="datetimeFigureOut">
              <a:rPr lang="pt-PT" smtClean="0"/>
              <a:t>07/10/2019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2542907-4FE5-43D3-9594-248DB72B7DB0}" type="slidenum">
              <a:rPr lang="pt-PT" smtClean="0"/>
              <a:t>‹nº›</a:t>
            </a:fld>
            <a:endParaRPr lang="pt-PT"/>
          </a:p>
        </p:txBody>
      </p:sp>
    </p:spTree>
    <p:extLst>
      <p:ext uri="{BB962C8B-B14F-4D97-AF65-F5344CB8AC3E}">
        <p14:creationId xmlns:p14="http://schemas.microsoft.com/office/powerpoint/2010/main" val="1495957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a:t>Clique para editar o estilo</a:t>
            </a:r>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a:t>
            </a:r>
          </a:p>
        </p:txBody>
      </p:sp>
      <p:sp>
        <p:nvSpPr>
          <p:cNvPr id="4" name="Marcador de Posição da Data 3"/>
          <p:cNvSpPr>
            <a:spLocks noGrp="1"/>
          </p:cNvSpPr>
          <p:nvPr>
            <p:ph type="dt" sz="half" idx="10"/>
          </p:nvPr>
        </p:nvSpPr>
        <p:spPr/>
        <p:txBody>
          <a:bodyPr/>
          <a:lstStyle/>
          <a:p>
            <a:fld id="{B4CFDA9E-A06C-4AEE-AF31-2ABA7A6F27D3}" type="datetimeFigureOut">
              <a:rPr lang="pt-PT" smtClean="0"/>
              <a:t>07/10/2019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2542907-4FE5-43D3-9594-248DB72B7DB0}" type="slidenum">
              <a:rPr lang="pt-PT" smtClean="0"/>
              <a:t>‹nº›</a:t>
            </a:fld>
            <a:endParaRPr lang="pt-PT"/>
          </a:p>
        </p:txBody>
      </p:sp>
    </p:spTree>
    <p:extLst>
      <p:ext uri="{BB962C8B-B14F-4D97-AF65-F5344CB8AC3E}">
        <p14:creationId xmlns:p14="http://schemas.microsoft.com/office/powerpoint/2010/main" val="2177473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838200" y="1825625"/>
            <a:ext cx="5181600"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6172200" y="1825625"/>
            <a:ext cx="5181600"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B4CFDA9E-A06C-4AEE-AF31-2ABA7A6F27D3}" type="datetimeFigureOut">
              <a:rPr lang="pt-PT" smtClean="0"/>
              <a:t>07/10/2019</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2542907-4FE5-43D3-9594-248DB72B7DB0}" type="slidenum">
              <a:rPr lang="pt-PT" smtClean="0"/>
              <a:t>‹nº›</a:t>
            </a:fld>
            <a:endParaRPr lang="pt-PT"/>
          </a:p>
        </p:txBody>
      </p:sp>
    </p:spTree>
    <p:extLst>
      <p:ext uri="{BB962C8B-B14F-4D97-AF65-F5344CB8AC3E}">
        <p14:creationId xmlns:p14="http://schemas.microsoft.com/office/powerpoint/2010/main" val="3511561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a:t>Clique para editar o estilo</a:t>
            </a:r>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B4CFDA9E-A06C-4AEE-AF31-2ABA7A6F27D3}" type="datetimeFigureOut">
              <a:rPr lang="pt-PT" smtClean="0"/>
              <a:t>07/10/2019</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B2542907-4FE5-43D3-9594-248DB72B7DB0}" type="slidenum">
              <a:rPr lang="pt-PT" smtClean="0"/>
              <a:t>‹nº›</a:t>
            </a:fld>
            <a:endParaRPr lang="pt-PT"/>
          </a:p>
        </p:txBody>
      </p:sp>
    </p:spTree>
    <p:extLst>
      <p:ext uri="{BB962C8B-B14F-4D97-AF65-F5344CB8AC3E}">
        <p14:creationId xmlns:p14="http://schemas.microsoft.com/office/powerpoint/2010/main" val="344886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B4CFDA9E-A06C-4AEE-AF31-2ABA7A6F27D3}" type="datetimeFigureOut">
              <a:rPr lang="pt-PT" smtClean="0"/>
              <a:t>07/10/2019</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B2542907-4FE5-43D3-9594-248DB72B7DB0}" type="slidenum">
              <a:rPr lang="pt-PT" smtClean="0"/>
              <a:t>‹nº›</a:t>
            </a:fld>
            <a:endParaRPr lang="pt-PT"/>
          </a:p>
        </p:txBody>
      </p:sp>
    </p:spTree>
    <p:extLst>
      <p:ext uri="{BB962C8B-B14F-4D97-AF65-F5344CB8AC3E}">
        <p14:creationId xmlns:p14="http://schemas.microsoft.com/office/powerpoint/2010/main" val="1705680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B4CFDA9E-A06C-4AEE-AF31-2ABA7A6F27D3}" type="datetimeFigureOut">
              <a:rPr lang="pt-PT" smtClean="0"/>
              <a:t>07/10/2019</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B2542907-4FE5-43D3-9594-248DB72B7DB0}" type="slidenum">
              <a:rPr lang="pt-PT" smtClean="0"/>
              <a:t>‹nº›</a:t>
            </a:fld>
            <a:endParaRPr lang="pt-PT"/>
          </a:p>
        </p:txBody>
      </p:sp>
    </p:spTree>
    <p:extLst>
      <p:ext uri="{BB962C8B-B14F-4D97-AF65-F5344CB8AC3E}">
        <p14:creationId xmlns:p14="http://schemas.microsoft.com/office/powerpoint/2010/main" val="2735821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B4CFDA9E-A06C-4AEE-AF31-2ABA7A6F27D3}" type="datetimeFigureOut">
              <a:rPr lang="pt-PT" smtClean="0"/>
              <a:t>07/10/2019</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2542907-4FE5-43D3-9594-248DB72B7DB0}" type="slidenum">
              <a:rPr lang="pt-PT" smtClean="0"/>
              <a:t>‹nº›</a:t>
            </a:fld>
            <a:endParaRPr lang="pt-PT"/>
          </a:p>
        </p:txBody>
      </p:sp>
    </p:spTree>
    <p:extLst>
      <p:ext uri="{BB962C8B-B14F-4D97-AF65-F5344CB8AC3E}">
        <p14:creationId xmlns:p14="http://schemas.microsoft.com/office/powerpoint/2010/main" val="277343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a:t>
            </a:r>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B4CFDA9E-A06C-4AEE-AF31-2ABA7A6F27D3}" type="datetimeFigureOut">
              <a:rPr lang="pt-PT" smtClean="0"/>
              <a:t>07/10/2019</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2542907-4FE5-43D3-9594-248DB72B7DB0}" type="slidenum">
              <a:rPr lang="pt-PT" smtClean="0"/>
              <a:t>‹nº›</a:t>
            </a:fld>
            <a:endParaRPr lang="pt-PT"/>
          </a:p>
        </p:txBody>
      </p:sp>
    </p:spTree>
    <p:extLst>
      <p:ext uri="{BB962C8B-B14F-4D97-AF65-F5344CB8AC3E}">
        <p14:creationId xmlns:p14="http://schemas.microsoft.com/office/powerpoint/2010/main" val="3434996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FDA9E-A06C-4AEE-AF31-2ABA7A6F27D3}" type="datetimeFigureOut">
              <a:rPr lang="pt-PT" smtClean="0"/>
              <a:t>07/10/2019</a:t>
            </a:fld>
            <a:endParaRPr lang="pt-PT"/>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542907-4FE5-43D3-9594-248DB72B7DB0}" type="slidenum">
              <a:rPr lang="pt-PT" smtClean="0"/>
              <a:t>‹nº›</a:t>
            </a:fld>
            <a:endParaRPr lang="pt-PT"/>
          </a:p>
        </p:txBody>
      </p:sp>
    </p:spTree>
    <p:extLst>
      <p:ext uri="{BB962C8B-B14F-4D97-AF65-F5344CB8AC3E}">
        <p14:creationId xmlns:p14="http://schemas.microsoft.com/office/powerpoint/2010/main" val="3913252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321973"/>
            <a:ext cx="9144000" cy="553790"/>
          </a:xfrm>
        </p:spPr>
        <p:txBody>
          <a:bodyPr>
            <a:normAutofit/>
          </a:bodyPr>
          <a:lstStyle/>
          <a:p>
            <a:r>
              <a:rPr lang="pt-PT" sz="2400" b="1" i="1" dirty="0">
                <a:solidFill>
                  <a:srgbClr val="0070C0"/>
                </a:solidFill>
                <a:latin typeface="Estrangelo Edessa" panose="03080600000000000000" pitchFamily="66" charset="0"/>
                <a:cs typeface="Estrangelo Edessa" panose="03080600000000000000" pitchFamily="66" charset="0"/>
              </a:rPr>
              <a:t>BIENVENUE AU PORTUGAL!</a:t>
            </a:r>
          </a:p>
        </p:txBody>
      </p:sp>
      <p:pic>
        <p:nvPicPr>
          <p:cNvPr id="4" name="Imagem 3"/>
          <p:cNvPicPr>
            <a:picLocks noChangeAspect="1"/>
          </p:cNvPicPr>
          <p:nvPr/>
        </p:nvPicPr>
        <p:blipFill>
          <a:blip r:embed="rId2"/>
          <a:stretch>
            <a:fillRect/>
          </a:stretch>
        </p:blipFill>
        <p:spPr>
          <a:xfrm>
            <a:off x="1439215" y="1157187"/>
            <a:ext cx="2705100" cy="1685925"/>
          </a:xfrm>
          <a:prstGeom prst="rect">
            <a:avLst/>
          </a:prstGeom>
        </p:spPr>
      </p:pic>
      <p:pic>
        <p:nvPicPr>
          <p:cNvPr id="5" name="Imagem 4"/>
          <p:cNvPicPr>
            <a:picLocks noChangeAspect="1"/>
          </p:cNvPicPr>
          <p:nvPr/>
        </p:nvPicPr>
        <p:blipFill>
          <a:blip r:embed="rId3"/>
          <a:stretch>
            <a:fillRect/>
          </a:stretch>
        </p:blipFill>
        <p:spPr>
          <a:xfrm>
            <a:off x="7761935" y="1027693"/>
            <a:ext cx="3276600" cy="1400175"/>
          </a:xfrm>
          <a:prstGeom prst="rect">
            <a:avLst/>
          </a:prstGeom>
        </p:spPr>
      </p:pic>
      <p:pic>
        <p:nvPicPr>
          <p:cNvPr id="6" name="Imagem 5"/>
          <p:cNvPicPr>
            <a:picLocks noChangeAspect="1"/>
          </p:cNvPicPr>
          <p:nvPr/>
        </p:nvPicPr>
        <p:blipFill>
          <a:blip r:embed="rId4"/>
          <a:stretch>
            <a:fillRect/>
          </a:stretch>
        </p:blipFill>
        <p:spPr>
          <a:xfrm>
            <a:off x="8838261" y="4861707"/>
            <a:ext cx="2867025" cy="1590675"/>
          </a:xfrm>
          <a:prstGeom prst="rect">
            <a:avLst/>
          </a:prstGeom>
        </p:spPr>
      </p:pic>
      <p:pic>
        <p:nvPicPr>
          <p:cNvPr id="7" name="Imagem 6"/>
          <p:cNvPicPr>
            <a:picLocks noChangeAspect="1"/>
          </p:cNvPicPr>
          <p:nvPr/>
        </p:nvPicPr>
        <p:blipFill>
          <a:blip r:embed="rId5"/>
          <a:stretch>
            <a:fillRect/>
          </a:stretch>
        </p:blipFill>
        <p:spPr>
          <a:xfrm>
            <a:off x="494495" y="4861707"/>
            <a:ext cx="2857500" cy="1600200"/>
          </a:xfrm>
          <a:prstGeom prst="rect">
            <a:avLst/>
          </a:prstGeom>
        </p:spPr>
      </p:pic>
      <p:pic>
        <p:nvPicPr>
          <p:cNvPr id="8" name="Imagem 7"/>
          <p:cNvPicPr>
            <a:picLocks noChangeAspect="1"/>
          </p:cNvPicPr>
          <p:nvPr/>
        </p:nvPicPr>
        <p:blipFill>
          <a:blip r:embed="rId6"/>
          <a:stretch>
            <a:fillRect/>
          </a:stretch>
        </p:blipFill>
        <p:spPr>
          <a:xfrm>
            <a:off x="8395683" y="2730856"/>
            <a:ext cx="1743075" cy="1999311"/>
          </a:xfrm>
          <a:prstGeom prst="rect">
            <a:avLst/>
          </a:prstGeom>
        </p:spPr>
      </p:pic>
      <p:pic>
        <p:nvPicPr>
          <p:cNvPr id="9" name="Imagem 8"/>
          <p:cNvPicPr>
            <a:picLocks noChangeAspect="1"/>
          </p:cNvPicPr>
          <p:nvPr/>
        </p:nvPicPr>
        <p:blipFill>
          <a:blip r:embed="rId7"/>
          <a:stretch>
            <a:fillRect/>
          </a:stretch>
        </p:blipFill>
        <p:spPr>
          <a:xfrm>
            <a:off x="4374993" y="5033156"/>
            <a:ext cx="3648075" cy="1247775"/>
          </a:xfrm>
          <a:prstGeom prst="rect">
            <a:avLst/>
          </a:prstGeom>
        </p:spPr>
      </p:pic>
      <p:pic>
        <p:nvPicPr>
          <p:cNvPr id="10" name="Imagem 9"/>
          <p:cNvPicPr>
            <a:picLocks noChangeAspect="1"/>
          </p:cNvPicPr>
          <p:nvPr/>
        </p:nvPicPr>
        <p:blipFill>
          <a:blip r:embed="rId8"/>
          <a:stretch>
            <a:fillRect/>
          </a:stretch>
        </p:blipFill>
        <p:spPr>
          <a:xfrm>
            <a:off x="1039165" y="3114222"/>
            <a:ext cx="3105150" cy="1476375"/>
          </a:xfrm>
          <a:prstGeom prst="rect">
            <a:avLst/>
          </a:prstGeom>
        </p:spPr>
      </p:pic>
      <p:pic>
        <p:nvPicPr>
          <p:cNvPr id="11" name="Imagem 10"/>
          <p:cNvPicPr>
            <a:picLocks noChangeAspect="1"/>
          </p:cNvPicPr>
          <p:nvPr/>
        </p:nvPicPr>
        <p:blipFill>
          <a:blip r:embed="rId9"/>
          <a:stretch>
            <a:fillRect/>
          </a:stretch>
        </p:blipFill>
        <p:spPr>
          <a:xfrm>
            <a:off x="5006390" y="1027693"/>
            <a:ext cx="2179220" cy="3847614"/>
          </a:xfrm>
          <a:prstGeom prst="rect">
            <a:avLst/>
          </a:prstGeom>
        </p:spPr>
      </p:pic>
    </p:spTree>
    <p:extLst>
      <p:ext uri="{BB962C8B-B14F-4D97-AF65-F5344CB8AC3E}">
        <p14:creationId xmlns:p14="http://schemas.microsoft.com/office/powerpoint/2010/main" val="587322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ção de Conteúdo 3"/>
          <p:cNvPicPr>
            <a:picLocks noGrp="1" noChangeAspect="1"/>
          </p:cNvPicPr>
          <p:nvPr>
            <p:ph idx="1"/>
          </p:nvPr>
        </p:nvPicPr>
        <p:blipFill>
          <a:blip r:embed="rId2"/>
          <a:stretch>
            <a:fillRect/>
          </a:stretch>
        </p:blipFill>
        <p:spPr>
          <a:xfrm>
            <a:off x="587799" y="413857"/>
            <a:ext cx="10938793" cy="5693763"/>
          </a:xfrm>
          <a:prstGeom prst="rect">
            <a:avLst/>
          </a:prstGeom>
        </p:spPr>
      </p:pic>
      <p:pic>
        <p:nvPicPr>
          <p:cNvPr id="5" name="Imagem 4"/>
          <p:cNvPicPr>
            <a:picLocks noChangeAspect="1"/>
          </p:cNvPicPr>
          <p:nvPr/>
        </p:nvPicPr>
        <p:blipFill>
          <a:blip r:embed="rId3"/>
          <a:stretch>
            <a:fillRect/>
          </a:stretch>
        </p:blipFill>
        <p:spPr>
          <a:xfrm>
            <a:off x="1376229" y="1308916"/>
            <a:ext cx="3103133" cy="1518036"/>
          </a:xfrm>
          <a:prstGeom prst="rect">
            <a:avLst/>
          </a:prstGeom>
        </p:spPr>
      </p:pic>
      <p:pic>
        <p:nvPicPr>
          <p:cNvPr id="6" name="Imagem 5"/>
          <p:cNvPicPr>
            <a:picLocks noChangeAspect="1"/>
          </p:cNvPicPr>
          <p:nvPr/>
        </p:nvPicPr>
        <p:blipFill>
          <a:blip r:embed="rId4"/>
          <a:stretch>
            <a:fillRect/>
          </a:stretch>
        </p:blipFill>
        <p:spPr>
          <a:xfrm>
            <a:off x="6707321" y="821517"/>
            <a:ext cx="2847079" cy="2591025"/>
          </a:xfrm>
          <a:prstGeom prst="rect">
            <a:avLst/>
          </a:prstGeom>
          <a:noFill/>
        </p:spPr>
      </p:pic>
      <p:pic>
        <p:nvPicPr>
          <p:cNvPr id="7" name="Imagem 6"/>
          <p:cNvPicPr>
            <a:picLocks noChangeAspect="1"/>
          </p:cNvPicPr>
          <p:nvPr/>
        </p:nvPicPr>
        <p:blipFill>
          <a:blip r:embed="rId5"/>
          <a:stretch>
            <a:fillRect/>
          </a:stretch>
        </p:blipFill>
        <p:spPr>
          <a:xfrm>
            <a:off x="2703508" y="3026550"/>
            <a:ext cx="2536156" cy="2633700"/>
          </a:xfrm>
          <a:prstGeom prst="rect">
            <a:avLst/>
          </a:prstGeom>
        </p:spPr>
      </p:pic>
      <p:pic>
        <p:nvPicPr>
          <p:cNvPr id="8" name="Imagem 7"/>
          <p:cNvPicPr>
            <a:picLocks noChangeAspect="1"/>
          </p:cNvPicPr>
          <p:nvPr/>
        </p:nvPicPr>
        <p:blipFill>
          <a:blip r:embed="rId6"/>
          <a:stretch>
            <a:fillRect/>
          </a:stretch>
        </p:blipFill>
        <p:spPr>
          <a:xfrm>
            <a:off x="7587397" y="3684975"/>
            <a:ext cx="3694496" cy="1975275"/>
          </a:xfrm>
          <a:prstGeom prst="rect">
            <a:avLst/>
          </a:prstGeom>
          <a:noFill/>
          <a:ln>
            <a:noFill/>
          </a:ln>
        </p:spPr>
      </p:pic>
    </p:spTree>
    <p:extLst>
      <p:ext uri="{BB962C8B-B14F-4D97-AF65-F5344CB8AC3E}">
        <p14:creationId xmlns:p14="http://schemas.microsoft.com/office/powerpoint/2010/main" val="168650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Posição de Conteúdo 3"/>
          <p:cNvGraphicFramePr>
            <a:graphicFrameLocks noGrp="1"/>
          </p:cNvGraphicFramePr>
          <p:nvPr>
            <p:ph idx="1"/>
            <p:extLst>
              <p:ext uri="{D42A27DB-BD31-4B8C-83A1-F6EECF244321}">
                <p14:modId xmlns:p14="http://schemas.microsoft.com/office/powerpoint/2010/main" val="3564513518"/>
              </p:ext>
            </p:extLst>
          </p:nvPr>
        </p:nvGraphicFramePr>
        <p:xfrm>
          <a:off x="825321" y="1416676"/>
          <a:ext cx="10515600" cy="5241700"/>
        </p:xfrm>
        <a:graphic>
          <a:graphicData uri="http://schemas.openxmlformats.org/drawingml/2006/table">
            <a:tbl>
              <a:tblPr firstRow="1" bandRow="1">
                <a:tableStyleId>{2D5ABB26-0587-4C30-8999-92F81FD0307C}</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2620850">
                <a:tc>
                  <a:txBody>
                    <a:bodyPr/>
                    <a:lstStyle/>
                    <a:p>
                      <a:r>
                        <a:rPr lang="pt-PT" dirty="0"/>
                        <a:t>                                  </a:t>
                      </a:r>
                      <a:r>
                        <a:rPr lang="pt-PT" dirty="0" err="1"/>
                        <a:t>Le</a:t>
                      </a:r>
                      <a:r>
                        <a:rPr lang="pt-PT" dirty="0"/>
                        <a:t> Portugal </a:t>
                      </a:r>
                      <a:r>
                        <a:rPr lang="pt-PT" dirty="0" err="1"/>
                        <a:t>est</a:t>
                      </a:r>
                      <a:r>
                        <a:rPr lang="pt-PT" dirty="0"/>
                        <a:t> </a:t>
                      </a:r>
                      <a:r>
                        <a:rPr lang="pt-PT" dirty="0" err="1"/>
                        <a:t>un</a:t>
                      </a:r>
                      <a:r>
                        <a:rPr lang="pt-PT" dirty="0"/>
                        <a:t> </a:t>
                      </a:r>
                      <a:r>
                        <a:rPr lang="pt-PT" dirty="0" err="1"/>
                        <a:t>pays</a:t>
                      </a:r>
                      <a:r>
                        <a:rPr lang="pt-PT" dirty="0"/>
                        <a:t> </a:t>
                      </a:r>
                      <a:r>
                        <a:rPr lang="pt-PT" dirty="0" err="1"/>
                        <a:t>sur</a:t>
                      </a:r>
                      <a:r>
                        <a:rPr lang="pt-PT" dirty="0"/>
                        <a:t> la </a:t>
                      </a:r>
                      <a:r>
                        <a:rPr lang="pt-PT" dirty="0" err="1"/>
                        <a:t>Péninsule</a:t>
                      </a:r>
                      <a:r>
                        <a:rPr lang="pt-PT" dirty="0"/>
                        <a:t> </a:t>
                      </a:r>
                      <a:r>
                        <a:rPr lang="pt-PT" dirty="0" err="1"/>
                        <a:t>Ibérique</a:t>
                      </a:r>
                      <a:r>
                        <a:rPr lang="pt-PT" dirty="0"/>
                        <a:t>. </a:t>
                      </a:r>
                      <a:r>
                        <a:rPr lang="pt-PT" dirty="0" err="1"/>
                        <a:t>Il</a:t>
                      </a:r>
                      <a:r>
                        <a:rPr lang="pt-PT" dirty="0"/>
                        <a:t> </a:t>
                      </a:r>
                      <a:r>
                        <a:rPr lang="pt-PT" dirty="0" err="1"/>
                        <a:t>est</a:t>
                      </a:r>
                      <a:r>
                        <a:rPr lang="pt-PT" dirty="0"/>
                        <a:t> </a:t>
                      </a:r>
                      <a:r>
                        <a:rPr lang="pt-PT" dirty="0" err="1"/>
                        <a:t>bordé</a:t>
                      </a:r>
                      <a:r>
                        <a:rPr lang="pt-PT" dirty="0"/>
                        <a:t> par </a:t>
                      </a:r>
                      <a:r>
                        <a:rPr lang="pt-PT" dirty="0" err="1"/>
                        <a:t>l’océan</a:t>
                      </a:r>
                      <a:r>
                        <a:rPr lang="pt-PT" dirty="0"/>
                        <a:t> </a:t>
                      </a:r>
                      <a:r>
                        <a:rPr lang="pt-PT" dirty="0" err="1"/>
                        <a:t>Atlantique</a:t>
                      </a:r>
                      <a:r>
                        <a:rPr lang="pt-PT" dirty="0"/>
                        <a:t> à </a:t>
                      </a:r>
                      <a:r>
                        <a:rPr lang="pt-PT" dirty="0" err="1"/>
                        <a:t>l’ouest</a:t>
                      </a:r>
                      <a:r>
                        <a:rPr lang="pt-PT" dirty="0"/>
                        <a:t> </a:t>
                      </a:r>
                      <a:r>
                        <a:rPr lang="pt-PT" dirty="0" err="1"/>
                        <a:t>et</a:t>
                      </a:r>
                      <a:r>
                        <a:rPr lang="pt-PT" dirty="0"/>
                        <a:t> au </a:t>
                      </a:r>
                      <a:r>
                        <a:rPr lang="pt-PT" dirty="0" err="1"/>
                        <a:t>sud</a:t>
                      </a:r>
                      <a:r>
                        <a:rPr lang="pt-PT" dirty="0"/>
                        <a:t>, </a:t>
                      </a:r>
                      <a:r>
                        <a:rPr lang="pt-PT" dirty="0" err="1"/>
                        <a:t>et</a:t>
                      </a:r>
                      <a:r>
                        <a:rPr lang="pt-PT" dirty="0"/>
                        <a:t> par </a:t>
                      </a:r>
                      <a:r>
                        <a:rPr lang="pt-PT" dirty="0" err="1"/>
                        <a:t>l’Espagne</a:t>
                      </a:r>
                      <a:r>
                        <a:rPr lang="pt-PT" dirty="0"/>
                        <a:t> au </a:t>
                      </a:r>
                      <a:r>
                        <a:rPr lang="pt-PT" dirty="0" err="1"/>
                        <a:t>nord</a:t>
                      </a:r>
                      <a:r>
                        <a:rPr lang="pt-PT" dirty="0"/>
                        <a:t> </a:t>
                      </a:r>
                      <a:r>
                        <a:rPr lang="pt-PT" dirty="0" err="1"/>
                        <a:t>et</a:t>
                      </a:r>
                      <a:r>
                        <a:rPr lang="pt-PT" dirty="0"/>
                        <a:t> à </a:t>
                      </a:r>
                      <a:r>
                        <a:rPr lang="pt-PT" dirty="0" err="1"/>
                        <a:t>l’est</a:t>
                      </a:r>
                      <a:r>
                        <a:rPr lang="pt-PT" dirty="0"/>
                        <a:t>.</a:t>
                      </a:r>
                    </a:p>
                  </a:txBody>
                  <a:tcPr/>
                </a:tc>
                <a:tc>
                  <a:txBody>
                    <a:bodyPr/>
                    <a:lstStyle/>
                    <a:p>
                      <a:endParaRPr lang="pt-PT" dirty="0"/>
                    </a:p>
                  </a:txBody>
                  <a:tcPr/>
                </a:tc>
                <a:extLst>
                  <a:ext uri="{0D108BD9-81ED-4DB2-BD59-A6C34878D82A}">
                    <a16:rowId xmlns:a16="http://schemas.microsoft.com/office/drawing/2014/main" val="10000"/>
                  </a:ext>
                </a:extLst>
              </a:tr>
              <a:tr h="2620850">
                <a:tc>
                  <a:txBody>
                    <a:bodyPr/>
                    <a:lstStyle/>
                    <a:p>
                      <a:r>
                        <a:rPr lang="pt-PT" dirty="0"/>
                        <a:t>                                    </a:t>
                      </a:r>
                      <a:r>
                        <a:rPr lang="pt-PT" dirty="0" err="1"/>
                        <a:t>Outre</a:t>
                      </a:r>
                      <a:r>
                        <a:rPr lang="pt-PT" baseline="0" dirty="0"/>
                        <a:t> </a:t>
                      </a:r>
                      <a:r>
                        <a:rPr lang="pt-PT" baseline="0" dirty="0" err="1"/>
                        <a:t>le</a:t>
                      </a:r>
                      <a:r>
                        <a:rPr lang="pt-PT" baseline="0" dirty="0"/>
                        <a:t> Portugal Continental, la </a:t>
                      </a:r>
                      <a:r>
                        <a:rPr lang="pt-PT" baseline="0" dirty="0" err="1"/>
                        <a:t>République</a:t>
                      </a:r>
                      <a:r>
                        <a:rPr lang="pt-PT" baseline="0" dirty="0"/>
                        <a:t> </a:t>
                      </a:r>
                      <a:r>
                        <a:rPr lang="pt-PT" baseline="0" dirty="0" err="1"/>
                        <a:t>Portugaise</a:t>
                      </a:r>
                      <a:r>
                        <a:rPr lang="pt-PT" baseline="0" dirty="0"/>
                        <a:t> </a:t>
                      </a:r>
                      <a:r>
                        <a:rPr lang="pt-PT" baseline="0" dirty="0" err="1"/>
                        <a:t>possède</a:t>
                      </a:r>
                      <a:r>
                        <a:rPr lang="pt-PT" baseline="0" dirty="0"/>
                        <a:t> </a:t>
                      </a:r>
                      <a:r>
                        <a:rPr lang="pt-PT" baseline="0" dirty="0" err="1"/>
                        <a:t>deux</a:t>
                      </a:r>
                      <a:r>
                        <a:rPr lang="pt-PT" baseline="0" dirty="0"/>
                        <a:t> </a:t>
                      </a:r>
                      <a:r>
                        <a:rPr lang="pt-PT" baseline="0" dirty="0" err="1"/>
                        <a:t>îles</a:t>
                      </a:r>
                      <a:r>
                        <a:rPr lang="pt-PT" baseline="0" dirty="0"/>
                        <a:t>, </a:t>
                      </a:r>
                      <a:r>
                        <a:rPr lang="pt-PT" baseline="0" dirty="0" err="1"/>
                        <a:t>l’archipel</a:t>
                      </a:r>
                      <a:r>
                        <a:rPr lang="pt-PT" baseline="0" dirty="0"/>
                        <a:t> </a:t>
                      </a:r>
                      <a:r>
                        <a:rPr lang="pt-PT" baseline="0" dirty="0" err="1"/>
                        <a:t>des</a:t>
                      </a:r>
                      <a:r>
                        <a:rPr lang="pt-PT" baseline="0" dirty="0"/>
                        <a:t> Açores </a:t>
                      </a:r>
                      <a:r>
                        <a:rPr lang="pt-PT" baseline="0" dirty="0" err="1"/>
                        <a:t>et</a:t>
                      </a:r>
                      <a:r>
                        <a:rPr lang="pt-PT" baseline="0" dirty="0"/>
                        <a:t> </a:t>
                      </a:r>
                      <a:r>
                        <a:rPr lang="pt-PT" baseline="0" dirty="0" err="1"/>
                        <a:t>l’île</a:t>
                      </a:r>
                      <a:r>
                        <a:rPr lang="pt-PT" baseline="0" dirty="0"/>
                        <a:t> de </a:t>
                      </a:r>
                      <a:r>
                        <a:rPr lang="pt-PT" baseline="0" dirty="0" err="1"/>
                        <a:t>Madère</a:t>
                      </a:r>
                      <a:r>
                        <a:rPr lang="pt-PT" baseline="0" dirty="0"/>
                        <a:t>.</a:t>
                      </a:r>
                      <a:endParaRPr lang="pt-PT" dirty="0"/>
                    </a:p>
                  </a:txBody>
                  <a:tcPr/>
                </a:tc>
                <a:tc>
                  <a:txBody>
                    <a:bodyPr/>
                    <a:lstStyle/>
                    <a:p>
                      <a:endParaRPr lang="pt-PT" dirty="0"/>
                    </a:p>
                  </a:txBody>
                  <a:tcPr/>
                </a:tc>
                <a:extLst>
                  <a:ext uri="{0D108BD9-81ED-4DB2-BD59-A6C34878D82A}">
                    <a16:rowId xmlns:a16="http://schemas.microsoft.com/office/drawing/2014/main" val="10001"/>
                  </a:ext>
                </a:extLst>
              </a:tr>
            </a:tbl>
          </a:graphicData>
        </a:graphic>
      </p:graphicFrame>
      <p:pic>
        <p:nvPicPr>
          <p:cNvPr id="5" name="Imagem 4"/>
          <p:cNvPicPr>
            <a:picLocks noChangeAspect="1"/>
          </p:cNvPicPr>
          <p:nvPr/>
        </p:nvPicPr>
        <p:blipFill>
          <a:blip r:embed="rId2"/>
          <a:stretch>
            <a:fillRect/>
          </a:stretch>
        </p:blipFill>
        <p:spPr>
          <a:xfrm>
            <a:off x="6877948" y="1272509"/>
            <a:ext cx="3304318" cy="2200847"/>
          </a:xfrm>
          <a:prstGeom prst="rect">
            <a:avLst/>
          </a:prstGeom>
        </p:spPr>
      </p:pic>
      <p:pic>
        <p:nvPicPr>
          <p:cNvPr id="7" name="Imagem 6"/>
          <p:cNvPicPr>
            <a:picLocks noChangeAspect="1"/>
          </p:cNvPicPr>
          <p:nvPr/>
        </p:nvPicPr>
        <p:blipFill>
          <a:blip r:embed="rId3"/>
          <a:stretch>
            <a:fillRect/>
          </a:stretch>
        </p:blipFill>
        <p:spPr>
          <a:xfrm>
            <a:off x="6877948" y="3779948"/>
            <a:ext cx="3304318" cy="2622475"/>
          </a:xfrm>
          <a:prstGeom prst="rect">
            <a:avLst/>
          </a:prstGeom>
        </p:spPr>
      </p:pic>
    </p:spTree>
    <p:extLst>
      <p:ext uri="{BB962C8B-B14F-4D97-AF65-F5344CB8AC3E}">
        <p14:creationId xmlns:p14="http://schemas.microsoft.com/office/powerpoint/2010/main" val="3586106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49216"/>
            <a:ext cx="10515600" cy="613670"/>
          </a:xfrm>
        </p:spPr>
        <p:txBody>
          <a:bodyPr>
            <a:normAutofit fontScale="90000"/>
          </a:bodyPr>
          <a:lstStyle/>
          <a:p>
            <a:r>
              <a:rPr lang="pt-PT" dirty="0"/>
              <a:t>             </a:t>
            </a:r>
            <a:r>
              <a:rPr lang="pt-PT" sz="2400" b="1" i="1" dirty="0">
                <a:solidFill>
                  <a:srgbClr val="0070C0"/>
                </a:solidFill>
              </a:rPr>
              <a:t>La capital </a:t>
            </a:r>
            <a:r>
              <a:rPr lang="pt-PT" sz="2400" b="1" i="1" dirty="0" err="1">
                <a:solidFill>
                  <a:srgbClr val="0070C0"/>
                </a:solidFill>
              </a:rPr>
              <a:t>est</a:t>
            </a:r>
            <a:r>
              <a:rPr lang="pt-PT" sz="2400" b="1" i="1" dirty="0">
                <a:solidFill>
                  <a:srgbClr val="0070C0"/>
                </a:solidFill>
              </a:rPr>
              <a:t> </a:t>
            </a:r>
            <a:r>
              <a:rPr lang="pt-PT" sz="2400" b="1" i="1" dirty="0" err="1">
                <a:solidFill>
                  <a:srgbClr val="0070C0"/>
                </a:solidFill>
              </a:rPr>
              <a:t>Lisbonne</a:t>
            </a:r>
            <a:r>
              <a:rPr lang="pt-PT" sz="2400" b="1" i="1" dirty="0">
                <a:solidFill>
                  <a:srgbClr val="0070C0"/>
                </a:solidFill>
              </a:rPr>
              <a:t> au </a:t>
            </a:r>
            <a:r>
              <a:rPr lang="pt-PT" sz="2400" b="1" i="1" dirty="0" err="1">
                <a:solidFill>
                  <a:srgbClr val="0070C0"/>
                </a:solidFill>
              </a:rPr>
              <a:t>bord</a:t>
            </a:r>
            <a:r>
              <a:rPr lang="pt-PT" sz="2400" b="1" i="1" dirty="0">
                <a:solidFill>
                  <a:srgbClr val="0070C0"/>
                </a:solidFill>
              </a:rPr>
              <a:t> do </a:t>
            </a:r>
            <a:r>
              <a:rPr lang="pt-PT" sz="2400" b="1" i="1" dirty="0" err="1">
                <a:solidFill>
                  <a:srgbClr val="0070C0"/>
                </a:solidFill>
              </a:rPr>
              <a:t>fleuve</a:t>
            </a:r>
            <a:r>
              <a:rPr lang="pt-PT" sz="2400" b="1" i="1" dirty="0">
                <a:solidFill>
                  <a:srgbClr val="0070C0"/>
                </a:solidFill>
              </a:rPr>
              <a:t> </a:t>
            </a:r>
            <a:r>
              <a:rPr lang="pt-PT" sz="2400" b="1" i="1" dirty="0" err="1">
                <a:solidFill>
                  <a:srgbClr val="0070C0"/>
                </a:solidFill>
              </a:rPr>
              <a:t>Tage</a:t>
            </a:r>
            <a:r>
              <a:rPr lang="pt-PT" sz="2400" b="1" i="1" dirty="0">
                <a:solidFill>
                  <a:srgbClr val="0070C0"/>
                </a:solidFill>
              </a:rPr>
              <a:t>….</a:t>
            </a:r>
            <a:endParaRPr lang="pt-PT" b="1" i="1" dirty="0"/>
          </a:p>
        </p:txBody>
      </p:sp>
      <p:sp>
        <p:nvSpPr>
          <p:cNvPr id="3" name="Marcador de Posição de Conteúdo 2"/>
          <p:cNvSpPr>
            <a:spLocks noGrp="1"/>
          </p:cNvSpPr>
          <p:nvPr>
            <p:ph idx="1"/>
          </p:nvPr>
        </p:nvSpPr>
        <p:spPr>
          <a:xfrm>
            <a:off x="838200" y="862886"/>
            <a:ext cx="10515600" cy="5314077"/>
          </a:xfrm>
        </p:spPr>
        <p:txBody>
          <a:bodyPr>
            <a:normAutofit/>
          </a:bodyPr>
          <a:lstStyle/>
          <a:p>
            <a:pPr marL="0" indent="0">
              <a:lnSpc>
                <a:spcPct val="150000"/>
              </a:lnSpc>
              <a:buNone/>
            </a:pPr>
            <a:r>
              <a:rPr lang="pt-PT" sz="1800" dirty="0">
                <a:latin typeface="Trebuchet MS" panose="020B0603020202020204" pitchFamily="34" charset="0"/>
              </a:rPr>
              <a:t>	</a:t>
            </a:r>
            <a:r>
              <a:rPr lang="pt-PT" sz="1800" dirty="0" err="1">
                <a:latin typeface="Trebuchet MS" panose="020B0603020202020204" pitchFamily="34" charset="0"/>
              </a:rPr>
              <a:t>Lisbonne</a:t>
            </a:r>
            <a:r>
              <a:rPr lang="pt-PT" sz="1800" dirty="0">
                <a:latin typeface="Trebuchet MS" panose="020B0603020202020204" pitchFamily="34" charset="0"/>
              </a:rPr>
              <a:t> </a:t>
            </a:r>
            <a:r>
              <a:rPr lang="pt-PT" sz="1800" dirty="0" err="1">
                <a:latin typeface="Trebuchet MS" panose="020B0603020202020204" pitchFamily="34" charset="0"/>
              </a:rPr>
              <a:t>est</a:t>
            </a:r>
            <a:r>
              <a:rPr lang="pt-PT" sz="1800" dirty="0">
                <a:latin typeface="Trebuchet MS" panose="020B0603020202020204" pitchFamily="34" charset="0"/>
              </a:rPr>
              <a:t> la </a:t>
            </a:r>
            <a:r>
              <a:rPr lang="pt-PT" sz="1800" dirty="0" err="1">
                <a:latin typeface="Trebuchet MS" panose="020B0603020202020204" pitchFamily="34" charset="0"/>
              </a:rPr>
              <a:t>capitale</a:t>
            </a:r>
            <a:r>
              <a:rPr lang="pt-PT" sz="1800" dirty="0">
                <a:latin typeface="Trebuchet MS" panose="020B0603020202020204" pitchFamily="34" charset="0"/>
              </a:rPr>
              <a:t> </a:t>
            </a:r>
            <a:r>
              <a:rPr lang="pt-PT" sz="1800" dirty="0" err="1">
                <a:latin typeface="Trebuchet MS" panose="020B0603020202020204" pitchFamily="34" charset="0"/>
              </a:rPr>
              <a:t>et</a:t>
            </a:r>
            <a:r>
              <a:rPr lang="pt-PT" sz="1800" dirty="0">
                <a:latin typeface="Trebuchet MS" panose="020B0603020202020204" pitchFamily="34" charset="0"/>
              </a:rPr>
              <a:t> la </a:t>
            </a:r>
            <a:r>
              <a:rPr lang="pt-PT" sz="1800" dirty="0" err="1">
                <a:latin typeface="Trebuchet MS" panose="020B0603020202020204" pitchFamily="34" charset="0"/>
              </a:rPr>
              <a:t>plus</a:t>
            </a:r>
            <a:r>
              <a:rPr lang="pt-PT" sz="1800" dirty="0">
                <a:latin typeface="Trebuchet MS" panose="020B0603020202020204" pitchFamily="34" charset="0"/>
              </a:rPr>
              <a:t> grande </a:t>
            </a:r>
            <a:r>
              <a:rPr lang="pt-PT" sz="1800" dirty="0" err="1">
                <a:latin typeface="Trebuchet MS" panose="020B0603020202020204" pitchFamily="34" charset="0"/>
              </a:rPr>
              <a:t>ville</a:t>
            </a:r>
            <a:r>
              <a:rPr lang="pt-PT" sz="1800" dirty="0">
                <a:latin typeface="Trebuchet MS" panose="020B0603020202020204" pitchFamily="34" charset="0"/>
              </a:rPr>
              <a:t> </a:t>
            </a:r>
            <a:r>
              <a:rPr lang="pt-PT" sz="1800" dirty="0" err="1">
                <a:latin typeface="Trebuchet MS" panose="020B0603020202020204" pitchFamily="34" charset="0"/>
              </a:rPr>
              <a:t>du</a:t>
            </a:r>
            <a:r>
              <a:rPr lang="pt-PT" sz="1800" dirty="0">
                <a:latin typeface="Trebuchet MS" panose="020B0603020202020204" pitchFamily="34" charset="0"/>
              </a:rPr>
              <a:t> Portugal </a:t>
            </a:r>
            <a:r>
              <a:rPr lang="pt-PT" sz="1800" dirty="0" err="1">
                <a:latin typeface="Trebuchet MS" panose="020B0603020202020204" pitchFamily="34" charset="0"/>
              </a:rPr>
              <a:t>avec</a:t>
            </a:r>
            <a:r>
              <a:rPr lang="pt-PT" sz="1800" dirty="0">
                <a:latin typeface="Trebuchet MS" panose="020B0603020202020204" pitchFamily="34" charset="0"/>
              </a:rPr>
              <a:t> une </a:t>
            </a:r>
            <a:r>
              <a:rPr lang="pt-PT" sz="1800" dirty="0" err="1">
                <a:latin typeface="Trebuchet MS" panose="020B0603020202020204" pitchFamily="34" charset="0"/>
              </a:rPr>
              <a:t>population</a:t>
            </a:r>
            <a:r>
              <a:rPr lang="pt-PT" sz="1800" dirty="0">
                <a:latin typeface="Trebuchet MS" panose="020B0603020202020204" pitchFamily="34" charset="0"/>
              </a:rPr>
              <a:t> de 547,631 </a:t>
            </a:r>
            <a:r>
              <a:rPr lang="pt-PT" sz="1800" dirty="0" err="1">
                <a:latin typeface="Trebuchet MS" panose="020B0603020202020204" pitchFamily="34" charset="0"/>
              </a:rPr>
              <a:t>habitants</a:t>
            </a:r>
            <a:r>
              <a:rPr lang="pt-PT" sz="1800" dirty="0">
                <a:latin typeface="Trebuchet MS" panose="020B0603020202020204" pitchFamily="34" charset="0"/>
              </a:rPr>
              <a:t>. </a:t>
            </a:r>
            <a:r>
              <a:rPr lang="pt-PT" sz="1800" dirty="0" err="1">
                <a:latin typeface="Trebuchet MS" panose="020B0603020202020204" pitchFamily="34" charset="0"/>
              </a:rPr>
              <a:t>Environ</a:t>
            </a:r>
            <a:r>
              <a:rPr lang="pt-PT" sz="1800" dirty="0">
                <a:latin typeface="Trebuchet MS" panose="020B0603020202020204" pitchFamily="34" charset="0"/>
              </a:rPr>
              <a:t> 27% de la </a:t>
            </a:r>
            <a:r>
              <a:rPr lang="pt-PT" sz="1800" dirty="0" err="1">
                <a:latin typeface="Trebuchet MS" panose="020B0603020202020204" pitchFamily="34" charset="0"/>
              </a:rPr>
              <a:t>population</a:t>
            </a:r>
            <a:r>
              <a:rPr lang="pt-PT" sz="1800" dirty="0">
                <a:latin typeface="Trebuchet MS" panose="020B0603020202020204" pitchFamily="34" charset="0"/>
              </a:rPr>
              <a:t> </a:t>
            </a:r>
            <a:r>
              <a:rPr lang="pt-PT" sz="1800" dirty="0" err="1">
                <a:latin typeface="Trebuchet MS" panose="020B0603020202020204" pitchFamily="34" charset="0"/>
              </a:rPr>
              <a:t>du</a:t>
            </a:r>
            <a:r>
              <a:rPr lang="pt-PT" sz="1800" dirty="0">
                <a:latin typeface="Trebuchet MS" panose="020B0603020202020204" pitchFamily="34" charset="0"/>
              </a:rPr>
              <a:t> </a:t>
            </a:r>
            <a:r>
              <a:rPr lang="pt-PT" sz="1800" dirty="0" err="1">
                <a:latin typeface="Trebuchet MS" panose="020B0603020202020204" pitchFamily="34" charset="0"/>
              </a:rPr>
              <a:t>pays</a:t>
            </a:r>
            <a:r>
              <a:rPr lang="pt-PT" sz="1800" dirty="0">
                <a:latin typeface="Trebuchet MS" panose="020B0603020202020204" pitchFamily="34" charset="0"/>
              </a:rPr>
              <a:t> </a:t>
            </a:r>
            <a:r>
              <a:rPr lang="pt-PT" sz="1800" dirty="0" err="1">
                <a:latin typeface="Trebuchet MS" panose="020B0603020202020204" pitchFamily="34" charset="0"/>
              </a:rPr>
              <a:t>vit</a:t>
            </a:r>
            <a:r>
              <a:rPr lang="pt-PT" sz="1800" dirty="0">
                <a:latin typeface="Trebuchet MS" panose="020B0603020202020204" pitchFamily="34" charset="0"/>
              </a:rPr>
              <a:t> à </a:t>
            </a:r>
            <a:r>
              <a:rPr lang="pt-PT" sz="1800" dirty="0" err="1">
                <a:latin typeface="Trebuchet MS" panose="020B0603020202020204" pitchFamily="34" charset="0"/>
              </a:rPr>
              <a:t>Lisbonne</a:t>
            </a:r>
            <a:r>
              <a:rPr lang="pt-PT" sz="1800" dirty="0">
                <a:latin typeface="Trebuchet MS" panose="020B0603020202020204" pitchFamily="34" charset="0"/>
              </a:rPr>
              <a:t>.</a:t>
            </a:r>
          </a:p>
          <a:p>
            <a:pPr marL="0" indent="0">
              <a:lnSpc>
                <a:spcPct val="150000"/>
              </a:lnSpc>
              <a:buNone/>
            </a:pPr>
            <a:endParaRPr lang="pt-PT" sz="1800" dirty="0">
              <a:latin typeface="Trebuchet MS" panose="020B0603020202020204" pitchFamily="34" charset="0"/>
            </a:endParaRPr>
          </a:p>
        </p:txBody>
      </p:sp>
      <p:pic>
        <p:nvPicPr>
          <p:cNvPr id="4" name="Imagem 3"/>
          <p:cNvPicPr>
            <a:picLocks noChangeAspect="1"/>
          </p:cNvPicPr>
          <p:nvPr/>
        </p:nvPicPr>
        <p:blipFill>
          <a:blip r:embed="rId2"/>
          <a:stretch>
            <a:fillRect/>
          </a:stretch>
        </p:blipFill>
        <p:spPr>
          <a:xfrm>
            <a:off x="385024" y="1832488"/>
            <a:ext cx="5048376" cy="1619050"/>
          </a:xfrm>
          <a:prstGeom prst="rect">
            <a:avLst/>
          </a:prstGeom>
        </p:spPr>
      </p:pic>
      <p:pic>
        <p:nvPicPr>
          <p:cNvPr id="5" name="Imagem 4"/>
          <p:cNvPicPr>
            <a:picLocks noChangeAspect="1"/>
          </p:cNvPicPr>
          <p:nvPr/>
        </p:nvPicPr>
        <p:blipFill>
          <a:blip r:embed="rId3"/>
          <a:stretch>
            <a:fillRect/>
          </a:stretch>
        </p:blipFill>
        <p:spPr>
          <a:xfrm>
            <a:off x="5556869" y="4675031"/>
            <a:ext cx="5796931" cy="1501932"/>
          </a:xfrm>
          <a:prstGeom prst="rect">
            <a:avLst/>
          </a:prstGeom>
        </p:spPr>
      </p:pic>
      <p:pic>
        <p:nvPicPr>
          <p:cNvPr id="6" name="Imagem 5"/>
          <p:cNvPicPr>
            <a:picLocks noChangeAspect="1"/>
          </p:cNvPicPr>
          <p:nvPr/>
        </p:nvPicPr>
        <p:blipFill>
          <a:blip r:embed="rId4"/>
          <a:stretch>
            <a:fillRect/>
          </a:stretch>
        </p:blipFill>
        <p:spPr>
          <a:xfrm>
            <a:off x="5710879" y="2520346"/>
            <a:ext cx="2466975" cy="1847850"/>
          </a:xfrm>
          <a:prstGeom prst="rect">
            <a:avLst/>
          </a:prstGeom>
        </p:spPr>
      </p:pic>
      <p:pic>
        <p:nvPicPr>
          <p:cNvPr id="7" name="Imagem 6"/>
          <p:cNvPicPr>
            <a:picLocks noChangeAspect="1"/>
          </p:cNvPicPr>
          <p:nvPr/>
        </p:nvPicPr>
        <p:blipFill>
          <a:blip r:embed="rId5"/>
          <a:stretch>
            <a:fillRect/>
          </a:stretch>
        </p:blipFill>
        <p:spPr>
          <a:xfrm>
            <a:off x="8455333" y="2097490"/>
            <a:ext cx="3133725" cy="1457325"/>
          </a:xfrm>
          <a:prstGeom prst="rect">
            <a:avLst/>
          </a:prstGeom>
        </p:spPr>
      </p:pic>
      <p:pic>
        <p:nvPicPr>
          <p:cNvPr id="8" name="Imagem 7"/>
          <p:cNvPicPr>
            <a:picLocks noChangeAspect="1"/>
          </p:cNvPicPr>
          <p:nvPr/>
        </p:nvPicPr>
        <p:blipFill>
          <a:blip r:embed="rId6"/>
          <a:stretch>
            <a:fillRect/>
          </a:stretch>
        </p:blipFill>
        <p:spPr>
          <a:xfrm>
            <a:off x="385024" y="3742688"/>
            <a:ext cx="2143125" cy="2143125"/>
          </a:xfrm>
          <a:prstGeom prst="rect">
            <a:avLst/>
          </a:prstGeom>
        </p:spPr>
      </p:pic>
      <p:pic>
        <p:nvPicPr>
          <p:cNvPr id="9" name="Imagem 8"/>
          <p:cNvPicPr>
            <a:picLocks noChangeAspect="1"/>
          </p:cNvPicPr>
          <p:nvPr/>
        </p:nvPicPr>
        <p:blipFill>
          <a:blip r:embed="rId7"/>
          <a:stretch>
            <a:fillRect/>
          </a:stretch>
        </p:blipFill>
        <p:spPr>
          <a:xfrm>
            <a:off x="3286097" y="3769838"/>
            <a:ext cx="1790700" cy="2552700"/>
          </a:xfrm>
          <a:prstGeom prst="rect">
            <a:avLst/>
          </a:prstGeom>
        </p:spPr>
      </p:pic>
    </p:spTree>
    <p:extLst>
      <p:ext uri="{BB962C8B-B14F-4D97-AF65-F5344CB8AC3E}">
        <p14:creationId xmlns:p14="http://schemas.microsoft.com/office/powerpoint/2010/main" val="3385558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83467678"/>
              </p:ext>
            </p:extLst>
          </p:nvPr>
        </p:nvGraphicFramePr>
        <p:xfrm>
          <a:off x="1004552" y="719666"/>
          <a:ext cx="10148552" cy="5449314"/>
        </p:xfrm>
        <a:graphic>
          <a:graphicData uri="http://schemas.openxmlformats.org/drawingml/2006/table">
            <a:tbl>
              <a:tblPr firstRow="1" bandRow="1">
                <a:tableStyleId>{2D5ABB26-0587-4C30-8999-92F81FD0307C}</a:tableStyleId>
              </a:tblPr>
              <a:tblGrid>
                <a:gridCol w="5074276">
                  <a:extLst>
                    <a:ext uri="{9D8B030D-6E8A-4147-A177-3AD203B41FA5}">
                      <a16:colId xmlns:a16="http://schemas.microsoft.com/office/drawing/2014/main" val="20000"/>
                    </a:ext>
                  </a:extLst>
                </a:gridCol>
                <a:gridCol w="5074276">
                  <a:extLst>
                    <a:ext uri="{9D8B030D-6E8A-4147-A177-3AD203B41FA5}">
                      <a16:colId xmlns:a16="http://schemas.microsoft.com/office/drawing/2014/main" val="20001"/>
                    </a:ext>
                  </a:extLst>
                </a:gridCol>
              </a:tblGrid>
              <a:tr h="2724657">
                <a:tc>
                  <a:txBody>
                    <a:bodyPr/>
                    <a:lstStyle/>
                    <a:p>
                      <a:endParaRPr lang="pt-PT" dirty="0"/>
                    </a:p>
                  </a:txBody>
                  <a:tcPr/>
                </a:tc>
                <a:tc>
                  <a:txBody>
                    <a:bodyPr/>
                    <a:lstStyle/>
                    <a:p>
                      <a:endParaRPr lang="pt-PT" dirty="0"/>
                    </a:p>
                    <a:p>
                      <a:endParaRPr lang="pt-PT" dirty="0"/>
                    </a:p>
                    <a:p>
                      <a:endParaRPr lang="pt-PT" dirty="0"/>
                    </a:p>
                    <a:p>
                      <a:r>
                        <a:rPr lang="pt-PT" dirty="0" err="1"/>
                        <a:t>Le</a:t>
                      </a:r>
                      <a:r>
                        <a:rPr lang="pt-PT" dirty="0"/>
                        <a:t> </a:t>
                      </a:r>
                      <a:r>
                        <a:rPr lang="pt-PT" dirty="0" err="1"/>
                        <a:t>coq</a:t>
                      </a:r>
                      <a:r>
                        <a:rPr lang="pt-PT" dirty="0"/>
                        <a:t> de Barcelos </a:t>
                      </a:r>
                      <a:r>
                        <a:rPr lang="pt-PT" dirty="0" err="1"/>
                        <a:t>est</a:t>
                      </a:r>
                      <a:r>
                        <a:rPr lang="pt-PT" dirty="0"/>
                        <a:t> </a:t>
                      </a:r>
                      <a:r>
                        <a:rPr lang="pt-PT" dirty="0" err="1"/>
                        <a:t>l’un</a:t>
                      </a:r>
                      <a:r>
                        <a:rPr lang="pt-PT" dirty="0"/>
                        <a:t> </a:t>
                      </a:r>
                      <a:r>
                        <a:rPr lang="pt-PT" dirty="0" err="1"/>
                        <a:t>des</a:t>
                      </a:r>
                      <a:r>
                        <a:rPr lang="pt-PT" dirty="0"/>
                        <a:t> </a:t>
                      </a:r>
                      <a:r>
                        <a:rPr lang="pt-PT" dirty="0" err="1"/>
                        <a:t>emblèmes</a:t>
                      </a:r>
                      <a:r>
                        <a:rPr lang="pt-PT" dirty="0"/>
                        <a:t> </a:t>
                      </a:r>
                      <a:r>
                        <a:rPr lang="pt-PT" dirty="0" err="1"/>
                        <a:t>les</a:t>
                      </a:r>
                      <a:r>
                        <a:rPr lang="pt-PT" dirty="0"/>
                        <a:t> </a:t>
                      </a:r>
                      <a:r>
                        <a:rPr lang="pt-PT" dirty="0" err="1"/>
                        <a:t>plus</a:t>
                      </a:r>
                      <a:r>
                        <a:rPr lang="pt-PT" dirty="0"/>
                        <a:t> comuns </a:t>
                      </a:r>
                      <a:r>
                        <a:rPr lang="pt-PT" dirty="0" err="1"/>
                        <a:t>du</a:t>
                      </a:r>
                      <a:r>
                        <a:rPr lang="pt-PT" dirty="0"/>
                        <a:t> Portugal….</a:t>
                      </a:r>
                    </a:p>
                  </a:txBody>
                  <a:tcPr/>
                </a:tc>
                <a:extLst>
                  <a:ext uri="{0D108BD9-81ED-4DB2-BD59-A6C34878D82A}">
                    <a16:rowId xmlns:a16="http://schemas.microsoft.com/office/drawing/2014/main" val="10000"/>
                  </a:ext>
                </a:extLst>
              </a:tr>
              <a:tr h="2724657">
                <a:tc>
                  <a:txBody>
                    <a:bodyPr/>
                    <a:lstStyle/>
                    <a:p>
                      <a:endParaRPr lang="pt-PT" dirty="0"/>
                    </a:p>
                    <a:p>
                      <a:r>
                        <a:rPr lang="pt-PT" dirty="0"/>
                        <a:t>…</a:t>
                      </a:r>
                      <a:r>
                        <a:rPr lang="pt-PT" baseline="0" dirty="0"/>
                        <a:t> </a:t>
                      </a:r>
                      <a:r>
                        <a:rPr lang="pt-PT" baseline="0" dirty="0" err="1"/>
                        <a:t>Ainsi</a:t>
                      </a:r>
                      <a:r>
                        <a:rPr lang="pt-PT" baseline="0" dirty="0"/>
                        <a:t> que </a:t>
                      </a:r>
                      <a:r>
                        <a:rPr lang="pt-PT" baseline="0" dirty="0" err="1"/>
                        <a:t>les</a:t>
                      </a:r>
                      <a:r>
                        <a:rPr lang="pt-PT" baseline="0" dirty="0"/>
                        <a:t> </a:t>
                      </a:r>
                      <a:r>
                        <a:rPr lang="pt-PT" baseline="0" dirty="0" err="1"/>
                        <a:t>sardines</a:t>
                      </a:r>
                      <a:r>
                        <a:rPr lang="pt-PT" baseline="0" dirty="0"/>
                        <a:t>!</a:t>
                      </a:r>
                      <a:endParaRPr lang="pt-PT" dirty="0"/>
                    </a:p>
                  </a:txBody>
                  <a:tcPr/>
                </a:tc>
                <a:tc>
                  <a:txBody>
                    <a:bodyPr/>
                    <a:lstStyle/>
                    <a:p>
                      <a:endParaRPr lang="pt-PT" dirty="0"/>
                    </a:p>
                  </a:txBody>
                  <a:tcPr/>
                </a:tc>
                <a:extLst>
                  <a:ext uri="{0D108BD9-81ED-4DB2-BD59-A6C34878D82A}">
                    <a16:rowId xmlns:a16="http://schemas.microsoft.com/office/drawing/2014/main" val="10001"/>
                  </a:ext>
                </a:extLst>
              </a:tr>
            </a:tbl>
          </a:graphicData>
        </a:graphic>
      </p:graphicFrame>
      <p:pic>
        <p:nvPicPr>
          <p:cNvPr id="3" name="Imagem 2"/>
          <p:cNvPicPr>
            <a:picLocks noChangeAspect="1"/>
          </p:cNvPicPr>
          <p:nvPr/>
        </p:nvPicPr>
        <p:blipFill>
          <a:blip r:embed="rId2"/>
          <a:stretch>
            <a:fillRect/>
          </a:stretch>
        </p:blipFill>
        <p:spPr>
          <a:xfrm>
            <a:off x="2382592" y="719666"/>
            <a:ext cx="1847850" cy="2466975"/>
          </a:xfrm>
          <a:prstGeom prst="rect">
            <a:avLst/>
          </a:prstGeom>
        </p:spPr>
      </p:pic>
      <p:pic>
        <p:nvPicPr>
          <p:cNvPr id="4" name="Imagem 3"/>
          <p:cNvPicPr>
            <a:picLocks noChangeAspect="1"/>
          </p:cNvPicPr>
          <p:nvPr/>
        </p:nvPicPr>
        <p:blipFill>
          <a:blip r:embed="rId3"/>
          <a:stretch>
            <a:fillRect/>
          </a:stretch>
        </p:blipFill>
        <p:spPr>
          <a:xfrm>
            <a:off x="4806235" y="3850983"/>
            <a:ext cx="6134100" cy="1628775"/>
          </a:xfrm>
          <a:prstGeom prst="rect">
            <a:avLst/>
          </a:prstGeom>
        </p:spPr>
      </p:pic>
    </p:spTree>
    <p:extLst>
      <p:ext uri="{BB962C8B-B14F-4D97-AF65-F5344CB8AC3E}">
        <p14:creationId xmlns:p14="http://schemas.microsoft.com/office/powerpoint/2010/main" val="22321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93974"/>
          </a:xfrm>
        </p:spPr>
        <p:txBody>
          <a:bodyPr>
            <a:normAutofit/>
          </a:bodyPr>
          <a:lstStyle/>
          <a:p>
            <a:r>
              <a:rPr lang="pt-PT" sz="2400" b="1" i="1" dirty="0" err="1">
                <a:solidFill>
                  <a:srgbClr val="0070C0"/>
                </a:solidFill>
              </a:rPr>
              <a:t>Quelques</a:t>
            </a:r>
            <a:r>
              <a:rPr lang="pt-PT" sz="2400" b="1" i="1" dirty="0">
                <a:solidFill>
                  <a:srgbClr val="0070C0"/>
                </a:solidFill>
              </a:rPr>
              <a:t> </a:t>
            </a:r>
            <a:r>
              <a:rPr lang="pt-PT" sz="2400" b="1" i="1" dirty="0" err="1">
                <a:solidFill>
                  <a:srgbClr val="0070C0"/>
                </a:solidFill>
              </a:rPr>
              <a:t>patrimoines</a:t>
            </a:r>
            <a:r>
              <a:rPr lang="pt-PT" sz="2400" b="1" i="1" dirty="0">
                <a:solidFill>
                  <a:srgbClr val="0070C0"/>
                </a:solidFill>
              </a:rPr>
              <a:t> de </a:t>
            </a:r>
            <a:r>
              <a:rPr lang="pt-PT" sz="2400" b="1" i="1" dirty="0" err="1">
                <a:solidFill>
                  <a:srgbClr val="0070C0"/>
                </a:solidFill>
              </a:rPr>
              <a:t>l’UNESCO</a:t>
            </a:r>
            <a:r>
              <a:rPr lang="pt-PT" sz="2400" b="1" i="1" dirty="0">
                <a:solidFill>
                  <a:srgbClr val="0070C0"/>
                </a:solidFill>
              </a:rPr>
              <a:t>…</a:t>
            </a:r>
          </a:p>
        </p:txBody>
      </p:sp>
      <p:sp>
        <p:nvSpPr>
          <p:cNvPr id="13" name="Retângulo 12"/>
          <p:cNvSpPr/>
          <p:nvPr/>
        </p:nvSpPr>
        <p:spPr>
          <a:xfrm>
            <a:off x="540913" y="1159100"/>
            <a:ext cx="2807594" cy="14211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PT"/>
          </a:p>
        </p:txBody>
      </p:sp>
      <p:sp>
        <p:nvSpPr>
          <p:cNvPr id="14" name="Retângulo 13"/>
          <p:cNvSpPr/>
          <p:nvPr/>
        </p:nvSpPr>
        <p:spPr>
          <a:xfrm>
            <a:off x="7373155" y="718957"/>
            <a:ext cx="2846231" cy="15841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t-PT" dirty="0"/>
              <a:t>c</a:t>
            </a:r>
          </a:p>
        </p:txBody>
      </p:sp>
      <p:sp>
        <p:nvSpPr>
          <p:cNvPr id="15" name="Retângulo 14"/>
          <p:cNvSpPr/>
          <p:nvPr/>
        </p:nvSpPr>
        <p:spPr>
          <a:xfrm>
            <a:off x="8834907" y="2884868"/>
            <a:ext cx="2816180" cy="17772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PT"/>
          </a:p>
        </p:txBody>
      </p:sp>
      <p:sp>
        <p:nvSpPr>
          <p:cNvPr id="16" name="Retângulo 15"/>
          <p:cNvSpPr/>
          <p:nvPr/>
        </p:nvSpPr>
        <p:spPr>
          <a:xfrm>
            <a:off x="3837904" y="1511008"/>
            <a:ext cx="2395470" cy="31340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PT"/>
          </a:p>
        </p:txBody>
      </p:sp>
      <p:sp>
        <p:nvSpPr>
          <p:cNvPr id="17" name="Retângulo 16"/>
          <p:cNvSpPr/>
          <p:nvPr/>
        </p:nvSpPr>
        <p:spPr>
          <a:xfrm>
            <a:off x="605307" y="2828835"/>
            <a:ext cx="2781837" cy="19575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PT"/>
          </a:p>
        </p:txBody>
      </p:sp>
      <p:sp>
        <p:nvSpPr>
          <p:cNvPr id="18" name="Retângulo 17"/>
          <p:cNvSpPr/>
          <p:nvPr/>
        </p:nvSpPr>
        <p:spPr>
          <a:xfrm>
            <a:off x="6400800" y="2790197"/>
            <a:ext cx="1944710" cy="309544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PT"/>
          </a:p>
        </p:txBody>
      </p:sp>
      <p:sp>
        <p:nvSpPr>
          <p:cNvPr id="19" name="Retângulo 18"/>
          <p:cNvSpPr/>
          <p:nvPr/>
        </p:nvSpPr>
        <p:spPr>
          <a:xfrm>
            <a:off x="1068946" y="5031122"/>
            <a:ext cx="4700789" cy="12864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PT"/>
          </a:p>
        </p:txBody>
      </p:sp>
      <p:sp>
        <p:nvSpPr>
          <p:cNvPr id="20" name="Retângulo 19"/>
          <p:cNvSpPr/>
          <p:nvPr/>
        </p:nvSpPr>
        <p:spPr>
          <a:xfrm>
            <a:off x="8641724" y="5031121"/>
            <a:ext cx="3206839" cy="14340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PT"/>
          </a:p>
        </p:txBody>
      </p:sp>
      <p:pic>
        <p:nvPicPr>
          <p:cNvPr id="21" name="Imagem 20"/>
          <p:cNvPicPr>
            <a:picLocks noChangeAspect="1"/>
          </p:cNvPicPr>
          <p:nvPr/>
        </p:nvPicPr>
        <p:blipFill>
          <a:blip r:embed="rId2"/>
          <a:stretch>
            <a:fillRect/>
          </a:stretch>
        </p:blipFill>
        <p:spPr>
          <a:xfrm>
            <a:off x="7373155" y="737996"/>
            <a:ext cx="2846231" cy="1283988"/>
          </a:xfrm>
          <a:prstGeom prst="rect">
            <a:avLst/>
          </a:prstGeom>
        </p:spPr>
      </p:pic>
      <p:sp>
        <p:nvSpPr>
          <p:cNvPr id="23" name="CaixaDeTexto 22"/>
          <p:cNvSpPr txBox="1"/>
          <p:nvPr/>
        </p:nvSpPr>
        <p:spPr>
          <a:xfrm>
            <a:off x="7373155" y="2021984"/>
            <a:ext cx="2846231" cy="369332"/>
          </a:xfrm>
          <a:prstGeom prst="rect">
            <a:avLst/>
          </a:prstGeom>
          <a:noFill/>
        </p:spPr>
        <p:txBody>
          <a:bodyPr wrap="square" rtlCol="0">
            <a:spAutoFit/>
          </a:bodyPr>
          <a:lstStyle/>
          <a:p>
            <a:r>
              <a:rPr lang="pt-PT" dirty="0"/>
              <a:t>Centre </a:t>
            </a:r>
            <a:r>
              <a:rPr lang="pt-PT" dirty="0" err="1"/>
              <a:t>historique</a:t>
            </a:r>
            <a:r>
              <a:rPr lang="pt-PT" dirty="0"/>
              <a:t> de Évora</a:t>
            </a:r>
          </a:p>
        </p:txBody>
      </p:sp>
      <p:pic>
        <p:nvPicPr>
          <p:cNvPr id="24" name="Imagem 23"/>
          <p:cNvPicPr>
            <a:picLocks noChangeAspect="1"/>
          </p:cNvPicPr>
          <p:nvPr/>
        </p:nvPicPr>
        <p:blipFill>
          <a:blip r:embed="rId3"/>
          <a:stretch>
            <a:fillRect/>
          </a:stretch>
        </p:blipFill>
        <p:spPr>
          <a:xfrm>
            <a:off x="1081824" y="5031120"/>
            <a:ext cx="3216078" cy="1286431"/>
          </a:xfrm>
          <a:prstGeom prst="rect">
            <a:avLst/>
          </a:prstGeom>
        </p:spPr>
      </p:pic>
      <p:sp>
        <p:nvSpPr>
          <p:cNvPr id="25" name="CaixaDeTexto 24"/>
          <p:cNvSpPr txBox="1"/>
          <p:nvPr/>
        </p:nvSpPr>
        <p:spPr>
          <a:xfrm>
            <a:off x="4291089" y="5031121"/>
            <a:ext cx="1504404" cy="923330"/>
          </a:xfrm>
          <a:prstGeom prst="rect">
            <a:avLst/>
          </a:prstGeom>
          <a:noFill/>
        </p:spPr>
        <p:txBody>
          <a:bodyPr wrap="square" rtlCol="0">
            <a:spAutoFit/>
          </a:bodyPr>
          <a:lstStyle/>
          <a:p>
            <a:endParaRPr lang="pt-PT" dirty="0"/>
          </a:p>
          <a:p>
            <a:r>
              <a:rPr lang="pt-PT" dirty="0" err="1"/>
              <a:t>Université</a:t>
            </a:r>
            <a:r>
              <a:rPr lang="pt-PT" dirty="0"/>
              <a:t> de Coimbra</a:t>
            </a:r>
          </a:p>
        </p:txBody>
      </p:sp>
      <p:pic>
        <p:nvPicPr>
          <p:cNvPr id="26" name="Imagem 25"/>
          <p:cNvPicPr>
            <a:picLocks noChangeAspect="1"/>
          </p:cNvPicPr>
          <p:nvPr/>
        </p:nvPicPr>
        <p:blipFill>
          <a:blip r:embed="rId4"/>
          <a:stretch>
            <a:fillRect/>
          </a:stretch>
        </p:blipFill>
        <p:spPr>
          <a:xfrm>
            <a:off x="9921501" y="5033782"/>
            <a:ext cx="1908549" cy="1431412"/>
          </a:xfrm>
          <a:prstGeom prst="rect">
            <a:avLst/>
          </a:prstGeom>
        </p:spPr>
      </p:pic>
      <p:sp>
        <p:nvSpPr>
          <p:cNvPr id="27" name="CaixaDeTexto 26"/>
          <p:cNvSpPr txBox="1"/>
          <p:nvPr/>
        </p:nvSpPr>
        <p:spPr>
          <a:xfrm>
            <a:off x="8680361" y="5155704"/>
            <a:ext cx="1241140" cy="646331"/>
          </a:xfrm>
          <a:prstGeom prst="rect">
            <a:avLst/>
          </a:prstGeom>
          <a:noFill/>
        </p:spPr>
        <p:txBody>
          <a:bodyPr wrap="square" rtlCol="0">
            <a:spAutoFit/>
          </a:bodyPr>
          <a:lstStyle/>
          <a:p>
            <a:r>
              <a:rPr lang="pt-PT" dirty="0" err="1"/>
              <a:t>Îles</a:t>
            </a:r>
            <a:r>
              <a:rPr lang="pt-PT" dirty="0"/>
              <a:t> </a:t>
            </a:r>
            <a:r>
              <a:rPr lang="pt-PT" dirty="0" err="1"/>
              <a:t>Sauvages</a:t>
            </a:r>
            <a:endParaRPr lang="pt-PT" dirty="0"/>
          </a:p>
        </p:txBody>
      </p:sp>
      <p:pic>
        <p:nvPicPr>
          <p:cNvPr id="28" name="Imagem 27"/>
          <p:cNvPicPr>
            <a:picLocks noChangeAspect="1"/>
          </p:cNvPicPr>
          <p:nvPr/>
        </p:nvPicPr>
        <p:blipFill>
          <a:blip r:embed="rId5"/>
          <a:stretch>
            <a:fillRect/>
          </a:stretch>
        </p:blipFill>
        <p:spPr>
          <a:xfrm>
            <a:off x="540912" y="1166209"/>
            <a:ext cx="1841465" cy="1417928"/>
          </a:xfrm>
          <a:prstGeom prst="rect">
            <a:avLst/>
          </a:prstGeom>
        </p:spPr>
      </p:pic>
      <p:sp>
        <p:nvSpPr>
          <p:cNvPr id="29" name="CaixaDeTexto 28"/>
          <p:cNvSpPr txBox="1"/>
          <p:nvPr/>
        </p:nvSpPr>
        <p:spPr>
          <a:xfrm>
            <a:off x="2369390" y="1403797"/>
            <a:ext cx="1004767" cy="646331"/>
          </a:xfrm>
          <a:prstGeom prst="rect">
            <a:avLst/>
          </a:prstGeom>
          <a:noFill/>
        </p:spPr>
        <p:txBody>
          <a:bodyPr wrap="square" rtlCol="0">
            <a:spAutoFit/>
          </a:bodyPr>
          <a:lstStyle/>
          <a:p>
            <a:r>
              <a:rPr lang="pt-PT" dirty="0" err="1"/>
              <a:t>Ville</a:t>
            </a:r>
            <a:r>
              <a:rPr lang="pt-PT" dirty="0"/>
              <a:t> de Marvão</a:t>
            </a:r>
          </a:p>
        </p:txBody>
      </p:sp>
      <p:pic>
        <p:nvPicPr>
          <p:cNvPr id="30" name="Imagem 29"/>
          <p:cNvPicPr>
            <a:picLocks noChangeAspect="1"/>
          </p:cNvPicPr>
          <p:nvPr/>
        </p:nvPicPr>
        <p:blipFill>
          <a:blip r:embed="rId6"/>
          <a:stretch>
            <a:fillRect/>
          </a:stretch>
        </p:blipFill>
        <p:spPr>
          <a:xfrm>
            <a:off x="605574" y="2828835"/>
            <a:ext cx="2779144" cy="1421193"/>
          </a:xfrm>
          <a:prstGeom prst="rect">
            <a:avLst/>
          </a:prstGeom>
        </p:spPr>
      </p:pic>
      <p:sp>
        <p:nvSpPr>
          <p:cNvPr id="31" name="CaixaDeTexto 30"/>
          <p:cNvSpPr txBox="1"/>
          <p:nvPr/>
        </p:nvSpPr>
        <p:spPr>
          <a:xfrm>
            <a:off x="605574" y="4250028"/>
            <a:ext cx="2742933" cy="646331"/>
          </a:xfrm>
          <a:prstGeom prst="rect">
            <a:avLst/>
          </a:prstGeom>
          <a:noFill/>
        </p:spPr>
        <p:txBody>
          <a:bodyPr wrap="square" rtlCol="0">
            <a:spAutoFit/>
          </a:bodyPr>
          <a:lstStyle/>
          <a:p>
            <a:r>
              <a:rPr lang="pt-PT" dirty="0"/>
              <a:t>Centre d’ Angra do Heroísmo </a:t>
            </a:r>
            <a:r>
              <a:rPr lang="pt-PT" dirty="0" err="1"/>
              <a:t>aux</a:t>
            </a:r>
            <a:r>
              <a:rPr lang="pt-PT" dirty="0"/>
              <a:t> Açores</a:t>
            </a:r>
          </a:p>
        </p:txBody>
      </p:sp>
      <p:pic>
        <p:nvPicPr>
          <p:cNvPr id="32" name="Imagem 31"/>
          <p:cNvPicPr>
            <a:picLocks noChangeAspect="1"/>
          </p:cNvPicPr>
          <p:nvPr/>
        </p:nvPicPr>
        <p:blipFill>
          <a:blip r:embed="rId7"/>
          <a:stretch>
            <a:fillRect/>
          </a:stretch>
        </p:blipFill>
        <p:spPr>
          <a:xfrm>
            <a:off x="8834907" y="2697469"/>
            <a:ext cx="2807275" cy="1530842"/>
          </a:xfrm>
          <a:prstGeom prst="rect">
            <a:avLst/>
          </a:prstGeom>
        </p:spPr>
      </p:pic>
      <p:sp>
        <p:nvSpPr>
          <p:cNvPr id="33" name="CaixaDeTexto 32"/>
          <p:cNvSpPr txBox="1"/>
          <p:nvPr/>
        </p:nvSpPr>
        <p:spPr>
          <a:xfrm>
            <a:off x="8834907" y="4280471"/>
            <a:ext cx="2816180" cy="369332"/>
          </a:xfrm>
          <a:prstGeom prst="rect">
            <a:avLst/>
          </a:prstGeom>
          <a:noFill/>
        </p:spPr>
        <p:txBody>
          <a:bodyPr wrap="square" rtlCol="0">
            <a:spAutoFit/>
          </a:bodyPr>
          <a:lstStyle/>
          <a:p>
            <a:r>
              <a:rPr lang="pt-PT" dirty="0"/>
              <a:t>Centre </a:t>
            </a:r>
            <a:r>
              <a:rPr lang="pt-PT" dirty="0" err="1"/>
              <a:t>historique</a:t>
            </a:r>
            <a:r>
              <a:rPr lang="pt-PT" dirty="0"/>
              <a:t> de Porto</a:t>
            </a:r>
          </a:p>
        </p:txBody>
      </p:sp>
      <p:pic>
        <p:nvPicPr>
          <p:cNvPr id="34" name="Imagem 33"/>
          <p:cNvPicPr>
            <a:picLocks noChangeAspect="1"/>
          </p:cNvPicPr>
          <p:nvPr/>
        </p:nvPicPr>
        <p:blipFill>
          <a:blip r:embed="rId8"/>
          <a:stretch>
            <a:fillRect/>
          </a:stretch>
        </p:blipFill>
        <p:spPr>
          <a:xfrm>
            <a:off x="3845350" y="1526190"/>
            <a:ext cx="2388024" cy="2517776"/>
          </a:xfrm>
          <a:prstGeom prst="rect">
            <a:avLst/>
          </a:prstGeom>
        </p:spPr>
      </p:pic>
      <p:sp>
        <p:nvSpPr>
          <p:cNvPr id="35" name="CaixaDeTexto 34"/>
          <p:cNvSpPr txBox="1"/>
          <p:nvPr/>
        </p:nvSpPr>
        <p:spPr>
          <a:xfrm>
            <a:off x="3845350" y="4043966"/>
            <a:ext cx="2388024" cy="646331"/>
          </a:xfrm>
          <a:prstGeom prst="rect">
            <a:avLst/>
          </a:prstGeom>
          <a:noFill/>
        </p:spPr>
        <p:txBody>
          <a:bodyPr wrap="square" rtlCol="0">
            <a:spAutoFit/>
          </a:bodyPr>
          <a:lstStyle/>
          <a:p>
            <a:r>
              <a:rPr lang="pt-PT" dirty="0" err="1"/>
              <a:t>Convent</a:t>
            </a:r>
            <a:r>
              <a:rPr lang="pt-PT" dirty="0"/>
              <a:t> </a:t>
            </a:r>
            <a:r>
              <a:rPr lang="pt-PT" dirty="0" err="1"/>
              <a:t>du</a:t>
            </a:r>
            <a:r>
              <a:rPr lang="pt-PT" dirty="0"/>
              <a:t> </a:t>
            </a:r>
            <a:r>
              <a:rPr lang="pt-PT" dirty="0" err="1"/>
              <a:t>Christ</a:t>
            </a:r>
            <a:r>
              <a:rPr lang="pt-PT" dirty="0"/>
              <a:t> à Tomar</a:t>
            </a:r>
          </a:p>
        </p:txBody>
      </p:sp>
      <p:pic>
        <p:nvPicPr>
          <p:cNvPr id="36" name="Imagem 35"/>
          <p:cNvPicPr>
            <a:picLocks noChangeAspect="1"/>
          </p:cNvPicPr>
          <p:nvPr/>
        </p:nvPicPr>
        <p:blipFill>
          <a:blip r:embed="rId9"/>
          <a:stretch>
            <a:fillRect/>
          </a:stretch>
        </p:blipFill>
        <p:spPr>
          <a:xfrm>
            <a:off x="6439437" y="2426133"/>
            <a:ext cx="1942284" cy="1553827"/>
          </a:xfrm>
          <a:prstGeom prst="rect">
            <a:avLst/>
          </a:prstGeom>
        </p:spPr>
      </p:pic>
      <p:pic>
        <p:nvPicPr>
          <p:cNvPr id="37" name="Imagem 36"/>
          <p:cNvPicPr>
            <a:picLocks noChangeAspect="1"/>
          </p:cNvPicPr>
          <p:nvPr/>
        </p:nvPicPr>
        <p:blipFill>
          <a:blip r:embed="rId10"/>
          <a:stretch>
            <a:fillRect/>
          </a:stretch>
        </p:blipFill>
        <p:spPr>
          <a:xfrm>
            <a:off x="6131098" y="5127607"/>
            <a:ext cx="2362519" cy="1323011"/>
          </a:xfrm>
          <a:prstGeom prst="rect">
            <a:avLst/>
          </a:prstGeom>
        </p:spPr>
      </p:pic>
      <p:sp>
        <p:nvSpPr>
          <p:cNvPr id="38" name="CaixaDeTexto 37"/>
          <p:cNvSpPr txBox="1"/>
          <p:nvPr/>
        </p:nvSpPr>
        <p:spPr>
          <a:xfrm>
            <a:off x="6439437" y="3979960"/>
            <a:ext cx="1903648" cy="1200329"/>
          </a:xfrm>
          <a:prstGeom prst="rect">
            <a:avLst/>
          </a:prstGeom>
          <a:noFill/>
        </p:spPr>
        <p:txBody>
          <a:bodyPr wrap="square" rtlCol="0">
            <a:spAutoFit/>
          </a:bodyPr>
          <a:lstStyle/>
          <a:p>
            <a:r>
              <a:rPr lang="pt-PT" dirty="0" err="1"/>
              <a:t>Monastère</a:t>
            </a:r>
            <a:r>
              <a:rPr lang="pt-PT" dirty="0"/>
              <a:t> </a:t>
            </a:r>
            <a:r>
              <a:rPr lang="pt-PT" dirty="0" err="1"/>
              <a:t>des</a:t>
            </a:r>
            <a:r>
              <a:rPr lang="pt-PT" dirty="0"/>
              <a:t> </a:t>
            </a:r>
            <a:r>
              <a:rPr lang="pt-PT" dirty="0" err="1"/>
              <a:t>Jéronimos</a:t>
            </a:r>
            <a:r>
              <a:rPr lang="pt-PT" dirty="0"/>
              <a:t> </a:t>
            </a:r>
            <a:r>
              <a:rPr lang="pt-PT" dirty="0" err="1"/>
              <a:t>et</a:t>
            </a:r>
            <a:r>
              <a:rPr lang="pt-PT" dirty="0"/>
              <a:t> Tour DE Belém à </a:t>
            </a:r>
            <a:r>
              <a:rPr lang="pt-PT" dirty="0" err="1"/>
              <a:t>Lisbonne</a:t>
            </a:r>
            <a:endParaRPr lang="pt-PT" dirty="0"/>
          </a:p>
        </p:txBody>
      </p:sp>
    </p:spTree>
    <p:extLst>
      <p:ext uri="{BB962C8B-B14F-4D97-AF65-F5344CB8AC3E}">
        <p14:creationId xmlns:p14="http://schemas.microsoft.com/office/powerpoint/2010/main" val="3818842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7439" y="223457"/>
            <a:ext cx="10515600" cy="549275"/>
          </a:xfrm>
        </p:spPr>
        <p:txBody>
          <a:bodyPr>
            <a:normAutofit/>
          </a:bodyPr>
          <a:lstStyle/>
          <a:p>
            <a:r>
              <a:rPr lang="pt-PT" sz="2400" b="1" dirty="0" err="1">
                <a:solidFill>
                  <a:srgbClr val="0070C0"/>
                </a:solidFill>
              </a:rPr>
              <a:t>Curiosités</a:t>
            </a:r>
            <a:r>
              <a:rPr lang="pt-PT" sz="2400" b="1" dirty="0">
                <a:solidFill>
                  <a:srgbClr val="0070C0"/>
                </a:solidFill>
              </a:rPr>
              <a:t> …</a:t>
            </a:r>
          </a:p>
        </p:txBody>
      </p:sp>
      <p:sp>
        <p:nvSpPr>
          <p:cNvPr id="4" name="Marcador de Posição de Conteúdo 3"/>
          <p:cNvSpPr>
            <a:spLocks noGrp="1"/>
          </p:cNvSpPr>
          <p:nvPr>
            <p:ph idx="1"/>
          </p:nvPr>
        </p:nvSpPr>
        <p:spPr>
          <a:xfrm>
            <a:off x="772733" y="778529"/>
            <a:ext cx="10515600" cy="5837305"/>
          </a:xfrm>
        </p:spPr>
        <p:txBody>
          <a:bodyPr>
            <a:normAutofit/>
          </a:bodyPr>
          <a:lstStyle/>
          <a:p>
            <a:pPr marL="0" indent="0">
              <a:buNone/>
            </a:pPr>
            <a:r>
              <a:rPr lang="fr-FR" sz="2000" dirty="0">
                <a:latin typeface="Trebuchet MS" panose="020B0603020202020204" pitchFamily="34" charset="0"/>
              </a:rPr>
              <a:t>Traditionnellement, le soir du réveillon de Noël, les Portugais prennent un repas frugal sans aucun faste, de préférence à base de morue, pour témoigner de leur solidarité avec les plus démunis. Généralement, un repas plus consistant est servi après la Messe de Minuit, composé de mets plus riches et de pâtisseries.</a:t>
            </a:r>
          </a:p>
          <a:p>
            <a:pPr marL="0" indent="0">
              <a:buNone/>
            </a:pPr>
            <a:r>
              <a:rPr lang="fr-FR" sz="2000" dirty="0">
                <a:latin typeface="Trebuchet MS" panose="020B0603020202020204" pitchFamily="34" charset="0"/>
              </a:rPr>
              <a:t>En Février, les portugais fêtent la Saint Valentin, mais c’est en Juin que presque dans toutes les villes et surtout à Lisbonne que se fête Le Saint Antoine. Un saint bien portugais qui protège les amoureux et les mariages, d’ailleurs pour le célébrer rien de mieux qu’un défilé de couples qui vont se marier dans une belle cérémonie collective!</a:t>
            </a:r>
          </a:p>
          <a:p>
            <a:pPr marL="0" indent="0">
              <a:buNone/>
            </a:pPr>
            <a:r>
              <a:rPr lang="fr-FR" sz="2000" dirty="0">
                <a:latin typeface="Trebuchet MS" panose="020B0603020202020204" pitchFamily="34" charset="0"/>
              </a:rPr>
              <a:t>Le Portugal est le 8e producteur du vin du monde. Outre le Porto, le « </a:t>
            </a:r>
            <a:r>
              <a:rPr lang="fr-FR" sz="2000" dirty="0" err="1">
                <a:latin typeface="Trebuchet MS" panose="020B0603020202020204" pitchFamily="34" charset="0"/>
              </a:rPr>
              <a:t>vinho</a:t>
            </a:r>
            <a:r>
              <a:rPr lang="fr-FR" sz="2000" dirty="0">
                <a:latin typeface="Trebuchet MS" panose="020B0603020202020204" pitchFamily="34" charset="0"/>
              </a:rPr>
              <a:t> </a:t>
            </a:r>
            <a:r>
              <a:rPr lang="fr-FR" sz="2000" dirty="0" err="1">
                <a:latin typeface="Trebuchet MS" panose="020B0603020202020204" pitchFamily="34" charset="0"/>
              </a:rPr>
              <a:t>verde</a:t>
            </a:r>
            <a:r>
              <a:rPr lang="fr-FR" sz="2000" dirty="0">
                <a:latin typeface="Trebuchet MS" panose="020B0603020202020204" pitchFamily="34" charset="0"/>
              </a:rPr>
              <a:t> » produit au nord-ouest du pays (dont l'adjectif 'vert' renvoie à la jeunesse et non à la couleur) connaît un franc succès.</a:t>
            </a:r>
          </a:p>
          <a:p>
            <a:pPr marL="0" indent="0">
              <a:buNone/>
            </a:pPr>
            <a:r>
              <a:rPr lang="fr-FR" sz="2000" dirty="0">
                <a:latin typeface="Trebuchet MS" panose="020B0603020202020204" pitchFamily="34" charset="0"/>
              </a:rPr>
              <a:t>Actuellement, la quantité de riz produite au Portugal avoisine les 160 000 tonnes, faisant du pays la troisième position de l’Union  Européenne. Le Portugal est encore </a:t>
            </a:r>
            <a:r>
              <a:rPr lang="fr-FR" sz="2000" dirty="0" err="1">
                <a:latin typeface="Trebuchet MS" panose="020B0603020202020204" pitchFamily="34" charset="0"/>
              </a:rPr>
              <a:t>aujoud’hui</a:t>
            </a:r>
            <a:r>
              <a:rPr lang="fr-FR" sz="2000" dirty="0">
                <a:latin typeface="Trebuchet MS" panose="020B0603020202020204" pitchFamily="34" charset="0"/>
              </a:rPr>
              <a:t> le pays européen avec la consommation par habitant la plus élevée – 15kg par an!</a:t>
            </a:r>
          </a:p>
          <a:p>
            <a:pPr marL="0" indent="0">
              <a:buNone/>
            </a:pPr>
            <a:r>
              <a:rPr lang="fr-FR" sz="2000" dirty="0">
                <a:latin typeface="Trebuchet MS" panose="020B0603020202020204" pitchFamily="34" charset="0"/>
              </a:rPr>
              <a:t>Le fado, genre musical traditionnel portugais, se décline en deux versions aux sonorités très différentes : le fado de Lisbonne et le fado de Coimbra. Le premier aborde la </a:t>
            </a:r>
            <a:r>
              <a:rPr lang="fr-FR" sz="2000" dirty="0" err="1">
                <a:latin typeface="Trebuchet MS" panose="020B0603020202020204" pitchFamily="34" charset="0"/>
              </a:rPr>
              <a:t>saudade</a:t>
            </a:r>
            <a:r>
              <a:rPr lang="fr-FR" sz="2000" dirty="0">
                <a:latin typeface="Trebuchet MS" panose="020B0603020202020204" pitchFamily="34" charset="0"/>
              </a:rPr>
              <a:t> (mot portugais intraduisible qui exprime la mélancolie, la nostalgie, mais sans tristesse), alors que le second est plus chanté par les étudiants et lié aux traditions de l'Université.</a:t>
            </a:r>
            <a:endParaRPr lang="pt-PT" sz="2000" dirty="0">
              <a:latin typeface="Trebuchet MS" panose="020B0603020202020204" pitchFamily="34" charset="0"/>
            </a:endParaRPr>
          </a:p>
        </p:txBody>
      </p:sp>
      <p:sp>
        <p:nvSpPr>
          <p:cNvPr id="5" name="Seta para a direita 4"/>
          <p:cNvSpPr/>
          <p:nvPr/>
        </p:nvSpPr>
        <p:spPr>
          <a:xfrm>
            <a:off x="553792" y="1010349"/>
            <a:ext cx="16742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Seta para a direita 5"/>
          <p:cNvSpPr/>
          <p:nvPr/>
        </p:nvSpPr>
        <p:spPr>
          <a:xfrm>
            <a:off x="553792" y="2240924"/>
            <a:ext cx="16742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Seta para a direita 8"/>
          <p:cNvSpPr/>
          <p:nvPr/>
        </p:nvSpPr>
        <p:spPr>
          <a:xfrm>
            <a:off x="553792" y="3418698"/>
            <a:ext cx="16742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Seta para a direita 9"/>
          <p:cNvSpPr/>
          <p:nvPr/>
        </p:nvSpPr>
        <p:spPr>
          <a:xfrm>
            <a:off x="553792" y="4327302"/>
            <a:ext cx="142204" cy="515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Seta para a direita 10"/>
          <p:cNvSpPr/>
          <p:nvPr/>
        </p:nvSpPr>
        <p:spPr>
          <a:xfrm>
            <a:off x="553792" y="5293217"/>
            <a:ext cx="167425" cy="515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850546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49274"/>
          </a:xfrm>
        </p:spPr>
        <p:txBody>
          <a:bodyPr>
            <a:normAutofit/>
          </a:bodyPr>
          <a:lstStyle/>
          <a:p>
            <a:r>
              <a:rPr lang="pt-PT" sz="2400" b="1" dirty="0" err="1">
                <a:solidFill>
                  <a:srgbClr val="0070C0"/>
                </a:solidFill>
              </a:rPr>
              <a:t>Un</a:t>
            </a:r>
            <a:r>
              <a:rPr lang="pt-PT" sz="2400" b="1" dirty="0">
                <a:solidFill>
                  <a:srgbClr val="0070C0"/>
                </a:solidFill>
              </a:rPr>
              <a:t> </a:t>
            </a:r>
            <a:r>
              <a:rPr lang="pt-PT" sz="2400" b="1" dirty="0" err="1">
                <a:solidFill>
                  <a:srgbClr val="0070C0"/>
                </a:solidFill>
              </a:rPr>
              <a:t>peu</a:t>
            </a:r>
            <a:r>
              <a:rPr lang="pt-PT" sz="2400" b="1" dirty="0">
                <a:solidFill>
                  <a:srgbClr val="0070C0"/>
                </a:solidFill>
              </a:rPr>
              <a:t> d’</a:t>
            </a:r>
            <a:r>
              <a:rPr lang="pt-PT" sz="2400" b="1" dirty="0" err="1">
                <a:solidFill>
                  <a:srgbClr val="0070C0"/>
                </a:solidFill>
              </a:rPr>
              <a:t>Histoire</a:t>
            </a:r>
            <a:r>
              <a:rPr lang="pt-PT" sz="2400" b="1" dirty="0">
                <a:solidFill>
                  <a:srgbClr val="0070C0"/>
                </a:solidFill>
              </a:rPr>
              <a:t>…</a:t>
            </a:r>
          </a:p>
        </p:txBody>
      </p:sp>
      <p:sp>
        <p:nvSpPr>
          <p:cNvPr id="3" name="Marcador de Posição de Conteúdo 2"/>
          <p:cNvSpPr>
            <a:spLocks noGrp="1"/>
          </p:cNvSpPr>
          <p:nvPr>
            <p:ph idx="1"/>
          </p:nvPr>
        </p:nvSpPr>
        <p:spPr>
          <a:xfrm>
            <a:off x="838200" y="914400"/>
            <a:ext cx="10515600" cy="5262563"/>
          </a:xfrm>
        </p:spPr>
        <p:txBody>
          <a:bodyPr>
            <a:normAutofit/>
          </a:bodyPr>
          <a:lstStyle/>
          <a:p>
            <a:pPr marL="0" indent="0">
              <a:buNone/>
            </a:pPr>
            <a:endParaRPr lang="pt-PT" sz="1800" dirty="0">
              <a:latin typeface="Trebuchet MS" panose="020B0603020202020204" pitchFamily="34" charset="0"/>
            </a:endParaRPr>
          </a:p>
          <a:p>
            <a:pPr marL="0" indent="0">
              <a:buNone/>
            </a:pPr>
            <a:r>
              <a:rPr lang="pt-PT" sz="1800" dirty="0" err="1">
                <a:latin typeface="Trebuchet MS" panose="020B0603020202020204" pitchFamily="34" charset="0"/>
              </a:rPr>
              <a:t>Tout</a:t>
            </a:r>
            <a:r>
              <a:rPr lang="pt-PT" sz="1800" dirty="0">
                <a:latin typeface="Trebuchet MS" panose="020B0603020202020204" pitchFamily="34" charset="0"/>
              </a:rPr>
              <a:t> à </a:t>
            </a:r>
            <a:r>
              <a:rPr lang="pt-PT" sz="1800" dirty="0" err="1">
                <a:latin typeface="Trebuchet MS" panose="020B0603020202020204" pitchFamily="34" charset="0"/>
              </a:rPr>
              <a:t>commencé</a:t>
            </a:r>
            <a:r>
              <a:rPr lang="pt-PT" sz="1800" dirty="0">
                <a:latin typeface="Trebuchet MS" panose="020B0603020202020204" pitchFamily="34" charset="0"/>
              </a:rPr>
              <a:t> au 12e </a:t>
            </a:r>
            <a:r>
              <a:rPr lang="pt-PT" sz="1800" dirty="0" err="1">
                <a:latin typeface="Trebuchet MS" panose="020B0603020202020204" pitchFamily="34" charset="0"/>
              </a:rPr>
              <a:t>siècle</a:t>
            </a:r>
            <a:r>
              <a:rPr lang="pt-PT" sz="1800" dirty="0">
                <a:latin typeface="Trebuchet MS" panose="020B0603020202020204" pitchFamily="34" charset="0"/>
              </a:rPr>
              <a:t>, quando </a:t>
            </a:r>
            <a:r>
              <a:rPr lang="pt-PT" sz="1800" dirty="0" err="1">
                <a:latin typeface="Trebuchet MS" panose="020B0603020202020204" pitchFamily="34" charset="0"/>
              </a:rPr>
              <a:t>le</a:t>
            </a:r>
            <a:r>
              <a:rPr lang="pt-PT" sz="1800" dirty="0">
                <a:latin typeface="Trebuchet MS" panose="020B0603020202020204" pitchFamily="34" charset="0"/>
              </a:rPr>
              <a:t> </a:t>
            </a:r>
            <a:r>
              <a:rPr lang="pt-PT" sz="1800" dirty="0" err="1">
                <a:latin typeface="Trebuchet MS" panose="020B0603020202020204" pitchFamily="34" charset="0"/>
              </a:rPr>
              <a:t>jeune</a:t>
            </a:r>
            <a:r>
              <a:rPr lang="pt-PT" sz="1800" dirty="0">
                <a:latin typeface="Trebuchet MS" panose="020B0603020202020204" pitchFamily="34" charset="0"/>
              </a:rPr>
              <a:t> Afonso Henriques a </a:t>
            </a:r>
            <a:r>
              <a:rPr lang="pt-PT" sz="1800" dirty="0" err="1">
                <a:latin typeface="Trebuchet MS" panose="020B0603020202020204" pitchFamily="34" charset="0"/>
              </a:rPr>
              <a:t>décidé</a:t>
            </a:r>
            <a:r>
              <a:rPr lang="pt-PT" sz="1800" dirty="0">
                <a:latin typeface="Trebuchet MS" panose="020B0603020202020204" pitchFamily="34" charset="0"/>
              </a:rPr>
              <a:t> de </a:t>
            </a:r>
            <a:r>
              <a:rPr lang="pt-PT" sz="1800" dirty="0" err="1">
                <a:latin typeface="Trebuchet MS" panose="020B0603020202020204" pitchFamily="34" charset="0"/>
              </a:rPr>
              <a:t>revendiquer</a:t>
            </a:r>
            <a:r>
              <a:rPr lang="pt-PT" sz="1800" dirty="0">
                <a:latin typeface="Trebuchet MS" panose="020B0603020202020204" pitchFamily="34" charset="0"/>
              </a:rPr>
              <a:t> </a:t>
            </a:r>
            <a:r>
              <a:rPr lang="pt-PT" sz="1800" dirty="0" err="1">
                <a:latin typeface="Trebuchet MS" panose="020B0603020202020204" pitchFamily="34" charset="0"/>
              </a:rPr>
              <a:t>l’indépendence</a:t>
            </a:r>
            <a:r>
              <a:rPr lang="pt-PT" sz="1800" dirty="0">
                <a:latin typeface="Trebuchet MS" panose="020B0603020202020204" pitchFamily="34" charset="0"/>
              </a:rPr>
              <a:t> de </a:t>
            </a:r>
            <a:r>
              <a:rPr lang="pt-PT" sz="1800" dirty="0" err="1">
                <a:latin typeface="Trebuchet MS" panose="020B0603020202020204" pitchFamily="34" charset="0"/>
              </a:rPr>
              <a:t>son</a:t>
            </a:r>
            <a:r>
              <a:rPr lang="pt-PT" sz="1800" dirty="0">
                <a:latin typeface="Trebuchet MS" panose="020B0603020202020204" pitchFamily="34" charset="0"/>
              </a:rPr>
              <a:t> </a:t>
            </a:r>
            <a:r>
              <a:rPr lang="pt-PT" sz="1800" dirty="0" err="1">
                <a:latin typeface="Trebuchet MS" panose="020B0603020202020204" pitchFamily="34" charset="0"/>
              </a:rPr>
              <a:t>comté</a:t>
            </a:r>
            <a:r>
              <a:rPr lang="pt-PT" sz="1800" dirty="0">
                <a:latin typeface="Trebuchet MS" panose="020B0603020202020204" pitchFamily="34" charset="0"/>
              </a:rPr>
              <a:t>, </a:t>
            </a:r>
            <a:r>
              <a:rPr lang="pt-PT" sz="1800" dirty="0" err="1">
                <a:latin typeface="Trebuchet MS" panose="020B0603020202020204" pitchFamily="34" charset="0"/>
              </a:rPr>
              <a:t>en</a:t>
            </a:r>
            <a:r>
              <a:rPr lang="pt-PT" sz="1800" dirty="0">
                <a:latin typeface="Trebuchet MS" panose="020B0603020202020204" pitchFamily="34" charset="0"/>
              </a:rPr>
              <a:t> se </a:t>
            </a:r>
            <a:r>
              <a:rPr lang="pt-PT" sz="1800" dirty="0" err="1">
                <a:latin typeface="Trebuchet MS" panose="020B0603020202020204" pitchFamily="34" charset="0"/>
              </a:rPr>
              <a:t>rebellant</a:t>
            </a:r>
            <a:r>
              <a:rPr lang="pt-PT" sz="1800" dirty="0">
                <a:latin typeface="Trebuchet MS" panose="020B0603020202020204" pitchFamily="34" charset="0"/>
              </a:rPr>
              <a:t> </a:t>
            </a:r>
            <a:r>
              <a:rPr lang="pt-PT" sz="1800" dirty="0" err="1">
                <a:latin typeface="Trebuchet MS" panose="020B0603020202020204" pitchFamily="34" charset="0"/>
              </a:rPr>
              <a:t>contre</a:t>
            </a:r>
            <a:r>
              <a:rPr lang="pt-PT" sz="1800" dirty="0">
                <a:latin typeface="Trebuchet MS" panose="020B0603020202020204" pitchFamily="34" charset="0"/>
              </a:rPr>
              <a:t> </a:t>
            </a:r>
            <a:r>
              <a:rPr lang="pt-PT" sz="1800" dirty="0" err="1">
                <a:latin typeface="Trebuchet MS" panose="020B0603020202020204" pitchFamily="34" charset="0"/>
              </a:rPr>
              <a:t>sa</a:t>
            </a:r>
            <a:r>
              <a:rPr lang="pt-PT" sz="1800" dirty="0">
                <a:latin typeface="Trebuchet MS" panose="020B0603020202020204" pitchFamily="34" charset="0"/>
              </a:rPr>
              <a:t> </a:t>
            </a:r>
            <a:r>
              <a:rPr lang="pt-PT" sz="1800" dirty="0" err="1">
                <a:latin typeface="Trebuchet MS" panose="020B0603020202020204" pitchFamily="34" charset="0"/>
              </a:rPr>
              <a:t>mère</a:t>
            </a:r>
            <a:r>
              <a:rPr lang="pt-PT" sz="1800" dirty="0">
                <a:latin typeface="Trebuchet MS" panose="020B0603020202020204" pitchFamily="34" charset="0"/>
              </a:rPr>
              <a:t> </a:t>
            </a:r>
            <a:r>
              <a:rPr lang="pt-PT" sz="1800" dirty="0" err="1">
                <a:latin typeface="Trebuchet MS" panose="020B0603020202020204" pitchFamily="34" charset="0"/>
              </a:rPr>
              <a:t>et</a:t>
            </a:r>
            <a:r>
              <a:rPr lang="pt-PT" sz="1800" dirty="0">
                <a:latin typeface="Trebuchet MS" panose="020B0603020202020204" pitchFamily="34" charset="0"/>
              </a:rPr>
              <a:t> </a:t>
            </a:r>
            <a:r>
              <a:rPr lang="pt-PT" sz="1800" dirty="0" err="1">
                <a:latin typeface="Trebuchet MS" panose="020B0603020202020204" pitchFamily="34" charset="0"/>
              </a:rPr>
              <a:t>le</a:t>
            </a:r>
            <a:r>
              <a:rPr lang="pt-PT" sz="1800" dirty="0">
                <a:latin typeface="Trebuchet MS" panose="020B0603020202020204" pitchFamily="34" charset="0"/>
              </a:rPr>
              <a:t> </a:t>
            </a:r>
            <a:r>
              <a:rPr lang="pt-PT" sz="1800" dirty="0" err="1">
                <a:latin typeface="Trebuchet MS" panose="020B0603020202020204" pitchFamily="34" charset="0"/>
              </a:rPr>
              <a:t>Roi</a:t>
            </a:r>
            <a:r>
              <a:rPr lang="pt-PT" sz="1800" dirty="0">
                <a:latin typeface="Trebuchet MS" panose="020B0603020202020204" pitchFamily="34" charset="0"/>
              </a:rPr>
              <a:t> de </a:t>
            </a:r>
            <a:r>
              <a:rPr lang="pt-PT" sz="1800" dirty="0" err="1">
                <a:latin typeface="Trebuchet MS" panose="020B0603020202020204" pitchFamily="34" charset="0"/>
              </a:rPr>
              <a:t>Léon</a:t>
            </a:r>
            <a:r>
              <a:rPr lang="pt-PT" sz="1800" dirty="0">
                <a:latin typeface="Trebuchet MS" panose="020B0603020202020204" pitchFamily="34" charset="0"/>
              </a:rPr>
              <a:t> </a:t>
            </a:r>
            <a:r>
              <a:rPr lang="pt-PT" sz="1800" dirty="0" err="1">
                <a:latin typeface="Trebuchet MS" panose="020B0603020202020204" pitchFamily="34" charset="0"/>
              </a:rPr>
              <a:t>et</a:t>
            </a:r>
            <a:r>
              <a:rPr lang="pt-PT" sz="1800" dirty="0">
                <a:latin typeface="Trebuchet MS" panose="020B0603020202020204" pitchFamily="34" charset="0"/>
              </a:rPr>
              <a:t> </a:t>
            </a:r>
            <a:r>
              <a:rPr lang="pt-PT" sz="1800" dirty="0" err="1">
                <a:latin typeface="Trebuchet MS" panose="020B0603020202020204" pitchFamily="34" charset="0"/>
              </a:rPr>
              <a:t>Castille</a:t>
            </a:r>
            <a:r>
              <a:rPr lang="pt-PT" sz="1800" dirty="0">
                <a:latin typeface="Trebuchet MS" panose="020B0603020202020204" pitchFamily="34" charset="0"/>
              </a:rPr>
              <a:t>. </a:t>
            </a:r>
            <a:r>
              <a:rPr lang="pt-PT" sz="1800" dirty="0" err="1">
                <a:latin typeface="Trebuchet MS" panose="020B0603020202020204" pitchFamily="34" charset="0"/>
              </a:rPr>
              <a:t>Après</a:t>
            </a:r>
            <a:r>
              <a:rPr lang="pt-PT" sz="1800" dirty="0">
                <a:latin typeface="Trebuchet MS" panose="020B0603020202020204" pitchFamily="34" charset="0"/>
              </a:rPr>
              <a:t>, </a:t>
            </a:r>
            <a:r>
              <a:rPr lang="pt-PT" sz="1800" dirty="0" err="1">
                <a:latin typeface="Trebuchet MS" panose="020B0603020202020204" pitchFamily="34" charset="0"/>
              </a:rPr>
              <a:t>il</a:t>
            </a:r>
            <a:r>
              <a:rPr lang="pt-PT" sz="1800" dirty="0">
                <a:latin typeface="Trebuchet MS" panose="020B0603020202020204" pitchFamily="34" charset="0"/>
              </a:rPr>
              <a:t> a </a:t>
            </a:r>
            <a:r>
              <a:rPr lang="pt-PT" sz="1800" dirty="0" err="1">
                <a:latin typeface="Trebuchet MS" panose="020B0603020202020204" pitchFamily="34" charset="0"/>
              </a:rPr>
              <a:t>du</a:t>
            </a:r>
            <a:r>
              <a:rPr lang="pt-PT" sz="1800" dirty="0">
                <a:latin typeface="Trebuchet MS" panose="020B0603020202020204" pitchFamily="34" charset="0"/>
              </a:rPr>
              <a:t> </a:t>
            </a:r>
            <a:r>
              <a:rPr lang="pt-PT" sz="1800" dirty="0" err="1">
                <a:latin typeface="Trebuchet MS" panose="020B0603020202020204" pitchFamily="34" charset="0"/>
              </a:rPr>
              <a:t>reconquérir</a:t>
            </a:r>
            <a:r>
              <a:rPr lang="pt-PT" sz="1800" dirty="0">
                <a:latin typeface="Trebuchet MS" panose="020B0603020202020204" pitchFamily="34" charset="0"/>
              </a:rPr>
              <a:t> </a:t>
            </a:r>
            <a:r>
              <a:rPr lang="pt-PT" sz="1800" dirty="0" err="1">
                <a:latin typeface="Trebuchet MS" panose="020B0603020202020204" pitchFamily="34" charset="0"/>
              </a:rPr>
              <a:t>tout</a:t>
            </a:r>
            <a:r>
              <a:rPr lang="pt-PT" sz="1800" dirty="0">
                <a:latin typeface="Trebuchet MS" panose="020B0603020202020204" pitchFamily="34" charset="0"/>
              </a:rPr>
              <a:t> </a:t>
            </a:r>
            <a:r>
              <a:rPr lang="pt-PT" sz="1800" dirty="0" err="1">
                <a:latin typeface="Trebuchet MS" panose="020B0603020202020204" pitchFamily="34" charset="0"/>
              </a:rPr>
              <a:t>le</a:t>
            </a:r>
            <a:r>
              <a:rPr lang="pt-PT" sz="1800" dirty="0">
                <a:latin typeface="Trebuchet MS" panose="020B0603020202020204" pitchFamily="34" charset="0"/>
              </a:rPr>
              <a:t> </a:t>
            </a:r>
            <a:r>
              <a:rPr lang="pt-PT" sz="1800" dirty="0" err="1">
                <a:latin typeface="Trebuchet MS" panose="020B0603020202020204" pitchFamily="34" charset="0"/>
              </a:rPr>
              <a:t>territoire</a:t>
            </a:r>
            <a:r>
              <a:rPr lang="pt-PT" sz="1800" dirty="0">
                <a:latin typeface="Trebuchet MS" panose="020B0603020202020204" pitchFamily="34" charset="0"/>
              </a:rPr>
              <a:t> </a:t>
            </a:r>
            <a:r>
              <a:rPr lang="pt-PT" sz="1800" dirty="0" err="1">
                <a:latin typeface="Trebuchet MS" panose="020B0603020202020204" pitchFamily="34" charset="0"/>
              </a:rPr>
              <a:t>aux</a:t>
            </a:r>
            <a:r>
              <a:rPr lang="pt-PT" sz="1800" dirty="0">
                <a:latin typeface="Trebuchet MS" panose="020B0603020202020204" pitchFamily="34" charset="0"/>
              </a:rPr>
              <a:t> </a:t>
            </a:r>
            <a:r>
              <a:rPr lang="pt-PT" sz="1800" dirty="0" err="1">
                <a:latin typeface="Trebuchet MS" panose="020B0603020202020204" pitchFamily="34" charset="0"/>
              </a:rPr>
              <a:t>musulmans</a:t>
            </a:r>
            <a:r>
              <a:rPr lang="pt-PT" sz="1800" dirty="0">
                <a:latin typeface="Trebuchet MS" panose="020B0603020202020204" pitchFamily="34" charset="0"/>
              </a:rPr>
              <a:t> (</a:t>
            </a:r>
            <a:r>
              <a:rPr lang="pt-PT" sz="1800" dirty="0" err="1">
                <a:latin typeface="Trebuchet MS" panose="020B0603020202020204" pitchFamily="34" charset="0"/>
              </a:rPr>
              <a:t>Les</a:t>
            </a:r>
            <a:r>
              <a:rPr lang="pt-PT" sz="1800" dirty="0">
                <a:latin typeface="Trebuchet MS" panose="020B0603020202020204" pitchFamily="34" charset="0"/>
              </a:rPr>
              <a:t> </a:t>
            </a:r>
            <a:r>
              <a:rPr lang="pt-PT" sz="1800" dirty="0" err="1">
                <a:latin typeface="Trebuchet MS" panose="020B0603020202020204" pitchFamily="34" charset="0"/>
              </a:rPr>
              <a:t>Maures</a:t>
            </a:r>
            <a:r>
              <a:rPr lang="pt-PT" sz="1800" dirty="0">
                <a:latin typeface="Trebuchet MS" panose="020B0603020202020204" pitchFamily="34" charset="0"/>
              </a:rPr>
              <a:t>).</a:t>
            </a:r>
          </a:p>
          <a:p>
            <a:pPr marL="0" indent="0">
              <a:buNone/>
            </a:pPr>
            <a:r>
              <a:rPr lang="fr-FR" sz="1800" dirty="0">
                <a:latin typeface="Trebuchet MS" panose="020B0603020202020204" pitchFamily="34" charset="0"/>
              </a:rPr>
              <a:t>Au 16e siècle, le Portugal était à la tête d'un empire qui s'étendait du Brésil, à l'Afrique occidentale en passant par les Indes Orientales. Aujourd'hui, on parle encore portugais au Portugal, au Brésil, en Angola, au Mozambique, au Cap-Vert, en Guinée-Bissau, en Guinée équatoriale, au Timor Oriental, à Macao, et à Sao Tomé-et-Principe, ce qui fait du portugais la sixième langue la plus parlée au monde, si l'on prend en compte les locuteurs de langue maternelle.</a:t>
            </a:r>
          </a:p>
          <a:p>
            <a:pPr marL="0" indent="0">
              <a:buNone/>
            </a:pPr>
            <a:r>
              <a:rPr lang="fr-FR" sz="1800" dirty="0" err="1">
                <a:latin typeface="Trebuchet MS" panose="020B0603020202020204" pitchFamily="34" charset="0"/>
              </a:rPr>
              <a:t>Em</a:t>
            </a:r>
            <a:r>
              <a:rPr lang="fr-FR" sz="1800" dirty="0">
                <a:latin typeface="Trebuchet MS" panose="020B0603020202020204" pitchFamily="34" charset="0"/>
              </a:rPr>
              <a:t> 1580, le Portugal est «  redevenu» espagnol pendant 60 ans, réclament de nouveau son indépendance en 1640.</a:t>
            </a:r>
          </a:p>
          <a:p>
            <a:pPr marL="0" indent="0">
              <a:buNone/>
            </a:pPr>
            <a:r>
              <a:rPr lang="pt-PT" sz="1800" dirty="0" err="1">
                <a:latin typeface="Trebuchet MS" panose="020B0603020202020204" pitchFamily="34" charset="0"/>
              </a:rPr>
              <a:t>Le</a:t>
            </a:r>
            <a:r>
              <a:rPr lang="pt-PT" sz="1800" dirty="0">
                <a:latin typeface="Trebuchet MS" panose="020B0603020202020204" pitchFamily="34" charset="0"/>
              </a:rPr>
              <a:t> 5 </a:t>
            </a:r>
            <a:r>
              <a:rPr lang="pt-PT" sz="1800" dirty="0" err="1">
                <a:latin typeface="Trebuchet MS" panose="020B0603020202020204" pitchFamily="34" charset="0"/>
              </a:rPr>
              <a:t>Octobre</a:t>
            </a:r>
            <a:r>
              <a:rPr lang="pt-PT" sz="1800" dirty="0">
                <a:latin typeface="Trebuchet MS" panose="020B0603020202020204" pitchFamily="34" charset="0"/>
              </a:rPr>
              <a:t> 1910, </a:t>
            </a:r>
            <a:r>
              <a:rPr lang="pt-PT" sz="1800" dirty="0" err="1">
                <a:latin typeface="Trebuchet MS" panose="020B0603020202020204" pitchFamily="34" charset="0"/>
              </a:rPr>
              <a:t>c’est</a:t>
            </a:r>
            <a:r>
              <a:rPr lang="pt-PT" sz="1800" dirty="0">
                <a:latin typeface="Trebuchet MS" panose="020B0603020202020204" pitchFamily="34" charset="0"/>
              </a:rPr>
              <a:t> la chute de la </a:t>
            </a:r>
            <a:r>
              <a:rPr lang="pt-PT" sz="1800" dirty="0" err="1">
                <a:latin typeface="Trebuchet MS" panose="020B0603020202020204" pitchFamily="34" charset="0"/>
              </a:rPr>
              <a:t>monarchie</a:t>
            </a:r>
            <a:r>
              <a:rPr lang="pt-PT" sz="1800" dirty="0">
                <a:latin typeface="Trebuchet MS" panose="020B0603020202020204" pitchFamily="34" charset="0"/>
              </a:rPr>
              <a:t> </a:t>
            </a:r>
            <a:r>
              <a:rPr lang="pt-PT" sz="1800" dirty="0" err="1">
                <a:latin typeface="Trebuchet MS" panose="020B0603020202020204" pitchFamily="34" charset="0"/>
              </a:rPr>
              <a:t>avec</a:t>
            </a:r>
            <a:r>
              <a:rPr lang="pt-PT" sz="1800" dirty="0">
                <a:latin typeface="Trebuchet MS" panose="020B0603020202020204" pitchFamily="34" charset="0"/>
              </a:rPr>
              <a:t> </a:t>
            </a:r>
            <a:r>
              <a:rPr lang="pt-PT" sz="1800" dirty="0" err="1">
                <a:latin typeface="Trebuchet MS" panose="020B0603020202020204" pitchFamily="34" charset="0"/>
              </a:rPr>
              <a:t>le</a:t>
            </a:r>
            <a:r>
              <a:rPr lang="pt-PT" sz="1800" dirty="0">
                <a:latin typeface="Trebuchet MS" panose="020B0603020202020204" pitchFamily="34" charset="0"/>
              </a:rPr>
              <a:t> </a:t>
            </a:r>
            <a:r>
              <a:rPr lang="pt-PT" sz="1800" dirty="0" err="1">
                <a:latin typeface="Trebuchet MS" panose="020B0603020202020204" pitchFamily="34" charset="0"/>
              </a:rPr>
              <a:t>régicide</a:t>
            </a:r>
            <a:r>
              <a:rPr lang="pt-PT" sz="1800" dirty="0">
                <a:latin typeface="Trebuchet MS" panose="020B0603020202020204" pitchFamily="34" charset="0"/>
              </a:rPr>
              <a:t> </a:t>
            </a:r>
            <a:r>
              <a:rPr lang="pt-PT" sz="1800" dirty="0" err="1">
                <a:latin typeface="Trebuchet MS" panose="020B0603020202020204" pitchFamily="34" charset="0"/>
              </a:rPr>
              <a:t>et</a:t>
            </a:r>
            <a:r>
              <a:rPr lang="pt-PT" sz="1800" dirty="0">
                <a:latin typeface="Trebuchet MS" panose="020B0603020202020204" pitchFamily="34" charset="0"/>
              </a:rPr>
              <a:t> la </a:t>
            </a:r>
            <a:r>
              <a:rPr lang="pt-PT" sz="1800" dirty="0" err="1">
                <a:latin typeface="Trebuchet MS" panose="020B0603020202020204" pitchFamily="34" charset="0"/>
              </a:rPr>
              <a:t>proclamation</a:t>
            </a:r>
            <a:r>
              <a:rPr lang="pt-PT" sz="1800" dirty="0">
                <a:latin typeface="Trebuchet MS" panose="020B0603020202020204" pitchFamily="34" charset="0"/>
              </a:rPr>
              <a:t> de la </a:t>
            </a:r>
            <a:r>
              <a:rPr lang="pt-PT" sz="1800" dirty="0" err="1">
                <a:latin typeface="Trebuchet MS" panose="020B0603020202020204" pitchFamily="34" charset="0"/>
              </a:rPr>
              <a:t>République</a:t>
            </a:r>
            <a:r>
              <a:rPr lang="pt-PT" sz="1800" dirty="0">
                <a:latin typeface="Trebuchet MS" panose="020B0603020202020204" pitchFamily="34" charset="0"/>
              </a:rPr>
              <a:t> </a:t>
            </a:r>
            <a:r>
              <a:rPr lang="pt-PT" sz="1800" dirty="0" err="1">
                <a:latin typeface="Trebuchet MS" panose="020B0603020202020204" pitchFamily="34" charset="0"/>
              </a:rPr>
              <a:t>Portugaise</a:t>
            </a:r>
            <a:r>
              <a:rPr lang="pt-PT" sz="1800" dirty="0">
                <a:latin typeface="Trebuchet MS" panose="020B0603020202020204" pitchFamily="34" charset="0"/>
              </a:rPr>
              <a:t>.</a:t>
            </a:r>
          </a:p>
          <a:p>
            <a:pPr marL="0" indent="0">
              <a:buNone/>
            </a:pPr>
            <a:r>
              <a:rPr lang="fr-FR" sz="1800" dirty="0">
                <a:latin typeface="Trebuchet MS" panose="020B0603020202020204" pitchFamily="34" charset="0"/>
              </a:rPr>
              <a:t>Il n'y a pas si longtemps, le Portugal était une dictature. Ce n'est qu'en 1974 que la Révolution des </a:t>
            </a:r>
            <a:r>
              <a:rPr lang="fr-FR" sz="1800" dirty="0" err="1">
                <a:latin typeface="Trebuchet MS" panose="020B0603020202020204" pitchFamily="34" charset="0"/>
              </a:rPr>
              <a:t>Oeillets</a:t>
            </a:r>
            <a:r>
              <a:rPr lang="fr-FR" sz="1800" dirty="0">
                <a:latin typeface="Trebuchet MS" panose="020B0603020202020204" pitchFamily="34" charset="0"/>
              </a:rPr>
              <a:t> a mis fin au régime autoritaire personnifié par Salazar.</a:t>
            </a:r>
            <a:endParaRPr lang="pt-PT" sz="1800" dirty="0">
              <a:latin typeface="Trebuchet MS" panose="020B0603020202020204" pitchFamily="34" charset="0"/>
            </a:endParaRPr>
          </a:p>
        </p:txBody>
      </p:sp>
      <p:sp>
        <p:nvSpPr>
          <p:cNvPr id="4" name="Seta para a direita 3"/>
          <p:cNvSpPr/>
          <p:nvPr/>
        </p:nvSpPr>
        <p:spPr>
          <a:xfrm>
            <a:off x="567747" y="1461110"/>
            <a:ext cx="20606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Seta para a direita 4"/>
          <p:cNvSpPr/>
          <p:nvPr/>
        </p:nvSpPr>
        <p:spPr>
          <a:xfrm>
            <a:off x="553798" y="2344925"/>
            <a:ext cx="20606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Seta para a direita 5"/>
          <p:cNvSpPr/>
          <p:nvPr/>
        </p:nvSpPr>
        <p:spPr>
          <a:xfrm>
            <a:off x="579554" y="3770940"/>
            <a:ext cx="19425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Seta para a direita 6"/>
          <p:cNvSpPr/>
          <p:nvPr/>
        </p:nvSpPr>
        <p:spPr>
          <a:xfrm>
            <a:off x="624627" y="4345977"/>
            <a:ext cx="19425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Seta para a direita 7"/>
          <p:cNvSpPr/>
          <p:nvPr/>
        </p:nvSpPr>
        <p:spPr>
          <a:xfrm>
            <a:off x="605310" y="4913932"/>
            <a:ext cx="194255" cy="57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62419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87912"/>
          </a:xfrm>
        </p:spPr>
        <p:txBody>
          <a:bodyPr>
            <a:normAutofit/>
          </a:bodyPr>
          <a:lstStyle/>
          <a:p>
            <a:r>
              <a:rPr lang="pt-PT" sz="2400" b="1" dirty="0" err="1">
                <a:solidFill>
                  <a:srgbClr val="0070C0"/>
                </a:solidFill>
              </a:rPr>
              <a:t>Gastronomie</a:t>
            </a:r>
            <a:r>
              <a:rPr lang="pt-PT" sz="2400" b="1" dirty="0">
                <a:solidFill>
                  <a:srgbClr val="0070C0"/>
                </a:solidFill>
              </a:rPr>
              <a:t>…</a:t>
            </a:r>
          </a:p>
        </p:txBody>
      </p:sp>
      <p:sp>
        <p:nvSpPr>
          <p:cNvPr id="3" name="Marcador de Posição de Conteúdo 2"/>
          <p:cNvSpPr>
            <a:spLocks noGrp="1"/>
          </p:cNvSpPr>
          <p:nvPr>
            <p:ph idx="1"/>
          </p:nvPr>
        </p:nvSpPr>
        <p:spPr>
          <a:xfrm>
            <a:off x="643942" y="824249"/>
            <a:ext cx="7353837" cy="5628066"/>
          </a:xfrm>
        </p:spPr>
        <p:txBody>
          <a:bodyPr>
            <a:normAutofit fontScale="92500" lnSpcReduction="10000"/>
          </a:bodyPr>
          <a:lstStyle/>
          <a:p>
            <a:pPr marL="0" indent="0">
              <a:buNone/>
            </a:pPr>
            <a:r>
              <a:rPr lang="fr-FR" sz="1800" dirty="0">
                <a:latin typeface="Trebuchet MS" panose="020B0603020202020204" pitchFamily="34" charset="0"/>
              </a:rPr>
              <a:t>Le Portugal est réputé pour ses plats de morue, dont il existe des centaines de recettes. Singulièrement, la morue (</a:t>
            </a:r>
            <a:r>
              <a:rPr lang="fr-FR" sz="1800" dirty="0" err="1">
                <a:latin typeface="Trebuchet MS" panose="020B0603020202020204" pitchFamily="34" charset="0"/>
              </a:rPr>
              <a:t>bacalhau</a:t>
            </a:r>
            <a:r>
              <a:rPr lang="fr-FR" sz="1800" dirty="0">
                <a:latin typeface="Trebuchet MS" panose="020B0603020202020204" pitchFamily="34" charset="0"/>
              </a:rPr>
              <a:t>) ne vit pas au large de la péninsule ibérique, mais dans les eaux froides de Terre-Neuve et de Nouvelle-Écosse où les Portugais allaient la pêcher au cours d'un long voyage éprouvant. Un périple si dur qu'au 20e siècle les pêcheurs de morue étaient dispensés des guerres coloniales en Afrique.</a:t>
            </a:r>
          </a:p>
          <a:p>
            <a:pPr marL="0" indent="0">
              <a:buNone/>
            </a:pPr>
            <a:r>
              <a:rPr lang="fr-FR" sz="1800" dirty="0">
                <a:latin typeface="Trebuchet MS" panose="020B0603020202020204" pitchFamily="34" charset="0"/>
              </a:rPr>
              <a:t>Le Riz aux Crustacés est également un plat traditionnel de la gastronomie portugaise. Il est considéré comme l’une des 7 merveilles de la gastronomie portugaise. Ce plat est un véritable délice s’il est préparé de la manière la plus traditionnelle, c’est à dire avec le maximum de crustacés parmi les suivants : crevettes, langouste, tourteau, palourdes, moules, coques, praires et amandes de mer.</a:t>
            </a:r>
          </a:p>
          <a:p>
            <a:pPr marL="0" indent="0">
              <a:buNone/>
            </a:pPr>
            <a:r>
              <a:rPr lang="fr-FR" sz="1800" dirty="0">
                <a:latin typeface="Trebuchet MS" panose="020B0603020202020204" pitchFamily="34" charset="0"/>
              </a:rPr>
              <a:t>Le </a:t>
            </a:r>
            <a:r>
              <a:rPr lang="fr-FR" sz="1800" dirty="0" err="1">
                <a:latin typeface="Trebuchet MS" panose="020B0603020202020204" pitchFamily="34" charset="0"/>
              </a:rPr>
              <a:t>Bife</a:t>
            </a:r>
            <a:r>
              <a:rPr lang="fr-FR" sz="1800" dirty="0">
                <a:latin typeface="Trebuchet MS" panose="020B0603020202020204" pitchFamily="34" charset="0"/>
              </a:rPr>
              <a:t> à Café, steak au café, est le plat typique de Lisbonne. Au départ, il s’agit d’une spécialité d’un café populaire de Lisbonne, le </a:t>
            </a:r>
            <a:r>
              <a:rPr lang="fr-FR" sz="1800" dirty="0" err="1">
                <a:latin typeface="Trebuchet MS" panose="020B0603020202020204" pitchFamily="34" charset="0"/>
              </a:rPr>
              <a:t>Marrare</a:t>
            </a:r>
            <a:r>
              <a:rPr lang="fr-FR" sz="1800" dirty="0">
                <a:latin typeface="Trebuchet MS" panose="020B0603020202020204" pitchFamily="34" charset="0"/>
              </a:rPr>
              <a:t> </a:t>
            </a:r>
            <a:r>
              <a:rPr lang="fr-FR" sz="1800" dirty="0" err="1">
                <a:latin typeface="Trebuchet MS" panose="020B0603020202020204" pitchFamily="34" charset="0"/>
              </a:rPr>
              <a:t>das</a:t>
            </a:r>
            <a:r>
              <a:rPr lang="fr-FR" sz="1800" dirty="0">
                <a:latin typeface="Trebuchet MS" panose="020B0603020202020204" pitchFamily="34" charset="0"/>
              </a:rPr>
              <a:t> </a:t>
            </a:r>
            <a:r>
              <a:rPr lang="fr-FR" sz="1800" dirty="0" err="1">
                <a:latin typeface="Trebuchet MS" panose="020B0603020202020204" pitchFamily="34" charset="0"/>
              </a:rPr>
              <a:t>Sete</a:t>
            </a:r>
            <a:r>
              <a:rPr lang="fr-FR" sz="1800" dirty="0">
                <a:latin typeface="Trebuchet MS" panose="020B0603020202020204" pitchFamily="34" charset="0"/>
              </a:rPr>
              <a:t> Portas, fréquenté au début du 20ème siècle par des bohémiens et des vagabonds.</a:t>
            </a:r>
          </a:p>
          <a:p>
            <a:pPr marL="0" indent="0">
              <a:buNone/>
            </a:pPr>
            <a:r>
              <a:rPr lang="fr-FR" sz="1800" dirty="0">
                <a:latin typeface="Trebuchet MS" panose="020B0603020202020204" pitchFamily="34" charset="0"/>
              </a:rPr>
              <a:t>La Carne de </a:t>
            </a:r>
            <a:r>
              <a:rPr lang="fr-FR" sz="1800" dirty="0" err="1">
                <a:latin typeface="Trebuchet MS" panose="020B0603020202020204" pitchFamily="34" charset="0"/>
              </a:rPr>
              <a:t>Porco</a:t>
            </a:r>
            <a:r>
              <a:rPr lang="fr-FR" sz="1800" dirty="0">
                <a:latin typeface="Trebuchet MS" panose="020B0603020202020204" pitchFamily="34" charset="0"/>
              </a:rPr>
              <a:t> à </a:t>
            </a:r>
            <a:r>
              <a:rPr lang="fr-FR" sz="1800" dirty="0" err="1">
                <a:latin typeface="Trebuchet MS" panose="020B0603020202020204" pitchFamily="34" charset="0"/>
              </a:rPr>
              <a:t>Alentejana</a:t>
            </a:r>
            <a:r>
              <a:rPr lang="fr-FR" sz="1800" dirty="0">
                <a:latin typeface="Trebuchet MS" panose="020B0603020202020204" pitchFamily="34" charset="0"/>
              </a:rPr>
              <a:t> ou Carne de </a:t>
            </a:r>
            <a:r>
              <a:rPr lang="fr-FR" sz="1800" dirty="0" err="1">
                <a:latin typeface="Trebuchet MS" panose="020B0603020202020204" pitchFamily="34" charset="0"/>
              </a:rPr>
              <a:t>Porco</a:t>
            </a:r>
            <a:r>
              <a:rPr lang="fr-FR" sz="1800" dirty="0">
                <a:latin typeface="Trebuchet MS" panose="020B0603020202020204" pitchFamily="34" charset="0"/>
              </a:rPr>
              <a:t> </a:t>
            </a:r>
            <a:r>
              <a:rPr lang="fr-FR" sz="1800" dirty="0" err="1">
                <a:latin typeface="Trebuchet MS" panose="020B0603020202020204" pitchFamily="34" charset="0"/>
              </a:rPr>
              <a:t>com</a:t>
            </a:r>
            <a:r>
              <a:rPr lang="fr-FR" sz="1800" dirty="0">
                <a:latin typeface="Trebuchet MS" panose="020B0603020202020204" pitchFamily="34" charset="0"/>
              </a:rPr>
              <a:t> </a:t>
            </a:r>
            <a:r>
              <a:rPr lang="fr-FR" sz="1800" dirty="0" err="1">
                <a:latin typeface="Trebuchet MS" panose="020B0603020202020204" pitchFamily="34" charset="0"/>
              </a:rPr>
              <a:t>Amêijoas</a:t>
            </a:r>
            <a:r>
              <a:rPr lang="fr-FR" sz="1800" dirty="0">
                <a:latin typeface="Trebuchet MS" panose="020B0603020202020204" pitchFamily="34" charset="0"/>
              </a:rPr>
              <a:t> est un plat originaire de la région de l’Alentejo, région au sud de Lisbonne. Il est préparé avec des palourdes, de la viande de porc, du colorant, du laurier, du vin et de l’ail.</a:t>
            </a:r>
          </a:p>
          <a:p>
            <a:pPr marL="0" indent="0">
              <a:buNone/>
            </a:pPr>
            <a:r>
              <a:rPr lang="fr-FR" sz="1800" dirty="0">
                <a:latin typeface="Trebuchet MS" panose="020B0603020202020204" pitchFamily="34" charset="0"/>
              </a:rPr>
              <a:t>N’oublions pas les desserts et la pâtisserie, du riz au lait passant par la crème au lait, les « </a:t>
            </a:r>
            <a:r>
              <a:rPr lang="fr-FR" sz="1800" dirty="0" err="1">
                <a:latin typeface="Trebuchet MS" panose="020B0603020202020204" pitchFamily="34" charset="0"/>
              </a:rPr>
              <a:t>pastéis</a:t>
            </a:r>
            <a:r>
              <a:rPr lang="fr-FR" sz="1800" dirty="0">
                <a:latin typeface="Trebuchet MS" panose="020B0603020202020204" pitchFamily="34" charset="0"/>
              </a:rPr>
              <a:t> de Belém » ou encore les gâteaux ou biscuits à base d’amendes ou d’oranges… La tourte à l’orange par exemple est toujours un succès.</a:t>
            </a:r>
            <a:endParaRPr lang="pt-PT" sz="1800" dirty="0">
              <a:latin typeface="Trebuchet MS" panose="020B0603020202020204" pitchFamily="34" charset="0"/>
            </a:endParaRPr>
          </a:p>
        </p:txBody>
      </p:sp>
      <p:sp>
        <p:nvSpPr>
          <p:cNvPr id="4" name="Seta para a direita 3"/>
          <p:cNvSpPr/>
          <p:nvPr/>
        </p:nvSpPr>
        <p:spPr>
          <a:xfrm>
            <a:off x="437883" y="997471"/>
            <a:ext cx="20605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Seta para a direita 4"/>
          <p:cNvSpPr/>
          <p:nvPr/>
        </p:nvSpPr>
        <p:spPr>
          <a:xfrm>
            <a:off x="437882" y="2323994"/>
            <a:ext cx="20606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Seta para a direita 5"/>
          <p:cNvSpPr/>
          <p:nvPr/>
        </p:nvSpPr>
        <p:spPr>
          <a:xfrm>
            <a:off x="437883" y="3694951"/>
            <a:ext cx="206060" cy="598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7" name="Imagem 6"/>
          <p:cNvPicPr>
            <a:picLocks noChangeAspect="1"/>
          </p:cNvPicPr>
          <p:nvPr/>
        </p:nvPicPr>
        <p:blipFill>
          <a:blip r:embed="rId2"/>
          <a:stretch>
            <a:fillRect/>
          </a:stretch>
        </p:blipFill>
        <p:spPr>
          <a:xfrm>
            <a:off x="437882" y="4616600"/>
            <a:ext cx="225572" cy="97544"/>
          </a:xfrm>
          <a:prstGeom prst="rect">
            <a:avLst/>
          </a:prstGeom>
        </p:spPr>
      </p:pic>
      <p:pic>
        <p:nvPicPr>
          <p:cNvPr id="8" name="Imagem 7"/>
          <p:cNvPicPr>
            <a:picLocks noChangeAspect="1"/>
          </p:cNvPicPr>
          <p:nvPr/>
        </p:nvPicPr>
        <p:blipFill>
          <a:blip r:embed="rId2"/>
          <a:stretch>
            <a:fillRect/>
          </a:stretch>
        </p:blipFill>
        <p:spPr>
          <a:xfrm>
            <a:off x="445298" y="5575909"/>
            <a:ext cx="225572" cy="97544"/>
          </a:xfrm>
          <a:prstGeom prst="rect">
            <a:avLst/>
          </a:prstGeom>
        </p:spPr>
      </p:pic>
      <p:pic>
        <p:nvPicPr>
          <p:cNvPr id="9" name="Imagem 8"/>
          <p:cNvPicPr>
            <a:picLocks noChangeAspect="1"/>
          </p:cNvPicPr>
          <p:nvPr/>
        </p:nvPicPr>
        <p:blipFill>
          <a:blip r:embed="rId3"/>
          <a:stretch>
            <a:fillRect/>
          </a:stretch>
        </p:blipFill>
        <p:spPr>
          <a:xfrm>
            <a:off x="8040575" y="5157358"/>
            <a:ext cx="1548284" cy="1032189"/>
          </a:xfrm>
          <a:prstGeom prst="rect">
            <a:avLst/>
          </a:prstGeom>
        </p:spPr>
      </p:pic>
      <p:pic>
        <p:nvPicPr>
          <p:cNvPr id="11" name="Imagem 10"/>
          <p:cNvPicPr>
            <a:picLocks noChangeAspect="1"/>
          </p:cNvPicPr>
          <p:nvPr/>
        </p:nvPicPr>
        <p:blipFill>
          <a:blip r:embed="rId4"/>
          <a:stretch>
            <a:fillRect/>
          </a:stretch>
        </p:blipFill>
        <p:spPr>
          <a:xfrm>
            <a:off x="9588859" y="4934822"/>
            <a:ext cx="1835903" cy="1015218"/>
          </a:xfrm>
          <a:prstGeom prst="rect">
            <a:avLst/>
          </a:prstGeom>
        </p:spPr>
      </p:pic>
      <p:pic>
        <p:nvPicPr>
          <p:cNvPr id="12" name="Imagem 11"/>
          <p:cNvPicPr>
            <a:picLocks noChangeAspect="1"/>
          </p:cNvPicPr>
          <p:nvPr/>
        </p:nvPicPr>
        <p:blipFill>
          <a:blip r:embed="rId5"/>
          <a:stretch>
            <a:fillRect/>
          </a:stretch>
        </p:blipFill>
        <p:spPr>
          <a:xfrm>
            <a:off x="8159932" y="4099466"/>
            <a:ext cx="1386131" cy="1034267"/>
          </a:xfrm>
          <a:prstGeom prst="rect">
            <a:avLst/>
          </a:prstGeom>
        </p:spPr>
      </p:pic>
      <p:pic>
        <p:nvPicPr>
          <p:cNvPr id="13" name="Imagem 12"/>
          <p:cNvPicPr>
            <a:picLocks noChangeAspect="1"/>
          </p:cNvPicPr>
          <p:nvPr/>
        </p:nvPicPr>
        <p:blipFill>
          <a:blip r:embed="rId6"/>
          <a:stretch>
            <a:fillRect/>
          </a:stretch>
        </p:blipFill>
        <p:spPr>
          <a:xfrm>
            <a:off x="9588859" y="3657794"/>
            <a:ext cx="2338733" cy="1265216"/>
          </a:xfrm>
          <a:prstGeom prst="rect">
            <a:avLst/>
          </a:prstGeom>
        </p:spPr>
      </p:pic>
      <p:pic>
        <p:nvPicPr>
          <p:cNvPr id="14" name="Imagem 13"/>
          <p:cNvPicPr>
            <a:picLocks noChangeAspect="1"/>
          </p:cNvPicPr>
          <p:nvPr/>
        </p:nvPicPr>
        <p:blipFill>
          <a:blip r:embed="rId7"/>
          <a:stretch>
            <a:fillRect/>
          </a:stretch>
        </p:blipFill>
        <p:spPr>
          <a:xfrm>
            <a:off x="8040575" y="3007595"/>
            <a:ext cx="1903663" cy="1066051"/>
          </a:xfrm>
          <a:prstGeom prst="rect">
            <a:avLst/>
          </a:prstGeom>
        </p:spPr>
      </p:pic>
      <p:pic>
        <p:nvPicPr>
          <p:cNvPr id="15" name="Imagem 14"/>
          <p:cNvPicPr>
            <a:picLocks noChangeAspect="1"/>
          </p:cNvPicPr>
          <p:nvPr/>
        </p:nvPicPr>
        <p:blipFill>
          <a:blip r:embed="rId8"/>
          <a:stretch>
            <a:fillRect/>
          </a:stretch>
        </p:blipFill>
        <p:spPr>
          <a:xfrm>
            <a:off x="9881214" y="2622793"/>
            <a:ext cx="2046378" cy="1023189"/>
          </a:xfrm>
          <a:prstGeom prst="rect">
            <a:avLst/>
          </a:prstGeom>
        </p:spPr>
      </p:pic>
      <p:pic>
        <p:nvPicPr>
          <p:cNvPr id="16" name="Imagem 15"/>
          <p:cNvPicPr>
            <a:picLocks noChangeAspect="1"/>
          </p:cNvPicPr>
          <p:nvPr/>
        </p:nvPicPr>
        <p:blipFill>
          <a:blip r:embed="rId9"/>
          <a:stretch>
            <a:fillRect/>
          </a:stretch>
        </p:blipFill>
        <p:spPr>
          <a:xfrm>
            <a:off x="8040575" y="1703262"/>
            <a:ext cx="1921263" cy="1278513"/>
          </a:xfrm>
          <a:prstGeom prst="rect">
            <a:avLst/>
          </a:prstGeom>
        </p:spPr>
      </p:pic>
      <p:pic>
        <p:nvPicPr>
          <p:cNvPr id="17" name="Imagem 16"/>
          <p:cNvPicPr>
            <a:picLocks noChangeAspect="1"/>
          </p:cNvPicPr>
          <p:nvPr/>
        </p:nvPicPr>
        <p:blipFill>
          <a:blip r:embed="rId10"/>
          <a:stretch>
            <a:fillRect/>
          </a:stretch>
        </p:blipFill>
        <p:spPr>
          <a:xfrm>
            <a:off x="8450956" y="453502"/>
            <a:ext cx="1674936" cy="1249760"/>
          </a:xfrm>
          <a:prstGeom prst="rect">
            <a:avLst/>
          </a:prstGeom>
        </p:spPr>
      </p:pic>
      <p:pic>
        <p:nvPicPr>
          <p:cNvPr id="18" name="Imagem 17"/>
          <p:cNvPicPr>
            <a:picLocks noChangeAspect="1"/>
          </p:cNvPicPr>
          <p:nvPr/>
        </p:nvPicPr>
        <p:blipFill>
          <a:blip r:embed="rId11"/>
          <a:stretch>
            <a:fillRect/>
          </a:stretch>
        </p:blipFill>
        <p:spPr>
          <a:xfrm>
            <a:off x="10004634" y="1384109"/>
            <a:ext cx="1987357" cy="1192414"/>
          </a:xfrm>
          <a:prstGeom prst="rect">
            <a:avLst/>
          </a:prstGeom>
        </p:spPr>
      </p:pic>
    </p:spTree>
    <p:extLst>
      <p:ext uri="{BB962C8B-B14F-4D97-AF65-F5344CB8AC3E}">
        <p14:creationId xmlns:p14="http://schemas.microsoft.com/office/powerpoint/2010/main" val="3674779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13669"/>
          </a:xfrm>
        </p:spPr>
        <p:txBody>
          <a:bodyPr>
            <a:normAutofit/>
          </a:bodyPr>
          <a:lstStyle/>
          <a:p>
            <a:r>
              <a:rPr lang="pt-PT" sz="2400" b="1" dirty="0">
                <a:solidFill>
                  <a:srgbClr val="0070C0"/>
                </a:solidFill>
              </a:rPr>
              <a:t>Sports…</a:t>
            </a:r>
          </a:p>
        </p:txBody>
      </p:sp>
      <p:sp>
        <p:nvSpPr>
          <p:cNvPr id="3" name="Marcador de Posição de Conteúdo 2"/>
          <p:cNvSpPr>
            <a:spLocks noGrp="1"/>
          </p:cNvSpPr>
          <p:nvPr>
            <p:ph idx="1"/>
          </p:nvPr>
        </p:nvSpPr>
        <p:spPr>
          <a:xfrm>
            <a:off x="838200" y="824248"/>
            <a:ext cx="7146701" cy="5640946"/>
          </a:xfrm>
        </p:spPr>
        <p:txBody>
          <a:bodyPr>
            <a:normAutofit fontScale="85000" lnSpcReduction="20000"/>
          </a:bodyPr>
          <a:lstStyle/>
          <a:p>
            <a:pPr marL="0" indent="0">
              <a:buNone/>
            </a:pPr>
            <a:r>
              <a:rPr lang="fr-FR" sz="1800" u="sng" dirty="0">
                <a:solidFill>
                  <a:srgbClr val="0070C0"/>
                </a:solidFill>
                <a:latin typeface="Trebuchet MS" panose="020B0603020202020204" pitchFamily="34" charset="0"/>
              </a:rPr>
              <a:t>Athlétisme:</a:t>
            </a:r>
          </a:p>
          <a:p>
            <a:pPr marL="0" indent="0">
              <a:buNone/>
            </a:pPr>
            <a:r>
              <a:rPr lang="fr-FR" sz="1800" dirty="0">
                <a:latin typeface="Trebuchet MS" panose="020B0603020202020204" pitchFamily="34" charset="0"/>
              </a:rPr>
              <a:t>Traditionnellement le Portugal est une nation forte sur les longues distances, avec de nombreux athlètes tels que Rosa Mota, Carlos Lopes, </a:t>
            </a:r>
            <a:r>
              <a:rPr lang="fr-FR" sz="1800" dirty="0" err="1">
                <a:latin typeface="Trebuchet MS" panose="020B0603020202020204" pitchFamily="34" charset="0"/>
              </a:rPr>
              <a:t>Fernanda</a:t>
            </a:r>
            <a:r>
              <a:rPr lang="fr-FR" sz="1800" dirty="0">
                <a:latin typeface="Trebuchet MS" panose="020B0603020202020204" pitchFamily="34" charset="0"/>
              </a:rPr>
              <a:t> Ribeiro, et Manuela </a:t>
            </a:r>
            <a:r>
              <a:rPr lang="fr-FR" sz="1800" dirty="0" err="1">
                <a:latin typeface="Trebuchet MS" panose="020B0603020202020204" pitchFamily="34" charset="0"/>
              </a:rPr>
              <a:t>Machado.Rui</a:t>
            </a:r>
            <a:r>
              <a:rPr lang="fr-FR" sz="1800" dirty="0">
                <a:latin typeface="Trebuchet MS" panose="020B0603020202020204" pitchFamily="34" charset="0"/>
              </a:rPr>
              <a:t> Silva et le sprinter Francis </a:t>
            </a:r>
            <a:r>
              <a:rPr lang="fr-FR" sz="1800" dirty="0" err="1">
                <a:latin typeface="Trebuchet MS" panose="020B0603020202020204" pitchFamily="34" charset="0"/>
              </a:rPr>
              <a:t>Obikwelu</a:t>
            </a:r>
            <a:r>
              <a:rPr lang="fr-FR" sz="1800" dirty="0">
                <a:latin typeface="Trebuchet MS" panose="020B0603020202020204" pitchFamily="34" charset="0"/>
              </a:rPr>
              <a:t> ont remporté plusieurs médailles d'or, d'argent et de bronze dans les compétitions européennes, mondiales ainsi qu'aux Jeux olympiques. </a:t>
            </a:r>
            <a:r>
              <a:rPr lang="fr-FR" sz="1800" dirty="0" err="1">
                <a:latin typeface="Trebuchet MS" panose="020B0603020202020204" pitchFamily="34" charset="0"/>
              </a:rPr>
              <a:t>Naide</a:t>
            </a:r>
            <a:r>
              <a:rPr lang="fr-FR" sz="1800" dirty="0">
                <a:latin typeface="Trebuchet MS" panose="020B0603020202020204" pitchFamily="34" charset="0"/>
              </a:rPr>
              <a:t> Gomes, Nelson Évora et Vanessa Fernandes ont aussi connu le succès lors de compétitions internationales.</a:t>
            </a:r>
          </a:p>
          <a:p>
            <a:pPr marL="0" indent="0">
              <a:buNone/>
            </a:pPr>
            <a:r>
              <a:rPr lang="fr-FR" sz="1800" u="sng" dirty="0">
                <a:solidFill>
                  <a:srgbClr val="0070C0"/>
                </a:solidFill>
                <a:latin typeface="Trebuchet MS" panose="020B0603020202020204" pitchFamily="34" charset="0"/>
              </a:rPr>
              <a:t>Roller Hockey:</a:t>
            </a:r>
          </a:p>
          <a:p>
            <a:pPr marL="0" indent="0">
              <a:buNone/>
            </a:pPr>
            <a:r>
              <a:rPr lang="fr-FR" sz="1800" dirty="0">
                <a:latin typeface="Trebuchet MS" panose="020B0603020202020204" pitchFamily="34" charset="0"/>
              </a:rPr>
              <a:t>Le Portugal est une nation phare de rink hockey avec 15 titres mondiaux (deuxième au nombre de titres derrière l'Espagne qui en à 17) et 21 titres européens (premier devant l'Espagne qui en à 16). Il détient aussi le plus de coupes des nations (18 titres) et de coupes latines (14 titres).</a:t>
            </a:r>
          </a:p>
          <a:p>
            <a:pPr marL="0" indent="0">
              <a:buNone/>
            </a:pPr>
            <a:r>
              <a:rPr lang="fr-FR" sz="1800" u="sng" dirty="0">
                <a:solidFill>
                  <a:srgbClr val="0070C0"/>
                </a:solidFill>
                <a:latin typeface="Trebuchet MS" panose="020B0603020202020204" pitchFamily="34" charset="0"/>
              </a:rPr>
              <a:t>Sports aquatiques:</a:t>
            </a:r>
          </a:p>
          <a:p>
            <a:pPr marL="0" indent="0">
              <a:buNone/>
            </a:pPr>
            <a:r>
              <a:rPr lang="fr-FR" sz="1800" dirty="0">
                <a:latin typeface="Trebuchet MS" panose="020B0603020202020204" pitchFamily="34" charset="0"/>
              </a:rPr>
              <a:t>Le pays a également réalisé des performances remarquables dans les sports comme le surf, la planche à voile, le kitesurf et en voile. Manuel </a:t>
            </a:r>
            <a:r>
              <a:rPr lang="fr-FR" sz="1800" dirty="0" err="1">
                <a:latin typeface="Trebuchet MS" panose="020B0603020202020204" pitchFamily="34" charset="0"/>
              </a:rPr>
              <a:t>Centeno</a:t>
            </a:r>
            <a:r>
              <a:rPr lang="fr-FR" sz="1800" dirty="0">
                <a:latin typeface="Trebuchet MS" panose="020B0603020202020204" pitchFamily="34" charset="0"/>
              </a:rPr>
              <a:t> est également un grand nom du sport portugais en ayant conquis des titres nationaux, européens et mondiales, en </a:t>
            </a:r>
            <a:r>
              <a:rPr lang="fr-FR" sz="1800" dirty="0" err="1">
                <a:latin typeface="Trebuchet MS" panose="020B0603020202020204" pitchFamily="34" charset="0"/>
              </a:rPr>
              <a:t>bodyboard</a:t>
            </a:r>
            <a:r>
              <a:rPr lang="fr-FR" sz="1800" dirty="0">
                <a:latin typeface="Trebuchet MS" panose="020B0603020202020204" pitchFamily="34" charset="0"/>
              </a:rPr>
              <a:t>. En surf, Justin </a:t>
            </a:r>
            <a:r>
              <a:rPr lang="fr-FR" sz="1800" dirty="0" err="1">
                <a:latin typeface="Trebuchet MS" panose="020B0603020202020204" pitchFamily="34" charset="0"/>
              </a:rPr>
              <a:t>Mujica</a:t>
            </a:r>
            <a:r>
              <a:rPr lang="fr-FR" sz="1800" dirty="0">
                <a:latin typeface="Trebuchet MS" panose="020B0603020202020204" pitchFamily="34" charset="0"/>
              </a:rPr>
              <a:t>, champion européen de surf en 2004, est maintenant de retour dans les compétitions après s'être remis d'une blessure au genou. </a:t>
            </a:r>
            <a:r>
              <a:rPr lang="fr-FR" sz="1800" dirty="0" err="1">
                <a:latin typeface="Trebuchet MS" panose="020B0603020202020204" pitchFamily="34" charset="0"/>
              </a:rPr>
              <a:t>Tiago</a:t>
            </a:r>
            <a:r>
              <a:rPr lang="fr-FR" sz="1800" dirty="0">
                <a:latin typeface="Trebuchet MS" panose="020B0603020202020204" pitchFamily="34" charset="0"/>
              </a:rPr>
              <a:t> Pires et Ruben Gonzalez sont deux surfeurs de renommée internationale.</a:t>
            </a:r>
          </a:p>
          <a:p>
            <a:pPr marL="0" indent="0">
              <a:buNone/>
            </a:pPr>
            <a:r>
              <a:rPr lang="fr-FR" sz="1800" dirty="0">
                <a:solidFill>
                  <a:srgbClr val="0070C0"/>
                </a:solidFill>
                <a:latin typeface="Trebuchet MS" panose="020B0603020202020204" pitchFamily="34" charset="0"/>
              </a:rPr>
              <a:t>Football:</a:t>
            </a:r>
          </a:p>
          <a:p>
            <a:pPr marL="0" indent="0">
              <a:buNone/>
            </a:pPr>
            <a:r>
              <a:rPr lang="fr-FR" sz="1800" dirty="0">
                <a:latin typeface="Trebuchet MS" panose="020B0603020202020204" pitchFamily="34" charset="0"/>
              </a:rPr>
              <a:t>C’est l’un des sports favoris et celui qui fait le pays s’arrêter lorsque l’équipe nationale (A </a:t>
            </a:r>
            <a:r>
              <a:rPr lang="fr-FR" sz="1800" dirty="0" err="1">
                <a:latin typeface="Trebuchet MS" panose="020B0603020202020204" pitchFamily="34" charset="0"/>
              </a:rPr>
              <a:t>Seleção</a:t>
            </a:r>
            <a:r>
              <a:rPr lang="fr-FR" sz="1800" dirty="0">
                <a:latin typeface="Trebuchet MS" panose="020B0603020202020204" pitchFamily="34" charset="0"/>
              </a:rPr>
              <a:t> </a:t>
            </a:r>
            <a:r>
              <a:rPr lang="fr-FR" sz="1800" dirty="0" err="1">
                <a:latin typeface="Trebuchet MS" panose="020B0603020202020204" pitchFamily="34" charset="0"/>
              </a:rPr>
              <a:t>das</a:t>
            </a:r>
            <a:r>
              <a:rPr lang="fr-FR" sz="1800" dirty="0">
                <a:latin typeface="Trebuchet MS" panose="020B0603020202020204" pitchFamily="34" charset="0"/>
              </a:rPr>
              <a:t> </a:t>
            </a:r>
            <a:r>
              <a:rPr lang="fr-FR" sz="1800" dirty="0" err="1">
                <a:latin typeface="Trebuchet MS" panose="020B0603020202020204" pitchFamily="34" charset="0"/>
              </a:rPr>
              <a:t>Quinas</a:t>
            </a:r>
            <a:r>
              <a:rPr lang="fr-FR" sz="1800" dirty="0">
                <a:latin typeface="Trebuchet MS" panose="020B0603020202020204" pitchFamily="34" charset="0"/>
              </a:rPr>
              <a:t>) joue. Cette année, le Portugal a remporté la première édition de la ligue des Nations de l’UEFA contre les Pays-Bas (Hollande).</a:t>
            </a:r>
          </a:p>
          <a:p>
            <a:pPr marL="0" indent="0">
              <a:buNone/>
            </a:pPr>
            <a:endParaRPr lang="pt-PT" sz="1800" dirty="0">
              <a:latin typeface="Trebuchet MS" panose="020B0603020202020204" pitchFamily="34" charset="0"/>
            </a:endParaRPr>
          </a:p>
        </p:txBody>
      </p:sp>
      <p:pic>
        <p:nvPicPr>
          <p:cNvPr id="4" name="Imagem 3"/>
          <p:cNvPicPr>
            <a:picLocks noChangeAspect="1"/>
          </p:cNvPicPr>
          <p:nvPr/>
        </p:nvPicPr>
        <p:blipFill>
          <a:blip r:embed="rId2"/>
          <a:stretch>
            <a:fillRect/>
          </a:stretch>
        </p:blipFill>
        <p:spPr>
          <a:xfrm>
            <a:off x="568433" y="939166"/>
            <a:ext cx="225572" cy="79255"/>
          </a:xfrm>
          <a:prstGeom prst="rect">
            <a:avLst/>
          </a:prstGeom>
        </p:spPr>
      </p:pic>
      <p:pic>
        <p:nvPicPr>
          <p:cNvPr id="5" name="Imagem 4"/>
          <p:cNvPicPr>
            <a:picLocks noChangeAspect="1"/>
          </p:cNvPicPr>
          <p:nvPr/>
        </p:nvPicPr>
        <p:blipFill>
          <a:blip r:embed="rId2"/>
          <a:stretch>
            <a:fillRect/>
          </a:stretch>
        </p:blipFill>
        <p:spPr>
          <a:xfrm>
            <a:off x="568433" y="2423458"/>
            <a:ext cx="225572" cy="79255"/>
          </a:xfrm>
          <a:prstGeom prst="rect">
            <a:avLst/>
          </a:prstGeom>
        </p:spPr>
      </p:pic>
      <p:pic>
        <p:nvPicPr>
          <p:cNvPr id="6" name="Imagem 5"/>
          <p:cNvPicPr>
            <a:picLocks noChangeAspect="1"/>
          </p:cNvPicPr>
          <p:nvPr/>
        </p:nvPicPr>
        <p:blipFill>
          <a:blip r:embed="rId2"/>
          <a:stretch>
            <a:fillRect/>
          </a:stretch>
        </p:blipFill>
        <p:spPr>
          <a:xfrm>
            <a:off x="612628" y="3485745"/>
            <a:ext cx="225572" cy="79255"/>
          </a:xfrm>
          <a:prstGeom prst="rect">
            <a:avLst/>
          </a:prstGeom>
        </p:spPr>
      </p:pic>
      <p:pic>
        <p:nvPicPr>
          <p:cNvPr id="7" name="Imagem 6"/>
          <p:cNvPicPr>
            <a:picLocks noChangeAspect="1"/>
          </p:cNvPicPr>
          <p:nvPr/>
        </p:nvPicPr>
        <p:blipFill>
          <a:blip r:embed="rId2"/>
          <a:stretch>
            <a:fillRect/>
          </a:stretch>
        </p:blipFill>
        <p:spPr>
          <a:xfrm>
            <a:off x="620486" y="5024772"/>
            <a:ext cx="225572" cy="79255"/>
          </a:xfrm>
          <a:prstGeom prst="rect">
            <a:avLst/>
          </a:prstGeom>
        </p:spPr>
      </p:pic>
      <p:pic>
        <p:nvPicPr>
          <p:cNvPr id="8" name="Imagem 7"/>
          <p:cNvPicPr>
            <a:picLocks noChangeAspect="1"/>
          </p:cNvPicPr>
          <p:nvPr/>
        </p:nvPicPr>
        <p:blipFill>
          <a:blip r:embed="rId3"/>
          <a:stretch>
            <a:fillRect/>
          </a:stretch>
        </p:blipFill>
        <p:spPr>
          <a:xfrm>
            <a:off x="8518494" y="978794"/>
            <a:ext cx="2055061" cy="1154683"/>
          </a:xfrm>
          <a:prstGeom prst="rect">
            <a:avLst/>
          </a:prstGeom>
        </p:spPr>
      </p:pic>
      <p:pic>
        <p:nvPicPr>
          <p:cNvPr id="9" name="Imagem 8"/>
          <p:cNvPicPr>
            <a:picLocks noChangeAspect="1"/>
          </p:cNvPicPr>
          <p:nvPr/>
        </p:nvPicPr>
        <p:blipFill>
          <a:blip r:embed="rId4"/>
          <a:stretch>
            <a:fillRect/>
          </a:stretch>
        </p:blipFill>
        <p:spPr>
          <a:xfrm>
            <a:off x="8518495" y="2368979"/>
            <a:ext cx="2055060" cy="1233814"/>
          </a:xfrm>
          <a:prstGeom prst="rect">
            <a:avLst/>
          </a:prstGeom>
        </p:spPr>
      </p:pic>
      <p:pic>
        <p:nvPicPr>
          <p:cNvPr id="10" name="Imagem 9"/>
          <p:cNvPicPr>
            <a:picLocks noChangeAspect="1"/>
          </p:cNvPicPr>
          <p:nvPr/>
        </p:nvPicPr>
        <p:blipFill>
          <a:blip r:embed="rId5"/>
          <a:stretch>
            <a:fillRect/>
          </a:stretch>
        </p:blipFill>
        <p:spPr>
          <a:xfrm>
            <a:off x="8518495" y="3738495"/>
            <a:ext cx="2109348" cy="1181235"/>
          </a:xfrm>
          <a:prstGeom prst="rect">
            <a:avLst/>
          </a:prstGeom>
        </p:spPr>
      </p:pic>
      <p:pic>
        <p:nvPicPr>
          <p:cNvPr id="11" name="Imagem 10"/>
          <p:cNvPicPr>
            <a:picLocks noChangeAspect="1"/>
          </p:cNvPicPr>
          <p:nvPr/>
        </p:nvPicPr>
        <p:blipFill>
          <a:blip r:embed="rId6"/>
          <a:stretch>
            <a:fillRect/>
          </a:stretch>
        </p:blipFill>
        <p:spPr>
          <a:xfrm>
            <a:off x="8545235" y="5055432"/>
            <a:ext cx="2028319" cy="1331958"/>
          </a:xfrm>
          <a:prstGeom prst="rect">
            <a:avLst/>
          </a:prstGeom>
        </p:spPr>
      </p:pic>
    </p:spTree>
    <p:extLst>
      <p:ext uri="{BB962C8B-B14F-4D97-AF65-F5344CB8AC3E}">
        <p14:creationId xmlns:p14="http://schemas.microsoft.com/office/powerpoint/2010/main" val="3879336700"/>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986</Words>
  <Application>Microsoft Office PowerPoint</Application>
  <PresentationFormat>Ecrã Panorâmico</PresentationFormat>
  <Paragraphs>50</Paragraphs>
  <Slides>10</Slides>
  <Notes>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10</vt:i4>
      </vt:variant>
    </vt:vector>
  </HeadingPairs>
  <TitlesOfParts>
    <vt:vector size="16" baseType="lpstr">
      <vt:lpstr>Arial</vt:lpstr>
      <vt:lpstr>Calibri</vt:lpstr>
      <vt:lpstr>Calibri Light</vt:lpstr>
      <vt:lpstr>Estrangelo Edessa</vt:lpstr>
      <vt:lpstr>Trebuchet MS</vt:lpstr>
      <vt:lpstr>Tema do Office</vt:lpstr>
      <vt:lpstr>BIENVENUE AU PORTUGAL!</vt:lpstr>
      <vt:lpstr>Apresentação do PowerPoint</vt:lpstr>
      <vt:lpstr>             La capital est Lisbonne au bord do fleuve Tage….</vt:lpstr>
      <vt:lpstr>Apresentação do PowerPoint</vt:lpstr>
      <vt:lpstr>Quelques patrimoines de l’UNESCO…</vt:lpstr>
      <vt:lpstr>Curiosités …</vt:lpstr>
      <vt:lpstr>Un peu d’Histoire…</vt:lpstr>
      <vt:lpstr>Gastronomie…</vt:lpstr>
      <vt:lpstr>Sports…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BIENVENUE AU PORTUGAL!</dc:title>
  <dc:creator>Brigitte Antunes</dc:creator>
  <cp:lastModifiedBy>Paula Louçã</cp:lastModifiedBy>
  <cp:revision>26</cp:revision>
  <dcterms:created xsi:type="dcterms:W3CDTF">2019-10-05T22:03:48Z</dcterms:created>
  <dcterms:modified xsi:type="dcterms:W3CDTF">2019-10-07T10:51:34Z</dcterms:modified>
</cp:coreProperties>
</file>