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5" r:id="rId14"/>
    <p:sldId id="296" r:id="rId15"/>
    <p:sldId id="297" r:id="rId16"/>
    <p:sldId id="298" r:id="rId17"/>
    <p:sldId id="299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4" r:id="rId34"/>
    <p:sldId id="275" r:id="rId35"/>
    <p:sldId id="276" r:id="rId36"/>
    <p:sldId id="277" r:id="rId37"/>
    <p:sldId id="278" r:id="rId38"/>
    <p:sldId id="279" r:id="rId39"/>
    <p:sldId id="282" r:id="rId40"/>
    <p:sldId id="293" r:id="rId41"/>
    <p:sldId id="294" r:id="rId42"/>
    <p:sldId id="280" r:id="rId43"/>
    <p:sldId id="281" r:id="rId4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Tm="10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  <p:transition spd="slow" advTm="1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0D25C39-1B00-43D3-8573-2D8814322BA6}" type="datetimeFigureOut">
              <a:rPr lang="tr-TR" smtClean="0"/>
              <a:pPr/>
              <a:t>21.12.2019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F0FBD6D-69BD-4760-AA9F-DF52218201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10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evlana.net/works.html" TargetMode="External"/><Relationship Id="rId2" Type="http://schemas.openxmlformats.org/officeDocument/2006/relationships/hyperlink" Target="http://mevlana.net/anatolia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ime.com/time/magazine/article/0,9171,356133,00.html" TargetMode="Externa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aboutturkey.com/islam.htm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://www.allaboutturkey.com/geography.htm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 rot="16200000">
            <a:off x="-3000412" y="2357446"/>
            <a:ext cx="7072362" cy="1071538"/>
          </a:xfrm>
        </p:spPr>
        <p:txBody>
          <a:bodyPr>
            <a:normAutofit fontScale="90000"/>
          </a:bodyPr>
          <a:lstStyle/>
          <a:p>
            <a:r>
              <a:rPr lang="tr-TR" sz="8800" dirty="0" err="1" smtClean="0"/>
              <a:t>Think</a:t>
            </a:r>
            <a:r>
              <a:rPr lang="tr-TR" sz="8800" dirty="0" smtClean="0"/>
              <a:t> </a:t>
            </a:r>
            <a:r>
              <a:rPr lang="tr-TR" sz="8800" dirty="0" err="1" smtClean="0"/>
              <a:t>Twice</a:t>
            </a:r>
            <a:r>
              <a:rPr lang="tr-TR" sz="8800" dirty="0" smtClean="0"/>
              <a:t> </a:t>
            </a:r>
            <a:endParaRPr lang="tr-TR" sz="880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214414" y="2071678"/>
            <a:ext cx="7643866" cy="2000264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eTwinning</a:t>
            </a:r>
            <a:r>
              <a:rPr lang="tr-TR" sz="4800" dirty="0" smtClean="0"/>
              <a:t> </a:t>
            </a:r>
            <a:r>
              <a:rPr lang="tr-TR" sz="4800" dirty="0" err="1" smtClean="0"/>
              <a:t>project</a:t>
            </a:r>
            <a:r>
              <a:rPr lang="tr-TR" sz="4800" dirty="0" smtClean="0"/>
              <a:t> 2019-2020</a:t>
            </a:r>
          </a:p>
          <a:p>
            <a:r>
              <a:rPr lang="tr-TR" sz="4800" dirty="0" err="1" smtClean="0"/>
              <a:t>Country</a:t>
            </a:r>
            <a:r>
              <a:rPr lang="tr-TR" sz="4800" dirty="0" smtClean="0"/>
              <a:t> </a:t>
            </a:r>
            <a:r>
              <a:rPr lang="tr-TR" sz="4800" dirty="0" err="1" smtClean="0"/>
              <a:t>Presentation</a:t>
            </a:r>
            <a:r>
              <a:rPr lang="tr-TR" sz="4800" dirty="0" smtClean="0"/>
              <a:t> </a:t>
            </a:r>
            <a:endParaRPr lang="tr-TR" sz="4800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03648" y="332656"/>
            <a:ext cx="7498080" cy="4800600"/>
          </a:xfrm>
        </p:spPr>
        <p:txBody>
          <a:bodyPr/>
          <a:lstStyle/>
          <a:p>
            <a:r>
              <a:rPr lang="tr-TR" dirty="0" smtClean="0"/>
              <a:t>Artemis </a:t>
            </a:r>
            <a:r>
              <a:rPr lang="tr-TR" dirty="0" err="1" smtClean="0"/>
              <a:t>Temple</a:t>
            </a:r>
            <a:r>
              <a:rPr lang="tr-TR" dirty="0" smtClean="0"/>
              <a:t> is </a:t>
            </a:r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seven </a:t>
            </a:r>
            <a:r>
              <a:rPr lang="tr-TR" dirty="0" err="1" smtClean="0"/>
              <a:t>wonders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World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town</a:t>
            </a:r>
            <a:r>
              <a:rPr lang="tr-TR" dirty="0" smtClean="0"/>
              <a:t> of Selçuk in İzmir.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345638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98318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HAGIA SOPHIA</a:t>
            </a:r>
            <a:endParaRPr lang="tr-T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335447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30" y="1196752"/>
            <a:ext cx="403313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3384376" cy="252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960440" cy="242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177540" y="-571500"/>
            <a:ext cx="7498080" cy="1143000"/>
          </a:xfrm>
        </p:spPr>
        <p:txBody>
          <a:bodyPr>
            <a:normAutofit/>
          </a:bodyPr>
          <a:lstStyle/>
          <a:p>
            <a:r>
              <a:rPr lang="tr-TR" sz="5400" dirty="0" err="1" smtClean="0"/>
              <a:t>Geography</a:t>
            </a:r>
            <a:r>
              <a:rPr lang="tr-TR" sz="5400" dirty="0" smtClean="0"/>
              <a:t> </a:t>
            </a:r>
            <a:endParaRPr lang="tr-TR" sz="5400" dirty="0"/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endParaRPr lang="tr-TR" dirty="0" smtClean="0">
              <a:latin typeface="Arial Rounded MT Bold" panose="020F0704030504030204" pitchFamily="34" charset="0"/>
            </a:endParaRPr>
          </a:p>
          <a:p>
            <a:endParaRPr lang="tr-TR" dirty="0">
              <a:latin typeface="Arial Rounded MT Bold" panose="020F0704030504030204" pitchFamily="34" charset="0"/>
            </a:endParaRPr>
          </a:p>
          <a:p>
            <a:endParaRPr lang="tr-TR" dirty="0" smtClean="0">
              <a:latin typeface="Arial Rounded MT Bold" panose="020F0704030504030204" pitchFamily="34" charset="0"/>
            </a:endParaRPr>
          </a:p>
          <a:p>
            <a:endParaRPr lang="tr-TR" dirty="0">
              <a:latin typeface="Arial Rounded MT Bold" panose="020F0704030504030204" pitchFamily="34" charset="0"/>
            </a:endParaRPr>
          </a:p>
          <a:p>
            <a:r>
              <a:rPr lang="tr-TR" sz="2800" dirty="0" smtClean="0"/>
              <a:t>My </a:t>
            </a:r>
            <a:r>
              <a:rPr lang="tr-TR" sz="2800" dirty="0" err="1"/>
              <a:t>country</a:t>
            </a:r>
            <a:r>
              <a:rPr lang="tr-TR" sz="2800" dirty="0"/>
              <a:t> </a:t>
            </a:r>
            <a:r>
              <a:rPr lang="tr-TR" sz="2800" dirty="0" err="1"/>
              <a:t>bridges</a:t>
            </a:r>
            <a:r>
              <a:rPr lang="tr-TR" sz="2800" dirty="0"/>
              <a:t> </a:t>
            </a:r>
            <a:r>
              <a:rPr lang="tr-TR" sz="2800" dirty="0" err="1"/>
              <a:t>two</a:t>
            </a:r>
            <a:r>
              <a:rPr lang="tr-TR" sz="2800" dirty="0"/>
              <a:t> </a:t>
            </a:r>
            <a:r>
              <a:rPr lang="tr-TR" sz="2800" dirty="0" err="1"/>
              <a:t>continents</a:t>
            </a:r>
            <a:r>
              <a:rPr lang="tr-TR" sz="2800" dirty="0"/>
              <a:t>, </a:t>
            </a:r>
            <a:r>
              <a:rPr lang="tr-TR" sz="2800" dirty="0" err="1"/>
              <a:t>which</a:t>
            </a:r>
            <a:r>
              <a:rPr lang="tr-TR" sz="2800" dirty="0"/>
              <a:t> </a:t>
            </a:r>
            <a:r>
              <a:rPr lang="tr-TR" sz="2800" dirty="0" err="1"/>
              <a:t>for</a:t>
            </a:r>
            <a:r>
              <a:rPr lang="tr-TR" sz="2800" dirty="0"/>
              <a:t> </a:t>
            </a:r>
            <a:r>
              <a:rPr lang="tr-TR" sz="2800" dirty="0" err="1"/>
              <a:t>over</a:t>
            </a:r>
            <a:r>
              <a:rPr lang="tr-TR" sz="2800" dirty="0"/>
              <a:t> ten </a:t>
            </a:r>
            <a:r>
              <a:rPr lang="tr-TR" sz="2800" dirty="0" err="1"/>
              <a:t>thousands</a:t>
            </a:r>
            <a:r>
              <a:rPr lang="tr-TR" sz="2800" dirty="0"/>
              <a:t> </a:t>
            </a:r>
            <a:r>
              <a:rPr lang="tr-TR" sz="2800" dirty="0" err="1"/>
              <a:t>years</a:t>
            </a:r>
            <a:r>
              <a:rPr lang="tr-TR" sz="2800" dirty="0"/>
              <a:t> has </a:t>
            </a:r>
            <a:r>
              <a:rPr lang="tr-TR" sz="2800" dirty="0" err="1"/>
              <a:t>been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home</a:t>
            </a:r>
            <a:r>
              <a:rPr lang="tr-TR" sz="2800" dirty="0"/>
              <a:t> of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great</a:t>
            </a:r>
            <a:r>
              <a:rPr lang="tr-TR" sz="2800" dirty="0"/>
              <a:t> </a:t>
            </a:r>
            <a:r>
              <a:rPr lang="tr-TR" sz="2800" dirty="0" err="1"/>
              <a:t>cultures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 smtClean="0"/>
              <a:t>civilization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world</a:t>
            </a:r>
            <a:r>
              <a:rPr lang="tr-TR" sz="2800" dirty="0" smtClean="0"/>
              <a:t>.</a:t>
            </a:r>
            <a:endParaRPr lang="tr-TR" sz="2800" dirty="0"/>
          </a:p>
          <a:p>
            <a:endParaRPr lang="tr-TR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4104456" cy="300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sz="2800" dirty="0" smtClean="0"/>
          </a:p>
          <a:p>
            <a:r>
              <a:rPr lang="tr-TR" sz="2800" dirty="0" err="1" smtClean="0"/>
              <a:t>Bulgaria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northwest</a:t>
            </a:r>
            <a:endParaRPr lang="tr-TR" sz="2800" dirty="0" smtClean="0"/>
          </a:p>
          <a:p>
            <a:r>
              <a:rPr lang="tr-TR" sz="2800" dirty="0" err="1" smtClean="0"/>
              <a:t>Greece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west</a:t>
            </a:r>
            <a:endParaRPr lang="tr-TR" sz="2800" dirty="0" smtClean="0"/>
          </a:p>
          <a:p>
            <a:r>
              <a:rPr lang="tr-TR" sz="2800" dirty="0" smtClean="0"/>
              <a:t>Georgia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northeast</a:t>
            </a:r>
            <a:endParaRPr lang="tr-TR" sz="2800" dirty="0" smtClean="0"/>
          </a:p>
          <a:p>
            <a:r>
              <a:rPr lang="tr-TR" sz="2800" dirty="0" err="1" smtClean="0"/>
              <a:t>Armenia</a:t>
            </a:r>
            <a:r>
              <a:rPr lang="tr-TR" sz="2800" dirty="0" smtClean="0"/>
              <a:t>, </a:t>
            </a:r>
            <a:r>
              <a:rPr lang="tr-TR" sz="2800" dirty="0" err="1" smtClean="0"/>
              <a:t>Azerbaijan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Iran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east</a:t>
            </a:r>
            <a:endParaRPr lang="tr-TR" sz="2800" dirty="0" smtClean="0"/>
          </a:p>
          <a:p>
            <a:r>
              <a:rPr lang="tr-TR" sz="2800" dirty="0" err="1" smtClean="0"/>
              <a:t>Iraq</a:t>
            </a:r>
            <a:r>
              <a:rPr lang="tr-TR" sz="2800" dirty="0" smtClean="0"/>
              <a:t>, </a:t>
            </a:r>
            <a:r>
              <a:rPr lang="tr-TR" sz="2800" dirty="0" err="1" smtClean="0"/>
              <a:t>Syria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southeast</a:t>
            </a:r>
            <a:endParaRPr lang="tr-TR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0"/>
            <a:ext cx="8100392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sz="2800" dirty="0" smtClean="0"/>
          </a:p>
          <a:p>
            <a:endParaRPr lang="tr-TR" sz="2800" dirty="0"/>
          </a:p>
          <a:p>
            <a:endParaRPr lang="tr-TR" sz="2800" dirty="0" smtClean="0"/>
          </a:p>
          <a:p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Mediterranean</a:t>
            </a:r>
            <a:r>
              <a:rPr lang="tr-TR" sz="2800" dirty="0" smtClean="0"/>
              <a:t> </a:t>
            </a:r>
            <a:r>
              <a:rPr lang="tr-TR" sz="2800" dirty="0" err="1" smtClean="0"/>
              <a:t>Sea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south</a:t>
            </a:r>
            <a:endParaRPr lang="tr-TR" sz="2800" dirty="0" smtClean="0"/>
          </a:p>
          <a:p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Aegean</a:t>
            </a:r>
            <a:r>
              <a:rPr lang="tr-TR" sz="2800" dirty="0" smtClean="0"/>
              <a:t> </a:t>
            </a:r>
            <a:r>
              <a:rPr lang="tr-TR" sz="2800" dirty="0" err="1" smtClean="0"/>
              <a:t>Sea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west</a:t>
            </a:r>
            <a:endParaRPr lang="tr-TR" sz="2800" dirty="0" smtClean="0"/>
          </a:p>
          <a:p>
            <a:r>
              <a:rPr lang="tr-TR" sz="2800" dirty="0" err="1" smtClean="0"/>
              <a:t>The</a:t>
            </a:r>
            <a:r>
              <a:rPr lang="tr-TR" sz="2800" dirty="0" smtClean="0"/>
              <a:t> Black </a:t>
            </a:r>
            <a:r>
              <a:rPr lang="tr-TR" sz="2800" dirty="0" err="1" smtClean="0"/>
              <a:t>Sea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north</a:t>
            </a:r>
            <a:endParaRPr lang="tr-TR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5" y="116632"/>
            <a:ext cx="784887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tr-TR" dirty="0" err="1" smtClean="0"/>
              <a:t>Geographical</a:t>
            </a:r>
            <a:r>
              <a:rPr lang="tr-TR" dirty="0" smtClean="0"/>
              <a:t> </a:t>
            </a:r>
            <a:r>
              <a:rPr lang="tr-TR" dirty="0" err="1" smtClean="0"/>
              <a:t>Regions</a:t>
            </a:r>
            <a:endParaRPr lang="tr-TR" dirty="0"/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lang="tr-TR" dirty="0" err="1" smtClean="0"/>
              <a:t>Turkey</a:t>
            </a:r>
            <a:r>
              <a:rPr lang="tr-TR" dirty="0" smtClean="0"/>
              <a:t> is </a:t>
            </a:r>
            <a:r>
              <a:rPr lang="tr-TR" dirty="0" err="1" smtClean="0"/>
              <a:t>divided</a:t>
            </a:r>
            <a:r>
              <a:rPr lang="tr-TR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seven </a:t>
            </a:r>
            <a:r>
              <a:rPr lang="tr-TR" dirty="0" err="1" smtClean="0"/>
              <a:t>regions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00612"/>
            <a:ext cx="7848872" cy="445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400" dirty="0" err="1"/>
              <a:t>There</a:t>
            </a:r>
            <a:r>
              <a:rPr lang="tr-TR" sz="4400" dirty="0"/>
              <a:t> </a:t>
            </a:r>
            <a:r>
              <a:rPr lang="tr-TR" sz="4400" dirty="0" err="1"/>
              <a:t>are</a:t>
            </a:r>
            <a:r>
              <a:rPr lang="tr-TR" sz="4400" dirty="0"/>
              <a:t> 81 </a:t>
            </a:r>
            <a:r>
              <a:rPr lang="tr-TR" sz="4400" dirty="0" err="1"/>
              <a:t>cities</a:t>
            </a:r>
            <a:r>
              <a:rPr lang="tr-TR" sz="4400" dirty="0"/>
              <a:t> in </a:t>
            </a:r>
            <a:r>
              <a:rPr lang="tr-TR" sz="4400" dirty="0" err="1"/>
              <a:t>Turkey</a:t>
            </a:r>
            <a:r>
              <a:rPr lang="tr-TR" sz="4400" dirty="0"/>
              <a:t>. </a:t>
            </a:r>
            <a:r>
              <a:rPr lang="tr-TR" sz="4400" dirty="0" err="1"/>
              <a:t>Our</a:t>
            </a:r>
            <a:r>
              <a:rPr lang="tr-TR" sz="4400" dirty="0"/>
              <a:t> </a:t>
            </a:r>
            <a:r>
              <a:rPr lang="tr-TR" sz="4400" dirty="0" err="1"/>
              <a:t>school</a:t>
            </a:r>
            <a:r>
              <a:rPr lang="tr-TR" sz="4400" dirty="0"/>
              <a:t> is in </a:t>
            </a:r>
            <a:r>
              <a:rPr lang="tr-TR" sz="4400" dirty="0" smtClean="0"/>
              <a:t>Mersin.</a:t>
            </a:r>
            <a:endParaRPr lang="tr-T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885941"/>
            <a:ext cx="7499350" cy="392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lang="tr-TR" dirty="0" smtClean="0"/>
              <a:t>POPULATION</a:t>
            </a:r>
            <a:endParaRPr lang="tr-TR" dirty="0"/>
          </a:p>
        </p:txBody>
      </p:sp>
      <p:sp>
        <p:nvSpPr>
          <p:cNvPr id="8" name="İçerik Yer Tutucus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pPr marL="82296" indent="0" algn="ctr">
              <a:buNone/>
            </a:pPr>
            <a:endParaRPr lang="tr-TR" dirty="0"/>
          </a:p>
          <a:p>
            <a:pPr marL="82296" indent="0" algn="ctr">
              <a:buNone/>
            </a:pPr>
            <a:endParaRPr lang="tr-TR" dirty="0" smtClean="0"/>
          </a:p>
        </p:txBody>
      </p:sp>
      <p:sp>
        <p:nvSpPr>
          <p:cNvPr id="9" name="Metin kutusu 5"/>
          <p:cNvSpPr txBox="1"/>
          <p:nvPr/>
        </p:nvSpPr>
        <p:spPr>
          <a:xfrm>
            <a:off x="-35559" y="1124744"/>
            <a:ext cx="90866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Our</a:t>
            </a:r>
            <a:r>
              <a:rPr lang="tr-TR" sz="2800" dirty="0" smtClean="0"/>
              <a:t> </a:t>
            </a:r>
            <a:r>
              <a:rPr lang="tr-TR" sz="2800" dirty="0" err="1" smtClean="0"/>
              <a:t>population</a:t>
            </a:r>
            <a:r>
              <a:rPr lang="tr-TR" sz="2800" dirty="0" smtClean="0"/>
              <a:t> is </a:t>
            </a:r>
            <a:r>
              <a:rPr lang="tr-TR" sz="2800" dirty="0" err="1" smtClean="0"/>
              <a:t>over</a:t>
            </a:r>
            <a:r>
              <a:rPr lang="tr-TR" sz="2800" dirty="0" smtClean="0"/>
              <a:t> 82 </a:t>
            </a:r>
            <a:r>
              <a:rPr lang="tr-TR" sz="2800" dirty="0" err="1" smtClean="0"/>
              <a:t>million</a:t>
            </a:r>
            <a:r>
              <a:rPr lang="tr-TR" sz="2800" dirty="0" smtClean="0"/>
              <a:t>. </a:t>
            </a:r>
          </a:p>
          <a:p>
            <a:pPr algn="ctr"/>
            <a:r>
              <a:rPr lang="tr-TR" sz="2800" dirty="0" err="1" smtClean="0"/>
              <a:t>Turkey</a:t>
            </a:r>
            <a:r>
              <a:rPr lang="tr-TR" sz="2800" dirty="0" smtClean="0"/>
              <a:t> has </a:t>
            </a:r>
            <a:r>
              <a:rPr lang="tr-TR" sz="2800" dirty="0" err="1" smtClean="0"/>
              <a:t>got</a:t>
            </a:r>
            <a:r>
              <a:rPr lang="tr-TR" sz="2800" dirty="0" smtClean="0"/>
              <a:t> </a:t>
            </a:r>
            <a:r>
              <a:rPr lang="tr-TR" sz="2800" dirty="0" err="1" smtClean="0"/>
              <a:t>mixed</a:t>
            </a:r>
            <a:r>
              <a:rPr lang="tr-TR" sz="2800" dirty="0" smtClean="0"/>
              <a:t> </a:t>
            </a:r>
            <a:r>
              <a:rPr lang="tr-TR" sz="2800" dirty="0" err="1" smtClean="0"/>
              <a:t>population</a:t>
            </a:r>
            <a:r>
              <a:rPr lang="tr-TR" sz="2800" dirty="0" smtClean="0"/>
              <a:t> </a:t>
            </a:r>
          </a:p>
          <a:p>
            <a:pPr algn="ctr"/>
            <a:r>
              <a:rPr lang="tr-TR" sz="2800" dirty="0" err="1" smtClean="0"/>
              <a:t>Turkish,Kurdish,Armanian,Bosnian</a:t>
            </a:r>
            <a:r>
              <a:rPr lang="tr-TR" sz="2800" dirty="0" smtClean="0"/>
              <a:t>,</a:t>
            </a:r>
          </a:p>
          <a:p>
            <a:pPr algn="ctr"/>
            <a:r>
              <a:rPr lang="tr-TR" sz="2800" dirty="0" err="1" smtClean="0"/>
              <a:t>Makedonian,Arabian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others</a:t>
            </a:r>
            <a:endParaRPr lang="tr-TR" sz="2800" dirty="0" smtClean="0"/>
          </a:p>
          <a:p>
            <a:pPr algn="ctr"/>
            <a:r>
              <a:rPr lang="tr-TR" sz="2800" dirty="0" err="1" smtClean="0"/>
              <a:t>Last</a:t>
            </a:r>
            <a:r>
              <a:rPr lang="tr-TR" sz="2800" dirty="0" smtClean="0"/>
              <a:t> </a:t>
            </a:r>
            <a:r>
              <a:rPr lang="tr-TR" sz="2800" dirty="0" err="1" smtClean="0"/>
              <a:t>days</a:t>
            </a:r>
            <a:r>
              <a:rPr lang="tr-TR" sz="2800" dirty="0" smtClean="0"/>
              <a:t>, 3 </a:t>
            </a:r>
            <a:r>
              <a:rPr lang="tr-TR" sz="2800" dirty="0" err="1" smtClean="0"/>
              <a:t>million</a:t>
            </a:r>
            <a:r>
              <a:rPr lang="tr-TR" sz="2800" dirty="0" smtClean="0"/>
              <a:t> </a:t>
            </a:r>
            <a:r>
              <a:rPr lang="tr-TR" sz="2800" dirty="0" err="1" smtClean="0"/>
              <a:t>Syrians</a:t>
            </a:r>
            <a:r>
              <a:rPr lang="tr-TR" sz="2800" dirty="0" smtClean="0"/>
              <a:t> </a:t>
            </a:r>
            <a:r>
              <a:rPr lang="tr-TR" sz="2800" dirty="0" err="1" smtClean="0"/>
              <a:t>emigrated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Turkey</a:t>
            </a:r>
            <a:r>
              <a:rPr lang="tr-TR" sz="2800" dirty="0" smtClean="0"/>
              <a:t>  </a:t>
            </a:r>
            <a:endParaRPr lang="tr-TR" sz="28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12658"/>
            <a:ext cx="6164659" cy="30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177540" y="1105814"/>
            <a:ext cx="7498080" cy="1143000"/>
          </a:xfrm>
        </p:spPr>
        <p:txBody>
          <a:bodyPr>
            <a:normAutofit/>
          </a:bodyPr>
          <a:lstStyle/>
          <a:p>
            <a:r>
              <a:rPr lang="tr-TR" sz="6600" dirty="0" smtClean="0"/>
              <a:t>Popular </a:t>
            </a:r>
            <a:r>
              <a:rPr lang="tr-TR" sz="6600" dirty="0" err="1" smtClean="0"/>
              <a:t>Cities</a:t>
            </a:r>
            <a:r>
              <a:rPr lang="tr-TR" sz="6600" dirty="0" smtClean="0"/>
              <a:t> </a:t>
            </a:r>
            <a:endParaRPr lang="tr-TR" sz="6600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1071538" y="500042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3600" b="1" dirty="0" smtClean="0">
                <a:solidFill>
                  <a:schemeClr val="accent5">
                    <a:lumMod val="75000"/>
                  </a:schemeClr>
                </a:solidFill>
              </a:rPr>
              <a:t>ANKARA</a:t>
            </a:r>
          </a:p>
          <a:p>
            <a:pPr>
              <a:buNone/>
            </a:pPr>
            <a:r>
              <a:rPr lang="tr-TR" sz="2800" dirty="0" smtClean="0"/>
              <a:t>Ankara is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capital</a:t>
            </a:r>
            <a:r>
              <a:rPr lang="tr-TR" sz="2800" dirty="0" smtClean="0"/>
              <a:t> </a:t>
            </a:r>
            <a:r>
              <a:rPr lang="tr-TR" sz="2800" dirty="0" err="1" smtClean="0"/>
              <a:t>city</a:t>
            </a:r>
            <a:r>
              <a:rPr lang="tr-TR" sz="2800" dirty="0" smtClean="0"/>
              <a:t> of </a:t>
            </a:r>
            <a:r>
              <a:rPr lang="tr-TR" sz="2800" dirty="0" err="1" smtClean="0"/>
              <a:t>Turkey</a:t>
            </a:r>
            <a:r>
              <a:rPr lang="tr-TR" sz="2800" dirty="0" smtClean="0"/>
              <a:t>.</a:t>
            </a:r>
            <a:endParaRPr lang="tr-TR" sz="2800" dirty="0"/>
          </a:p>
        </p:txBody>
      </p:sp>
      <p:pic>
        <p:nvPicPr>
          <p:cNvPr id="7" name="6 Resim" descr="ankara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286256"/>
            <a:ext cx="421484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785926"/>
            <a:ext cx="67866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14414" y="428604"/>
            <a:ext cx="7498080" cy="4800600"/>
          </a:xfrm>
        </p:spPr>
        <p:txBody>
          <a:bodyPr/>
          <a:lstStyle/>
          <a:p>
            <a:pPr algn="ctr">
              <a:buNone/>
            </a:pP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greatest</a:t>
            </a:r>
            <a:r>
              <a:rPr lang="tr-TR" dirty="0" smtClean="0"/>
              <a:t> </a:t>
            </a:r>
            <a:r>
              <a:rPr lang="tr-TR" dirty="0" err="1" smtClean="0"/>
              <a:t>leader</a:t>
            </a:r>
            <a:r>
              <a:rPr lang="tr-TR" dirty="0" smtClean="0"/>
              <a:t> of </a:t>
            </a:r>
            <a:r>
              <a:rPr lang="tr-TR" dirty="0" err="1" smtClean="0"/>
              <a:t>Turkey</a:t>
            </a:r>
            <a:r>
              <a:rPr lang="tr-TR" dirty="0" smtClean="0"/>
              <a:t> Mustafa Kemal </a:t>
            </a:r>
            <a:r>
              <a:rPr lang="tr-TR" dirty="0" err="1" smtClean="0"/>
              <a:t>Atatürk’s</a:t>
            </a:r>
            <a:r>
              <a:rPr lang="tr-TR" dirty="0" smtClean="0"/>
              <a:t> </a:t>
            </a:r>
            <a:r>
              <a:rPr lang="tr-TR" dirty="0" err="1" smtClean="0"/>
              <a:t>tom</a:t>
            </a:r>
            <a:r>
              <a:rPr lang="tr-TR" dirty="0" smtClean="0"/>
              <a:t> “Anıtkabir” </a:t>
            </a:r>
            <a:r>
              <a:rPr lang="tr-TR" dirty="0" err="1" smtClean="0"/>
              <a:t>find</a:t>
            </a:r>
            <a:r>
              <a:rPr lang="tr-TR" dirty="0" smtClean="0"/>
              <a:t> in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.</a:t>
            </a:r>
          </a:p>
          <a:p>
            <a:pPr algn="ctr"/>
            <a:endParaRPr lang="tr-TR" dirty="0"/>
          </a:p>
        </p:txBody>
      </p:sp>
      <p:pic>
        <p:nvPicPr>
          <p:cNvPr id="4" name="3 Resim" descr="anıt kabir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000240"/>
            <a:ext cx="6332224" cy="3936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177540" y="-1323078"/>
            <a:ext cx="7498080" cy="1143000"/>
          </a:xfrm>
        </p:spPr>
        <p:txBody>
          <a:bodyPr>
            <a:noAutofit/>
          </a:bodyPr>
          <a:lstStyle/>
          <a:p>
            <a:r>
              <a:rPr lang="tr-TR" sz="8000" dirty="0" err="1" smtClean="0"/>
              <a:t>I</a:t>
            </a:r>
            <a:r>
              <a:rPr lang="tr-TR" sz="7200" dirty="0" err="1" smtClean="0"/>
              <a:t>ndex</a:t>
            </a:r>
            <a:endParaRPr lang="tr-TR" sz="7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sz="5200" dirty="0" err="1" smtClean="0"/>
              <a:t>History</a:t>
            </a:r>
            <a:r>
              <a:rPr lang="tr-TR" sz="5200" dirty="0"/>
              <a:t> </a:t>
            </a:r>
            <a:r>
              <a:rPr lang="tr-TR" dirty="0" smtClean="0"/>
              <a:t>-</a:t>
            </a:r>
            <a:r>
              <a:rPr lang="tr-TR" dirty="0" smtClean="0"/>
              <a:t>Zühtü </a:t>
            </a:r>
            <a:r>
              <a:rPr lang="tr-TR" dirty="0" err="1" smtClean="0"/>
              <a:t>Günaştı</a:t>
            </a:r>
            <a:r>
              <a:rPr lang="tr-TR" dirty="0" smtClean="0"/>
              <a:t> </a:t>
            </a:r>
            <a:r>
              <a:rPr lang="tr-TR" dirty="0" err="1" smtClean="0"/>
              <a:t>Anatolian</a:t>
            </a:r>
            <a:r>
              <a:rPr lang="tr-TR" dirty="0" smtClean="0"/>
              <a:t> High </a:t>
            </a:r>
            <a:r>
              <a:rPr lang="tr-TR" dirty="0" err="1" smtClean="0"/>
              <a:t>Shool</a:t>
            </a:r>
            <a:endParaRPr lang="tr-TR" dirty="0" smtClean="0"/>
          </a:p>
          <a:p>
            <a:r>
              <a:rPr lang="tr-TR" sz="5200" dirty="0" err="1" smtClean="0"/>
              <a:t>Geography</a:t>
            </a:r>
            <a:r>
              <a:rPr lang="tr-TR" dirty="0" smtClean="0"/>
              <a:t> </a:t>
            </a:r>
            <a:r>
              <a:rPr lang="tr-TR" dirty="0" smtClean="0"/>
              <a:t>–</a:t>
            </a:r>
            <a:r>
              <a:rPr lang="tr-TR" dirty="0" smtClean="0"/>
              <a:t>Zühtü </a:t>
            </a:r>
            <a:r>
              <a:rPr lang="tr-TR" dirty="0" err="1"/>
              <a:t>Günaştı</a:t>
            </a:r>
            <a:r>
              <a:rPr lang="tr-TR" dirty="0"/>
              <a:t> </a:t>
            </a:r>
            <a:r>
              <a:rPr lang="tr-TR" dirty="0" err="1"/>
              <a:t>Anatolian</a:t>
            </a:r>
            <a:r>
              <a:rPr lang="tr-TR" dirty="0"/>
              <a:t> High </a:t>
            </a:r>
            <a:r>
              <a:rPr lang="tr-TR" dirty="0" err="1" smtClean="0"/>
              <a:t>Shool</a:t>
            </a:r>
            <a:endParaRPr lang="tr-TR" dirty="0" smtClean="0"/>
          </a:p>
          <a:p>
            <a:r>
              <a:rPr lang="tr-TR" sz="5700" dirty="0" smtClean="0"/>
              <a:t>Popular </a:t>
            </a:r>
            <a:r>
              <a:rPr lang="tr-TR" sz="5700" dirty="0" err="1" smtClean="0"/>
              <a:t>Cities</a:t>
            </a:r>
            <a:r>
              <a:rPr lang="tr-TR" sz="5700" dirty="0" smtClean="0"/>
              <a:t> </a:t>
            </a:r>
            <a:r>
              <a:rPr lang="tr-TR" dirty="0" smtClean="0"/>
              <a:t>–Bingöl Karşıyaka </a:t>
            </a:r>
            <a:r>
              <a:rPr lang="tr-TR" dirty="0" err="1" smtClean="0"/>
              <a:t>Anatolian</a:t>
            </a:r>
            <a:r>
              <a:rPr lang="tr-TR" dirty="0" smtClean="0"/>
              <a:t> </a:t>
            </a:r>
            <a:r>
              <a:rPr lang="tr-TR" dirty="0" smtClean="0"/>
              <a:t>H</a:t>
            </a:r>
            <a:r>
              <a:rPr lang="tr-TR" dirty="0" smtClean="0"/>
              <a:t>igh School </a:t>
            </a:r>
            <a:endParaRPr lang="tr-TR" dirty="0" smtClean="0"/>
          </a:p>
          <a:p>
            <a:r>
              <a:rPr lang="tr-TR" sz="5700" dirty="0" smtClean="0"/>
              <a:t>Folk </a:t>
            </a:r>
            <a:r>
              <a:rPr lang="tr-TR" sz="5700" dirty="0" err="1" smtClean="0"/>
              <a:t>Dances</a:t>
            </a:r>
            <a:r>
              <a:rPr lang="tr-TR" sz="5700" dirty="0" smtClean="0"/>
              <a:t> </a:t>
            </a:r>
            <a:r>
              <a:rPr lang="tr-TR" dirty="0" smtClean="0"/>
              <a:t>– </a:t>
            </a:r>
            <a:r>
              <a:rPr lang="tr-TR" dirty="0"/>
              <a:t>Bingöl Karşıyaka </a:t>
            </a:r>
            <a:r>
              <a:rPr lang="tr-TR" dirty="0" err="1"/>
              <a:t>Anatolian</a:t>
            </a:r>
            <a:r>
              <a:rPr lang="tr-TR" dirty="0"/>
              <a:t> High School </a:t>
            </a:r>
            <a:endParaRPr lang="tr-TR" dirty="0" smtClean="0"/>
          </a:p>
          <a:p>
            <a:r>
              <a:rPr lang="tr-TR" sz="5700" dirty="0" err="1" smtClean="0"/>
              <a:t>Famous</a:t>
            </a:r>
            <a:r>
              <a:rPr lang="tr-TR" sz="5700" dirty="0" smtClean="0"/>
              <a:t> </a:t>
            </a:r>
            <a:r>
              <a:rPr lang="tr-TR" sz="5700" dirty="0" err="1" smtClean="0"/>
              <a:t>Person</a:t>
            </a:r>
            <a:r>
              <a:rPr lang="tr-TR" sz="5700" dirty="0" smtClean="0"/>
              <a:t> </a:t>
            </a:r>
            <a:r>
              <a:rPr lang="tr-TR" dirty="0" smtClean="0"/>
              <a:t>– </a:t>
            </a:r>
            <a:r>
              <a:rPr lang="tr-TR" dirty="0"/>
              <a:t>Bingöl Karşıyaka </a:t>
            </a:r>
            <a:r>
              <a:rPr lang="tr-TR" dirty="0" err="1"/>
              <a:t>Anatolian</a:t>
            </a:r>
            <a:r>
              <a:rPr lang="tr-TR" dirty="0"/>
              <a:t> High School </a:t>
            </a:r>
            <a:endParaRPr lang="tr-TR" dirty="0" smtClean="0"/>
          </a:p>
          <a:p>
            <a:r>
              <a:rPr lang="tr-TR" sz="6300" dirty="0" smtClean="0"/>
              <a:t>Art </a:t>
            </a:r>
            <a:r>
              <a:rPr lang="tr-TR" dirty="0" smtClean="0"/>
              <a:t>-Zühtü </a:t>
            </a:r>
            <a:r>
              <a:rPr lang="tr-TR" dirty="0" err="1"/>
              <a:t>Günaştı</a:t>
            </a:r>
            <a:r>
              <a:rPr lang="tr-TR" dirty="0"/>
              <a:t> </a:t>
            </a:r>
            <a:r>
              <a:rPr lang="tr-TR" dirty="0" err="1"/>
              <a:t>Anatolian</a:t>
            </a:r>
            <a:r>
              <a:rPr lang="tr-TR" dirty="0"/>
              <a:t> High </a:t>
            </a:r>
            <a:r>
              <a:rPr lang="tr-TR" dirty="0" err="1" smtClean="0"/>
              <a:t>Shool</a:t>
            </a:r>
            <a:r>
              <a:rPr lang="tr-TR" dirty="0" smtClean="0"/>
              <a:t> </a:t>
            </a:r>
            <a:endParaRPr lang="tr-TR" dirty="0" smtClean="0"/>
          </a:p>
          <a:p>
            <a:r>
              <a:rPr lang="tr-TR" sz="6300" dirty="0" err="1" smtClean="0"/>
              <a:t>Foods</a:t>
            </a:r>
            <a:r>
              <a:rPr lang="tr-TR" dirty="0" smtClean="0"/>
              <a:t> – </a:t>
            </a:r>
            <a:r>
              <a:rPr lang="tr-TR" dirty="0"/>
              <a:t>Bingöl Karşıyaka </a:t>
            </a:r>
            <a:r>
              <a:rPr lang="tr-TR" dirty="0" err="1"/>
              <a:t>Anatolian</a:t>
            </a:r>
            <a:r>
              <a:rPr lang="tr-TR" dirty="0"/>
              <a:t> High School 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98080" cy="1143000"/>
          </a:xfrm>
        </p:spPr>
        <p:txBody>
          <a:bodyPr/>
          <a:lstStyle/>
          <a:p>
            <a:r>
              <a:rPr lang="tr-TR" dirty="0" smtClean="0"/>
              <a:t>ISTANBUL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r-TR" sz="2000" dirty="0" err="1" smtClean="0"/>
              <a:t>Istanbul</a:t>
            </a:r>
            <a:r>
              <a:rPr lang="tr-TR" sz="2000" dirty="0" smtClean="0"/>
              <a:t> is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only</a:t>
            </a:r>
            <a:r>
              <a:rPr lang="tr-TR" sz="2000" dirty="0" smtClean="0"/>
              <a:t> </a:t>
            </a:r>
            <a:r>
              <a:rPr lang="tr-TR" sz="2000" dirty="0" err="1" smtClean="0"/>
              <a:t>city</a:t>
            </a:r>
            <a:r>
              <a:rPr lang="tr-TR" sz="2000" dirty="0" smtClean="0"/>
              <a:t> in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world</a:t>
            </a:r>
            <a:r>
              <a:rPr lang="tr-TR" sz="2000" dirty="0" smtClean="0"/>
              <a:t> </a:t>
            </a:r>
            <a:r>
              <a:rPr lang="tr-TR" sz="2000" dirty="0" err="1" smtClean="0"/>
              <a:t>built</a:t>
            </a:r>
            <a:r>
              <a:rPr lang="tr-TR" sz="2000" dirty="0" smtClean="0"/>
              <a:t> on </a:t>
            </a:r>
            <a:r>
              <a:rPr lang="tr-TR" sz="2000" dirty="0" err="1" smtClean="0"/>
              <a:t>two</a:t>
            </a:r>
            <a:r>
              <a:rPr lang="tr-TR" sz="2000" dirty="0" smtClean="0"/>
              <a:t> </a:t>
            </a:r>
            <a:r>
              <a:rPr lang="tr-TR" sz="2000" dirty="0" err="1" smtClean="0"/>
              <a:t>continents</a:t>
            </a:r>
            <a:r>
              <a:rPr lang="tr-TR" sz="2000" dirty="0" smtClean="0"/>
              <a:t> </a:t>
            </a:r>
            <a:r>
              <a:rPr lang="tr-TR" sz="2000" dirty="0" err="1" smtClean="0"/>
              <a:t>Asia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other</a:t>
            </a:r>
            <a:r>
              <a:rPr lang="tr-TR" sz="2000" dirty="0" smtClean="0"/>
              <a:t> is </a:t>
            </a:r>
            <a:r>
              <a:rPr lang="tr-TR" sz="2000" dirty="0" err="1" smtClean="0"/>
              <a:t>Europe</a:t>
            </a:r>
            <a:r>
              <a:rPr lang="tr-TR" sz="2000" dirty="0" smtClean="0"/>
              <a:t> . </a:t>
            </a:r>
            <a:r>
              <a:rPr lang="tr-TR" sz="2000" dirty="0" err="1" smtClean="0"/>
              <a:t>For</a:t>
            </a:r>
            <a:r>
              <a:rPr lang="tr-TR" sz="2000" dirty="0" smtClean="0"/>
              <a:t> </a:t>
            </a:r>
            <a:r>
              <a:rPr lang="tr-TR" sz="2000" dirty="0" err="1" smtClean="0"/>
              <a:t>more</a:t>
            </a:r>
            <a:r>
              <a:rPr lang="tr-TR" sz="2000" dirty="0" smtClean="0"/>
              <a:t> </a:t>
            </a:r>
            <a:r>
              <a:rPr lang="tr-TR" sz="2000" dirty="0" err="1" smtClean="0"/>
              <a:t>than</a:t>
            </a:r>
            <a:r>
              <a:rPr lang="tr-TR" sz="2000" dirty="0" smtClean="0"/>
              <a:t> 1500 </a:t>
            </a:r>
            <a:r>
              <a:rPr lang="tr-TR" sz="2000" dirty="0" err="1" smtClean="0"/>
              <a:t>years</a:t>
            </a:r>
            <a:r>
              <a:rPr lang="tr-TR" sz="2000" dirty="0" smtClean="0"/>
              <a:t> </a:t>
            </a:r>
            <a:r>
              <a:rPr lang="tr-TR" sz="2000" dirty="0" err="1" smtClean="0"/>
              <a:t>Istanbul</a:t>
            </a:r>
            <a:r>
              <a:rPr lang="tr-TR" sz="2000" dirty="0" smtClean="0"/>
              <a:t> </a:t>
            </a:r>
            <a:r>
              <a:rPr lang="tr-TR" sz="2000" dirty="0" err="1" smtClean="0"/>
              <a:t>was</a:t>
            </a:r>
            <a:r>
              <a:rPr lang="tr-TR" sz="2000" dirty="0" smtClean="0"/>
              <a:t> </a:t>
            </a:r>
            <a:r>
              <a:rPr lang="tr-TR" sz="2000" dirty="0" err="1" smtClean="0"/>
              <a:t>capital</a:t>
            </a:r>
            <a:r>
              <a:rPr lang="tr-TR" sz="2000" dirty="0" smtClean="0"/>
              <a:t> of Roman, </a:t>
            </a:r>
            <a:r>
              <a:rPr lang="tr-TR" sz="2000" dirty="0" err="1" smtClean="0"/>
              <a:t>Byzanti­nee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Ottoman</a:t>
            </a:r>
            <a:r>
              <a:rPr lang="tr-TR" sz="2000" dirty="0" smtClean="0"/>
              <a:t> </a:t>
            </a:r>
            <a:r>
              <a:rPr lang="tr-TR" sz="2000" dirty="0" err="1" smtClean="0"/>
              <a:t>Empires</a:t>
            </a:r>
            <a:r>
              <a:rPr lang="tr-TR" sz="2000" dirty="0" smtClean="0"/>
              <a:t>.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museums</a:t>
            </a:r>
            <a:r>
              <a:rPr lang="tr-TR" sz="2000" dirty="0" smtClean="0"/>
              <a:t>, </a:t>
            </a:r>
            <a:r>
              <a:rPr lang="tr-TR" sz="2000" dirty="0" err="1" smtClean="0"/>
              <a:t>churches</a:t>
            </a:r>
            <a:r>
              <a:rPr lang="tr-TR" sz="2000" dirty="0" smtClean="0"/>
              <a:t>, </a:t>
            </a:r>
            <a:r>
              <a:rPr lang="tr-TR" sz="2000" dirty="0" err="1" smtClean="0"/>
              <a:t>palaces</a:t>
            </a:r>
            <a:r>
              <a:rPr lang="tr-TR" sz="2000" dirty="0" smtClean="0"/>
              <a:t>, </a:t>
            </a:r>
            <a:r>
              <a:rPr lang="tr-TR" sz="2000" dirty="0" err="1" smtClean="0"/>
              <a:t>grand</a:t>
            </a:r>
            <a:r>
              <a:rPr lang="tr-TR" sz="2000" dirty="0" smtClean="0"/>
              <a:t> </a:t>
            </a:r>
            <a:r>
              <a:rPr lang="tr-TR" sz="2000" dirty="0" err="1" smtClean="0"/>
              <a:t>mosques</a:t>
            </a:r>
            <a:r>
              <a:rPr lang="tr-TR" sz="2000" dirty="0" smtClean="0"/>
              <a:t>, </a:t>
            </a:r>
            <a:r>
              <a:rPr lang="tr-TR" sz="2000" dirty="0" err="1" smtClean="0"/>
              <a:t>bazaars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sites</a:t>
            </a:r>
            <a:r>
              <a:rPr lang="tr-TR" sz="2000" dirty="0" smtClean="0"/>
              <a:t> of </a:t>
            </a:r>
            <a:r>
              <a:rPr lang="tr-TR" sz="2000" dirty="0" err="1" smtClean="0"/>
              <a:t>natural</a:t>
            </a:r>
            <a:r>
              <a:rPr lang="tr-TR" sz="2000" dirty="0" smtClean="0"/>
              <a:t> </a:t>
            </a:r>
            <a:r>
              <a:rPr lang="tr-TR" sz="2000" dirty="0" err="1" smtClean="0"/>
              <a:t>beauty</a:t>
            </a:r>
            <a:r>
              <a:rPr lang="tr-TR" sz="2000" dirty="0" smtClean="0"/>
              <a:t> </a:t>
            </a:r>
            <a:r>
              <a:rPr lang="tr-TR" sz="2000" dirty="0" err="1" smtClean="0"/>
              <a:t>are</a:t>
            </a:r>
            <a:r>
              <a:rPr lang="tr-TR" sz="2000" dirty="0" smtClean="0"/>
              <a:t> </a:t>
            </a:r>
            <a:r>
              <a:rPr lang="tr-TR" sz="2000" dirty="0" err="1" smtClean="0"/>
              <a:t>countless</a:t>
            </a:r>
            <a:r>
              <a:rPr lang="tr-TR" sz="2000" dirty="0" smtClean="0"/>
              <a:t> in </a:t>
            </a:r>
            <a:r>
              <a:rPr lang="tr-TR" sz="2000" dirty="0" err="1" smtClean="0"/>
              <a:t>Istanbul</a:t>
            </a:r>
            <a:r>
              <a:rPr lang="tr-TR" sz="2000" dirty="0" smtClean="0"/>
              <a:t>.</a:t>
            </a:r>
          </a:p>
          <a:p>
            <a:endParaRPr lang="tr-TR" dirty="0"/>
          </a:p>
        </p:txBody>
      </p:sp>
      <p:pic>
        <p:nvPicPr>
          <p:cNvPr id="4" name="3 Resim" descr="istanbul haritada nerede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214686"/>
            <a:ext cx="6215106" cy="299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57290" y="357166"/>
            <a:ext cx="7498080" cy="4800600"/>
          </a:xfrm>
        </p:spPr>
        <p:txBody>
          <a:bodyPr/>
          <a:lstStyle/>
          <a:p>
            <a:pPr algn="ctr">
              <a:buNone/>
            </a:pP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most</a:t>
            </a:r>
            <a:r>
              <a:rPr lang="tr-TR" sz="2800" dirty="0" smtClean="0"/>
              <a:t> </a:t>
            </a:r>
            <a:r>
              <a:rPr lang="tr-TR" sz="2800" dirty="0" err="1" smtClean="0"/>
              <a:t>glorious</a:t>
            </a:r>
            <a:r>
              <a:rPr lang="tr-TR" sz="2800" dirty="0" smtClean="0"/>
              <a:t> </a:t>
            </a:r>
            <a:r>
              <a:rPr lang="tr-TR" sz="2800" dirty="0" err="1" smtClean="0"/>
              <a:t>architectural</a:t>
            </a:r>
            <a:r>
              <a:rPr lang="tr-TR" sz="2800" dirty="0" smtClean="0"/>
              <a:t> </a:t>
            </a:r>
            <a:r>
              <a:rPr lang="tr-TR" sz="2800" dirty="0" err="1" smtClean="0"/>
              <a:t>heritage</a:t>
            </a:r>
            <a:r>
              <a:rPr lang="tr-TR" sz="2800" dirty="0" smtClean="0"/>
              <a:t> is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Hagia</a:t>
            </a:r>
            <a:r>
              <a:rPr lang="tr-TR" sz="2800" dirty="0" smtClean="0"/>
              <a:t> </a:t>
            </a:r>
            <a:r>
              <a:rPr lang="tr-TR" sz="2800" dirty="0" err="1" smtClean="0"/>
              <a:t>Sophia</a:t>
            </a:r>
            <a:r>
              <a:rPr lang="tr-TR" sz="2800" dirty="0" smtClean="0"/>
              <a:t> </a:t>
            </a:r>
            <a:r>
              <a:rPr lang="tr-TR" sz="2800" dirty="0" err="1" smtClean="0"/>
              <a:t>which</a:t>
            </a:r>
            <a:r>
              <a:rPr lang="tr-TR" sz="2800" dirty="0" smtClean="0"/>
              <a:t> is </a:t>
            </a:r>
            <a:r>
              <a:rPr lang="tr-TR" sz="2800" dirty="0" err="1" smtClean="0"/>
              <a:t>referred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as </a:t>
            </a:r>
            <a:r>
              <a:rPr lang="tr-TR" sz="2800" dirty="0" err="1" smtClean="0"/>
              <a:t>the</a:t>
            </a:r>
            <a:r>
              <a:rPr lang="tr-TR" sz="2800" dirty="0" smtClean="0"/>
              <a:t> 8th </a:t>
            </a:r>
            <a:r>
              <a:rPr lang="tr-TR" sz="2800" dirty="0" err="1" smtClean="0"/>
              <a:t>Wonder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World</a:t>
            </a:r>
            <a:r>
              <a:rPr lang="tr-TR" sz="2800" dirty="0" smtClean="0"/>
              <a:t>.</a:t>
            </a:r>
          </a:p>
          <a:p>
            <a:endParaRPr lang="tr-TR" dirty="0"/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85926"/>
            <a:ext cx="485778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Resim" descr="ayasofya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143380"/>
            <a:ext cx="3857652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42976" y="428604"/>
            <a:ext cx="3286148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2400" dirty="0" err="1" smtClean="0"/>
              <a:t>The</a:t>
            </a:r>
            <a:r>
              <a:rPr lang="tr-TR" sz="2400" dirty="0" smtClean="0"/>
              <a:t> Topkapı </a:t>
            </a:r>
            <a:r>
              <a:rPr lang="tr-TR" sz="2400" dirty="0" err="1" smtClean="0"/>
              <a:t>Palace</a:t>
            </a:r>
            <a:r>
              <a:rPr lang="tr-TR" sz="2400" dirty="0" smtClean="0"/>
              <a:t> is </a:t>
            </a:r>
            <a:r>
              <a:rPr lang="tr-TR" sz="2400" dirty="0" err="1" smtClean="0"/>
              <a:t>another</a:t>
            </a:r>
            <a:r>
              <a:rPr lang="tr-TR" sz="2400" dirty="0" smtClean="0"/>
              <a:t> </a:t>
            </a:r>
            <a:r>
              <a:rPr lang="tr-TR" sz="2400" dirty="0" err="1" smtClean="0"/>
              <a:t>important</a:t>
            </a:r>
            <a:r>
              <a:rPr lang="tr-TR" sz="2400" dirty="0" smtClean="0"/>
              <a:t> </a:t>
            </a:r>
            <a:r>
              <a:rPr lang="tr-TR" sz="2400" dirty="0" err="1" smtClean="0"/>
              <a:t>architectural</a:t>
            </a:r>
            <a:r>
              <a:rPr lang="tr-TR" sz="2400" dirty="0" smtClean="0"/>
              <a:t> </a:t>
            </a:r>
            <a:r>
              <a:rPr lang="tr-TR" sz="2400" dirty="0" err="1" smtClean="0"/>
              <a:t>heritage</a:t>
            </a:r>
            <a:endParaRPr lang="tr-TR" sz="2400" dirty="0"/>
          </a:p>
        </p:txBody>
      </p:sp>
      <p:pic>
        <p:nvPicPr>
          <p:cNvPr id="4" name="3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14290"/>
            <a:ext cx="392909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Resim" descr="süleymaniye camii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7194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6450" algn="l"/>
              </a:tabLst>
            </a:pP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6450" algn="l"/>
              </a:tabLst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285852" y="357187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0" name="9 Metin kutusu"/>
          <p:cNvSpPr txBox="1"/>
          <p:nvPr/>
        </p:nvSpPr>
        <p:spPr>
          <a:xfrm>
            <a:off x="1285852" y="4572008"/>
            <a:ext cx="292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/>
              <a:t>Sülaymaniye</a:t>
            </a:r>
            <a:r>
              <a:rPr lang="tr-TR" sz="2400" dirty="0"/>
              <a:t> </a:t>
            </a:r>
            <a:r>
              <a:rPr lang="tr-TR" sz="2400" dirty="0" err="1"/>
              <a:t>Mosque</a:t>
            </a:r>
            <a:r>
              <a:rPr lang="tr-TR" sz="2400" dirty="0"/>
              <a:t>, a </a:t>
            </a:r>
            <a:r>
              <a:rPr lang="tr-TR" sz="2400" dirty="0" err="1"/>
              <a:t>masterpiece</a:t>
            </a:r>
            <a:r>
              <a:rPr lang="tr-TR" sz="2400" dirty="0"/>
              <a:t> of Sinan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Great</a:t>
            </a:r>
            <a:r>
              <a:rPr lang="tr-TR" sz="2400" dirty="0"/>
              <a:t> </a:t>
            </a:r>
            <a:r>
              <a:rPr lang="tr-TR" sz="2400" dirty="0" err="1"/>
              <a:t>Architect</a:t>
            </a:r>
            <a:endParaRPr lang="tr-TR" sz="2400" dirty="0"/>
          </a:p>
        </p:txBody>
      </p:sp>
      <p:pic>
        <p:nvPicPr>
          <p:cNvPr id="11" name="10 Resim" descr="istanbul kapalı çarşı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143116"/>
            <a:ext cx="37147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 flipH="1">
            <a:off x="5286379" y="2643183"/>
            <a:ext cx="2571768" cy="12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Kapalı Çarşı (Grand </a:t>
            </a:r>
            <a:r>
              <a:rPr lang="tr-TR" dirty="0" err="1" smtClean="0"/>
              <a:t>Bazaar</a:t>
            </a:r>
            <a:r>
              <a:rPr lang="tr-TR" dirty="0" smtClean="0"/>
              <a:t>)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most</a:t>
            </a:r>
            <a:r>
              <a:rPr lang="tr-TR" dirty="0" smtClean="0"/>
              <a:t> popular </a:t>
            </a:r>
            <a:r>
              <a:rPr lang="tr-TR" dirty="0" err="1" smtClean="0"/>
              <a:t>shopping</a:t>
            </a:r>
            <a:r>
              <a:rPr lang="tr-TR" dirty="0" smtClean="0"/>
              <a:t> </a:t>
            </a:r>
            <a:r>
              <a:rPr lang="tr-TR" dirty="0" err="1" smtClean="0"/>
              <a:t>center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visitors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498080" cy="1143000"/>
          </a:xfrm>
        </p:spPr>
        <p:txBody>
          <a:bodyPr>
            <a:normAutofit/>
          </a:bodyPr>
          <a:lstStyle/>
          <a:p>
            <a:r>
              <a:rPr lang="tr-TR" b="1" dirty="0" smtClean="0"/>
              <a:t>NEVŞEHİR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214414" y="1214422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/>
              <a:t>Cappadocia</a:t>
            </a:r>
            <a:r>
              <a:rPr lang="tr-TR" sz="2800" dirty="0" smtClean="0"/>
              <a:t> (Nevşehir) is an </a:t>
            </a:r>
            <a:r>
              <a:rPr lang="tr-TR" sz="2800" dirty="0" err="1" smtClean="0"/>
              <a:t>open</a:t>
            </a:r>
            <a:r>
              <a:rPr lang="tr-TR" sz="2800" dirty="0" smtClean="0"/>
              <a:t> </a:t>
            </a:r>
            <a:r>
              <a:rPr lang="tr-TR" sz="2800" dirty="0" err="1" smtClean="0"/>
              <a:t>air</a:t>
            </a:r>
            <a:r>
              <a:rPr lang="tr-TR" sz="2800" dirty="0" smtClean="0"/>
              <a:t> </a:t>
            </a:r>
            <a:r>
              <a:rPr lang="tr-TR" sz="2800" dirty="0" err="1" smtClean="0"/>
              <a:t>museum</a:t>
            </a:r>
            <a:r>
              <a:rPr lang="tr-TR" sz="2800" dirty="0" smtClean="0"/>
              <a:t> </a:t>
            </a:r>
            <a:r>
              <a:rPr lang="tr-TR" sz="2800" dirty="0" err="1" smtClean="0"/>
              <a:t>full</a:t>
            </a:r>
            <a:r>
              <a:rPr lang="tr-TR" sz="2800" dirty="0" smtClean="0"/>
              <a:t> of </a:t>
            </a:r>
            <a:r>
              <a:rPr lang="tr-TR" sz="2800" dirty="0" err="1" smtClean="0"/>
              <a:t>unequal</a:t>
            </a:r>
            <a:r>
              <a:rPr lang="tr-TR" sz="2800" dirty="0" smtClean="0"/>
              <a:t> </a:t>
            </a:r>
            <a:r>
              <a:rPr lang="tr-TR" sz="2800" dirty="0" err="1" smtClean="0"/>
              <a:t>natural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cultural</a:t>
            </a:r>
            <a:r>
              <a:rPr lang="tr-TR" sz="2800" dirty="0" smtClean="0"/>
              <a:t> </a:t>
            </a:r>
            <a:r>
              <a:rPr lang="tr-TR" sz="2800" dirty="0" err="1" smtClean="0"/>
              <a:t>components</a:t>
            </a:r>
            <a:r>
              <a:rPr lang="tr-TR" sz="2800" dirty="0" smtClean="0"/>
              <a:t> </a:t>
            </a:r>
            <a:endParaRPr lang="tr-TR" sz="2800" dirty="0"/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714620"/>
            <a:ext cx="60464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071538" y="571480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It</a:t>
            </a:r>
            <a:r>
              <a:rPr lang="tr-TR" dirty="0" smtClean="0"/>
              <a:t> is popu­lar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unique</a:t>
            </a:r>
            <a:r>
              <a:rPr lang="tr-TR" dirty="0" smtClean="0"/>
              <a:t> </a:t>
            </a:r>
            <a:r>
              <a:rPr lang="tr-TR" dirty="0" err="1" smtClean="0"/>
              <a:t>rock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known</a:t>
            </a:r>
            <a:r>
              <a:rPr lang="tr-TR" dirty="0" smtClean="0"/>
              <a:t> “</a:t>
            </a:r>
            <a:r>
              <a:rPr lang="tr-TR" dirty="0" err="1" smtClean="0"/>
              <a:t>fairy</a:t>
            </a:r>
            <a:r>
              <a:rPr lang="tr-TR" dirty="0" smtClean="0"/>
              <a:t> </a:t>
            </a:r>
            <a:r>
              <a:rPr lang="tr-TR" dirty="0" err="1" smtClean="0"/>
              <a:t>chimneys</a:t>
            </a:r>
            <a:r>
              <a:rPr lang="tr-TR" dirty="0" smtClean="0"/>
              <a:t>” in </a:t>
            </a:r>
            <a:r>
              <a:rPr lang="tr-TR" dirty="0" err="1" smtClean="0"/>
              <a:t>my</a:t>
            </a:r>
            <a:r>
              <a:rPr lang="tr-TR" dirty="0" smtClean="0"/>
              <a:t> </a:t>
            </a:r>
            <a:r>
              <a:rPr lang="tr-TR" dirty="0" err="1" smtClean="0"/>
              <a:t>country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4 Resim" descr="peri bacaları nevşehir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7166"/>
            <a:ext cx="418908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Metin kutusu"/>
          <p:cNvSpPr txBox="1"/>
          <p:nvPr/>
        </p:nvSpPr>
        <p:spPr>
          <a:xfrm>
            <a:off x="1142976" y="3857628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You</a:t>
            </a:r>
            <a:r>
              <a:rPr lang="tr-TR" dirty="0" smtClean="0"/>
              <a:t> can do hot </a:t>
            </a:r>
            <a:r>
              <a:rPr lang="tr-TR" dirty="0" err="1" smtClean="0"/>
              <a:t>air</a:t>
            </a:r>
            <a:r>
              <a:rPr lang="tr-TR" dirty="0" smtClean="0"/>
              <a:t> </a:t>
            </a:r>
            <a:r>
              <a:rPr lang="tr-TR" dirty="0" err="1" smtClean="0"/>
              <a:t>balooning</a:t>
            </a:r>
            <a:r>
              <a:rPr lang="tr-TR" dirty="0" smtClean="0"/>
              <a:t> </a:t>
            </a:r>
            <a:r>
              <a:rPr lang="tr-TR" dirty="0" err="1" smtClean="0"/>
              <a:t>activity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7" name="6 Resim" descr="peri bacaları nevşehir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214842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ANTALYA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500166" y="1571612"/>
            <a:ext cx="707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Antalya is a </a:t>
            </a:r>
            <a:r>
              <a:rPr lang="tr-TR" sz="2800" dirty="0" err="1" smtClean="0"/>
              <a:t>holiday</a:t>
            </a:r>
            <a:r>
              <a:rPr lang="tr-TR" sz="2800" dirty="0" smtClean="0"/>
              <a:t> </a:t>
            </a:r>
            <a:r>
              <a:rPr lang="tr-TR" sz="2800" dirty="0" err="1" smtClean="0"/>
              <a:t>paradise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today</a:t>
            </a:r>
            <a:r>
              <a:rPr lang="tr-TR" sz="2800" dirty="0" smtClean="0"/>
              <a:t> it is </a:t>
            </a:r>
            <a:r>
              <a:rPr lang="tr-TR" sz="2800" dirty="0" err="1" smtClean="0"/>
              <a:t>one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world’s</a:t>
            </a:r>
            <a:r>
              <a:rPr lang="tr-TR" sz="2800" dirty="0" smtClean="0"/>
              <a:t> </a:t>
            </a:r>
            <a:r>
              <a:rPr lang="tr-TR" sz="2800" dirty="0" err="1" smtClean="0"/>
              <a:t>best</a:t>
            </a:r>
            <a:r>
              <a:rPr lang="tr-TR" sz="2800" dirty="0" smtClean="0"/>
              <a:t> </a:t>
            </a:r>
            <a:r>
              <a:rPr lang="tr-TR" sz="2800" dirty="0" err="1" smtClean="0"/>
              <a:t>loved</a:t>
            </a:r>
            <a:r>
              <a:rPr lang="tr-TR" sz="2800" dirty="0" smtClean="0"/>
              <a:t> </a:t>
            </a:r>
            <a:r>
              <a:rPr lang="tr-TR" sz="2800" dirty="0" err="1" smtClean="0"/>
              <a:t>tourist</a:t>
            </a:r>
            <a:r>
              <a:rPr lang="tr-TR" sz="2800" dirty="0" smtClean="0"/>
              <a:t> </a:t>
            </a:r>
            <a:r>
              <a:rPr lang="tr-TR" sz="2800" dirty="0" err="1" smtClean="0"/>
              <a:t>resorts</a:t>
            </a:r>
            <a:endParaRPr lang="tr-TR" sz="2800" dirty="0"/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496"/>
            <a:ext cx="635798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antalya güzellikleri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429000"/>
            <a:ext cx="542928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Resim" descr="antalya güzellikleri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28"/>
            <a:ext cx="335758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İçerik Yer Tutucusu" descr="antalya güzellikleri ile ilgili görsel sonucu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14290"/>
            <a:ext cx="4000528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2893231" y="2893231"/>
            <a:ext cx="6858000" cy="1071538"/>
          </a:xfrm>
        </p:spPr>
        <p:txBody>
          <a:bodyPr>
            <a:noAutofit/>
          </a:bodyPr>
          <a:lstStyle/>
          <a:p>
            <a:r>
              <a:rPr lang="tr-TR" sz="4800" dirty="0" smtClean="0"/>
              <a:t>TURKISH FOLK DANCES</a:t>
            </a:r>
            <a:endParaRPr lang="tr-TR" sz="53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42976" y="357166"/>
            <a:ext cx="7643866" cy="47149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b="1" dirty="0" smtClean="0"/>
              <a:t> 	</a:t>
            </a:r>
            <a:r>
              <a:rPr lang="tr-TR" b="1" dirty="0" err="1" smtClean="0"/>
              <a:t>Turkey</a:t>
            </a:r>
            <a:r>
              <a:rPr lang="tr-TR" dirty="0" smtClean="0"/>
              <a:t> has a </a:t>
            </a:r>
            <a:r>
              <a:rPr lang="tr-TR" dirty="0" err="1" smtClean="0"/>
              <a:t>very</a:t>
            </a:r>
            <a:r>
              <a:rPr lang="tr-TR" dirty="0" smtClean="0"/>
              <a:t> </a:t>
            </a:r>
            <a:r>
              <a:rPr lang="tr-TR" dirty="0" err="1" smtClean="0"/>
              <a:t>ancient</a:t>
            </a:r>
            <a:r>
              <a:rPr lang="tr-TR" dirty="0" smtClean="0"/>
              <a:t> </a:t>
            </a:r>
            <a:r>
              <a:rPr lang="tr-TR" b="1" dirty="0" smtClean="0"/>
              <a:t>folk </a:t>
            </a:r>
            <a:r>
              <a:rPr lang="tr-TR" b="1" dirty="0" err="1" smtClean="0"/>
              <a:t>dance</a:t>
            </a:r>
            <a:r>
              <a:rPr lang="tr-TR" dirty="0" smtClean="0"/>
              <a:t> </a:t>
            </a:r>
            <a:r>
              <a:rPr lang="tr-TR" dirty="0" err="1" smtClean="0"/>
              <a:t>tradition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varies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region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region</a:t>
            </a:r>
            <a:r>
              <a:rPr lang="tr-TR" dirty="0" smtClean="0"/>
              <a:t>, </a:t>
            </a:r>
            <a:r>
              <a:rPr lang="tr-TR" dirty="0" err="1" smtClean="0"/>
              <a:t>each</a:t>
            </a:r>
            <a:r>
              <a:rPr lang="tr-TR" dirty="0" smtClean="0"/>
              <a:t> </a:t>
            </a:r>
            <a:r>
              <a:rPr lang="tr-TR" b="1" dirty="0" err="1" smtClean="0"/>
              <a:t>dance</a:t>
            </a:r>
            <a:r>
              <a:rPr lang="tr-TR" dirty="0" smtClean="0"/>
              <a:t> </a:t>
            </a:r>
            <a:r>
              <a:rPr lang="tr-TR" dirty="0" err="1" smtClean="0"/>
              <a:t>being</a:t>
            </a:r>
            <a:r>
              <a:rPr lang="tr-TR" dirty="0" smtClean="0"/>
              <a:t> </a:t>
            </a:r>
            <a:r>
              <a:rPr lang="tr-TR" dirty="0" err="1" smtClean="0"/>
              <a:t>colourful</a:t>
            </a:r>
            <a:r>
              <a:rPr lang="tr-TR" dirty="0" smtClean="0"/>
              <a:t>, </a:t>
            </a:r>
            <a:r>
              <a:rPr lang="tr-TR" dirty="0" err="1" smtClean="0"/>
              <a:t>rhythmic</a:t>
            </a:r>
            <a:r>
              <a:rPr lang="tr-TR" dirty="0" smtClean="0"/>
              <a:t>, </a:t>
            </a:r>
            <a:r>
              <a:rPr lang="tr-TR" dirty="0" err="1" smtClean="0"/>
              <a:t>elegant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stylish</a:t>
            </a:r>
            <a:r>
              <a:rPr lang="tr-TR" dirty="0" smtClean="0"/>
              <a:t>. </a:t>
            </a:r>
            <a:r>
              <a:rPr lang="tr-TR" dirty="0" err="1" smtClean="0"/>
              <a:t>Some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famous</a:t>
            </a:r>
            <a:r>
              <a:rPr lang="tr-TR" dirty="0" smtClean="0"/>
              <a:t> </a:t>
            </a:r>
            <a:r>
              <a:rPr lang="tr-TR" b="1" dirty="0" err="1" smtClean="0"/>
              <a:t>dances</a:t>
            </a:r>
            <a:r>
              <a:rPr lang="tr-TR" dirty="0" smtClean="0"/>
              <a:t>; Bar, Halay, Zeybek, Horon, </a:t>
            </a:r>
            <a:r>
              <a:rPr lang="tr-TR" dirty="0" err="1" smtClean="0"/>
              <a:t>Kasik</a:t>
            </a:r>
            <a:r>
              <a:rPr lang="tr-TR" dirty="0" smtClean="0"/>
              <a:t> Oyunu. </a:t>
            </a:r>
            <a:r>
              <a:rPr lang="tr-TR" dirty="0" err="1" smtClean="0"/>
              <a:t>Turkey</a:t>
            </a:r>
            <a:r>
              <a:rPr lang="tr-TR" dirty="0" smtClean="0"/>
              <a:t> has a </a:t>
            </a:r>
            <a:r>
              <a:rPr lang="tr-TR" dirty="0" err="1" smtClean="0"/>
              <a:t>rich</a:t>
            </a:r>
            <a:r>
              <a:rPr lang="tr-TR" dirty="0" smtClean="0"/>
              <a:t> </a:t>
            </a:r>
            <a:r>
              <a:rPr lang="tr-TR" dirty="0" err="1" smtClean="0"/>
              <a:t>tradition</a:t>
            </a:r>
            <a:r>
              <a:rPr lang="tr-TR" dirty="0" smtClean="0"/>
              <a:t> of folk </a:t>
            </a:r>
            <a:r>
              <a:rPr lang="tr-TR" dirty="0" err="1" smtClean="0"/>
              <a:t>dancing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dances</a:t>
            </a:r>
            <a:r>
              <a:rPr lang="tr-TR" dirty="0" smtClean="0"/>
              <a:t> </a:t>
            </a:r>
            <a:r>
              <a:rPr lang="tr-TR" dirty="0" err="1" smtClean="0"/>
              <a:t>performed</a:t>
            </a:r>
            <a:r>
              <a:rPr lang="tr-TR" dirty="0" smtClean="0"/>
              <a:t> at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social</a:t>
            </a:r>
            <a:r>
              <a:rPr lang="tr-TR" dirty="0" smtClean="0"/>
              <a:t> </a:t>
            </a:r>
            <a:r>
              <a:rPr lang="tr-TR" dirty="0" err="1" smtClean="0"/>
              <a:t>occasions</a:t>
            </a:r>
            <a:r>
              <a:rPr lang="tr-TR" dirty="0" smtClean="0"/>
              <a:t>,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weddings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celebrations</a:t>
            </a:r>
            <a:r>
              <a:rPr lang="tr-TR" dirty="0" smtClean="0"/>
              <a:t> </a:t>
            </a:r>
            <a:r>
              <a:rPr lang="tr-TR" dirty="0" err="1" smtClean="0"/>
              <a:t>held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young</a:t>
            </a:r>
            <a:r>
              <a:rPr lang="tr-TR" dirty="0" smtClean="0"/>
              <a:t> men </a:t>
            </a:r>
            <a:r>
              <a:rPr lang="tr-TR" dirty="0" err="1" smtClean="0"/>
              <a:t>leaving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military</a:t>
            </a:r>
            <a:r>
              <a:rPr lang="tr-TR" dirty="0" smtClean="0"/>
              <a:t> service,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national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religious</a:t>
            </a:r>
            <a:r>
              <a:rPr lang="tr-TR" dirty="0" smtClean="0"/>
              <a:t> </a:t>
            </a:r>
            <a:r>
              <a:rPr lang="tr-TR" dirty="0" err="1" smtClean="0"/>
              <a:t>festivals</a:t>
            </a:r>
            <a:r>
              <a:rPr lang="tr-TR" dirty="0" smtClean="0"/>
              <a:t>,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local</a:t>
            </a:r>
            <a:r>
              <a:rPr lang="tr-TR" dirty="0" smtClean="0"/>
              <a:t> </a:t>
            </a:r>
            <a:r>
              <a:rPr lang="tr-TR" dirty="0" err="1" smtClean="0"/>
              <a:t>festivities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ZEYBEK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357290" y="1714488"/>
            <a:ext cx="6643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	</a:t>
            </a:r>
          </a:p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Aegean</a:t>
            </a:r>
            <a:r>
              <a:rPr lang="tr-TR" dirty="0" smtClean="0"/>
              <a:t> </a:t>
            </a:r>
            <a:r>
              <a:rPr lang="tr-TR" dirty="0" err="1" smtClean="0"/>
              <a:t>dance</a:t>
            </a:r>
            <a:r>
              <a:rPr lang="tr-TR" dirty="0" smtClean="0"/>
              <a:t>, </a:t>
            </a:r>
            <a:r>
              <a:rPr lang="tr-TR" dirty="0" err="1" smtClean="0"/>
              <a:t>colorfully</a:t>
            </a:r>
            <a:r>
              <a:rPr lang="tr-TR" dirty="0" smtClean="0"/>
              <a:t> </a:t>
            </a:r>
            <a:r>
              <a:rPr lang="tr-TR" dirty="0" err="1" smtClean="0"/>
              <a:t>dressed</a:t>
            </a:r>
            <a:r>
              <a:rPr lang="tr-TR" dirty="0" smtClean="0"/>
              <a:t> </a:t>
            </a:r>
            <a:r>
              <a:rPr lang="tr-TR" dirty="0" err="1" smtClean="0"/>
              <a:t>male</a:t>
            </a:r>
            <a:r>
              <a:rPr lang="tr-TR" dirty="0" smtClean="0"/>
              <a:t> </a:t>
            </a:r>
            <a:r>
              <a:rPr lang="tr-TR" dirty="0" err="1" smtClean="0"/>
              <a:t>dancers</a:t>
            </a:r>
            <a:r>
              <a:rPr lang="tr-TR" dirty="0" smtClean="0"/>
              <a:t>, </a:t>
            </a:r>
            <a:r>
              <a:rPr lang="tr-TR" dirty="0" err="1" smtClean="0"/>
              <a:t>called</a:t>
            </a:r>
            <a:r>
              <a:rPr lang="tr-TR" dirty="0" smtClean="0"/>
              <a:t> Efe, </a:t>
            </a:r>
            <a:r>
              <a:rPr lang="tr-TR" dirty="0" err="1" smtClean="0"/>
              <a:t>symbolize</a:t>
            </a:r>
            <a:r>
              <a:rPr lang="tr-TR" dirty="0" smtClean="0"/>
              <a:t> </a:t>
            </a:r>
            <a:r>
              <a:rPr lang="tr-TR" dirty="0" err="1" smtClean="0"/>
              <a:t>courage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heroism</a:t>
            </a:r>
            <a:r>
              <a:rPr lang="tr-TR" dirty="0" smtClean="0"/>
              <a:t>. Zeybek </a:t>
            </a:r>
            <a:r>
              <a:rPr lang="tr-TR" dirty="0" err="1" smtClean="0"/>
              <a:t>dance</a:t>
            </a:r>
            <a:r>
              <a:rPr lang="tr-TR" dirty="0" smtClean="0"/>
              <a:t> is </a:t>
            </a:r>
            <a:r>
              <a:rPr lang="tr-TR" dirty="0" err="1" smtClean="0"/>
              <a:t>formed</a:t>
            </a:r>
            <a:r>
              <a:rPr lang="tr-TR" dirty="0" smtClean="0"/>
              <a:t>, in general, of 9/8 </a:t>
            </a:r>
            <a:r>
              <a:rPr lang="tr-TR" dirty="0" err="1" smtClean="0"/>
              <a:t>measures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has a </a:t>
            </a:r>
            <a:r>
              <a:rPr lang="tr-TR" dirty="0" err="1" smtClean="0"/>
              <a:t>variety</a:t>
            </a:r>
            <a:r>
              <a:rPr lang="tr-TR" dirty="0" smtClean="0"/>
              <a:t> of </a:t>
            </a:r>
            <a:r>
              <a:rPr lang="tr-TR" dirty="0" err="1" smtClean="0"/>
              <a:t>tempos</a:t>
            </a:r>
            <a:r>
              <a:rPr lang="tr-TR" dirty="0" smtClean="0"/>
              <a:t> </a:t>
            </a:r>
            <a:r>
              <a:rPr lang="tr-TR" dirty="0" err="1" smtClean="0"/>
              <a:t>such</a:t>
            </a:r>
            <a:r>
              <a:rPr lang="tr-TR" dirty="0" smtClean="0"/>
              <a:t> as </a:t>
            </a:r>
            <a:r>
              <a:rPr lang="tr-TR" dirty="0" err="1" smtClean="0"/>
              <a:t>very</a:t>
            </a:r>
            <a:r>
              <a:rPr lang="tr-TR" dirty="0" smtClean="0"/>
              <a:t> </a:t>
            </a:r>
            <a:r>
              <a:rPr lang="tr-TR" dirty="0" err="1" smtClean="0"/>
              <a:t>slow</a:t>
            </a:r>
            <a:r>
              <a:rPr lang="tr-TR" dirty="0" smtClean="0"/>
              <a:t>, </a:t>
            </a:r>
            <a:r>
              <a:rPr lang="tr-TR" dirty="0" err="1" smtClean="0"/>
              <a:t>slow</a:t>
            </a:r>
            <a:r>
              <a:rPr lang="tr-TR" dirty="0" smtClean="0"/>
              <a:t>, </a:t>
            </a:r>
            <a:r>
              <a:rPr lang="tr-TR" dirty="0" err="1" smtClean="0"/>
              <a:t>fast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very</a:t>
            </a:r>
            <a:r>
              <a:rPr lang="tr-TR" dirty="0" smtClean="0"/>
              <a:t> </a:t>
            </a:r>
            <a:r>
              <a:rPr lang="tr-TR" dirty="0" err="1" smtClean="0"/>
              <a:t>fast</a:t>
            </a:r>
            <a:r>
              <a:rPr lang="tr-TR" dirty="0" smtClean="0"/>
              <a:t>. </a:t>
            </a:r>
            <a:r>
              <a:rPr lang="tr-TR" dirty="0" err="1" smtClean="0"/>
              <a:t>It</a:t>
            </a:r>
            <a:r>
              <a:rPr lang="tr-TR" dirty="0" smtClean="0"/>
              <a:t> is </a:t>
            </a:r>
            <a:r>
              <a:rPr lang="tr-TR" dirty="0" err="1" smtClean="0"/>
              <a:t>rendered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person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a </a:t>
            </a:r>
            <a:r>
              <a:rPr lang="tr-TR" dirty="0" err="1" smtClean="0"/>
              <a:t>group</a:t>
            </a:r>
            <a:r>
              <a:rPr lang="tr-TR" dirty="0" smtClean="0"/>
              <a:t> of </a:t>
            </a:r>
            <a:r>
              <a:rPr lang="tr-TR" dirty="0" err="1" smtClean="0"/>
              <a:t>people</a:t>
            </a:r>
            <a:endParaRPr lang="tr-TR" dirty="0"/>
          </a:p>
        </p:txBody>
      </p:sp>
      <p:pic>
        <p:nvPicPr>
          <p:cNvPr id="5" name="4 Resim" descr="zeybek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0"/>
            <a:ext cx="326039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zeybek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500439"/>
            <a:ext cx="335758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Resim" descr="zeybek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429000"/>
            <a:ext cx="373761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498080" cy="1000132"/>
          </a:xfrm>
        </p:spPr>
        <p:txBody>
          <a:bodyPr/>
          <a:lstStyle/>
          <a:p>
            <a:r>
              <a:rPr lang="tr-TR" dirty="0" smtClean="0"/>
              <a:t>HALAY</a:t>
            </a:r>
            <a:endParaRPr lang="tr-TR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1571612"/>
            <a:ext cx="485778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Halay is a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part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of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Turkish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dance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and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is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performed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to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a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large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extent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in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Eastern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,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Southeastern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and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Central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Anatolia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and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it is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one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of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most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striking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dance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.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It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has a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rich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figure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structure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of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simplicity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is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symbol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of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creation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and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originality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of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folk.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You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may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experience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all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measures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and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rhythmic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elements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of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Turkish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folk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music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in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the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 halay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melodies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RalewayRegular"/>
                <a:cs typeface="Arial" pitchFamily="34" charset="0"/>
              </a:rPr>
              <a:t>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Resim" descr="davul zurna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42852"/>
            <a:ext cx="285752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Resim" descr="halay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214818"/>
            <a:ext cx="3857652" cy="231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İlgili resi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857364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Resim" descr="İlgili resi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214818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31640" y="2348880"/>
            <a:ext cx="7498080" cy="4800600"/>
          </a:xfrm>
        </p:spPr>
        <p:txBody>
          <a:bodyPr/>
          <a:lstStyle/>
          <a:p>
            <a:r>
              <a:rPr lang="tr-TR" dirty="0" err="1" smtClean="0"/>
              <a:t>Official</a:t>
            </a:r>
            <a:r>
              <a:rPr lang="tr-TR" dirty="0" smtClean="0"/>
              <a:t> </a:t>
            </a:r>
            <a:r>
              <a:rPr lang="tr-TR" dirty="0" err="1" smtClean="0"/>
              <a:t>language</a:t>
            </a:r>
            <a:r>
              <a:rPr lang="tr-TR" dirty="0" smtClean="0"/>
              <a:t> is </a:t>
            </a:r>
            <a:r>
              <a:rPr lang="tr-TR" dirty="0" err="1" smtClean="0"/>
              <a:t>Turkish</a:t>
            </a:r>
            <a:r>
              <a:rPr lang="tr-TR" dirty="0" smtClean="0"/>
              <a:t>.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Currency</a:t>
            </a:r>
            <a:r>
              <a:rPr lang="tr-TR" dirty="0" smtClean="0"/>
              <a:t> is </a:t>
            </a:r>
            <a:r>
              <a:rPr lang="tr-TR" dirty="0" err="1" smtClean="0"/>
              <a:t>Turkish</a:t>
            </a:r>
            <a:r>
              <a:rPr lang="tr-TR" dirty="0" smtClean="0"/>
              <a:t> Lira.</a:t>
            </a:r>
          </a:p>
          <a:p>
            <a:r>
              <a:rPr lang="tr-TR" dirty="0" err="1" smtClean="0"/>
              <a:t>Largest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 is İstanbul.</a:t>
            </a:r>
          </a:p>
          <a:p>
            <a:r>
              <a:rPr lang="tr-TR" dirty="0" err="1" smtClean="0"/>
              <a:t>Capital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 is Ankara.</a:t>
            </a:r>
          </a:p>
        </p:txBody>
      </p:sp>
      <p:sp>
        <p:nvSpPr>
          <p:cNvPr id="1026" name="AutoShape 2" descr="türk bayrağı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4 Resim" descr="ind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3240360" cy="2143125"/>
          </a:xfrm>
          <a:prstGeom prst="rect">
            <a:avLst/>
          </a:prstGeom>
        </p:spPr>
      </p:pic>
      <p:pic>
        <p:nvPicPr>
          <p:cNvPr id="6" name="5 Resim" descr="indir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365104"/>
            <a:ext cx="3522462" cy="2016224"/>
          </a:xfrm>
          <a:prstGeom prst="rect">
            <a:avLst/>
          </a:prstGeom>
        </p:spPr>
      </p:pic>
    </p:spTree>
  </p:cSld>
  <p:clrMapOvr>
    <a:masterClrMapping/>
  </p:clrMapOvr>
  <p:transition spd="slow" advTm="100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HORON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28662" y="1357298"/>
            <a:ext cx="6351102" cy="262414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dirty="0" smtClean="0"/>
              <a:t>	Horon </a:t>
            </a:r>
            <a:r>
              <a:rPr lang="tr-TR" dirty="0" err="1" smtClean="0"/>
              <a:t>appears</a:t>
            </a:r>
            <a:r>
              <a:rPr lang="tr-TR" dirty="0" smtClean="0"/>
              <a:t> </a:t>
            </a:r>
            <a:r>
              <a:rPr lang="tr-TR" dirty="0" err="1" smtClean="0"/>
              <a:t>very</a:t>
            </a:r>
            <a:r>
              <a:rPr lang="tr-TR" dirty="0" smtClean="0"/>
              <a:t>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folk </a:t>
            </a:r>
            <a:r>
              <a:rPr lang="tr-TR" dirty="0" err="1" smtClean="0"/>
              <a:t>dances</a:t>
            </a:r>
            <a:r>
              <a:rPr lang="tr-TR" dirty="0" smtClean="0"/>
              <a:t> in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parts</a:t>
            </a:r>
            <a:r>
              <a:rPr lang="tr-TR" dirty="0" smtClean="0"/>
              <a:t> of </a:t>
            </a:r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its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 of tempo, </a:t>
            </a:r>
            <a:r>
              <a:rPr lang="tr-TR" dirty="0" err="1" smtClean="0"/>
              <a:t>rhythm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measure</a:t>
            </a:r>
            <a:r>
              <a:rPr lang="tr-TR" dirty="0" smtClean="0"/>
              <a:t>.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typical</a:t>
            </a:r>
            <a:r>
              <a:rPr lang="tr-TR" dirty="0" smtClean="0"/>
              <a:t> </a:t>
            </a:r>
            <a:r>
              <a:rPr lang="tr-TR" dirty="0" err="1" smtClean="0"/>
              <a:t>Black</a:t>
            </a:r>
            <a:r>
              <a:rPr lang="tr-TR" dirty="0" smtClean="0"/>
              <a:t> </a:t>
            </a:r>
            <a:r>
              <a:rPr lang="tr-TR" dirty="0" err="1" smtClean="0"/>
              <a:t>Sea</a:t>
            </a:r>
            <a:r>
              <a:rPr lang="tr-TR" dirty="0" smtClean="0"/>
              <a:t> </a:t>
            </a:r>
            <a:r>
              <a:rPr lang="tr-TR" dirty="0" err="1" smtClean="0"/>
              <a:t>dance</a:t>
            </a:r>
            <a:r>
              <a:rPr lang="tr-TR" dirty="0" smtClean="0"/>
              <a:t> is </a:t>
            </a:r>
            <a:r>
              <a:rPr lang="tr-TR" dirty="0" err="1" smtClean="0"/>
              <a:t>performed</a:t>
            </a:r>
            <a:r>
              <a:rPr lang="tr-TR" dirty="0" smtClean="0"/>
              <a:t>, in general,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groups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characteristic</a:t>
            </a:r>
            <a:r>
              <a:rPr lang="tr-TR" dirty="0" smtClean="0"/>
              <a:t> </a:t>
            </a:r>
            <a:r>
              <a:rPr lang="tr-TR" dirty="0" err="1" smtClean="0"/>
              <a:t>measure</a:t>
            </a:r>
            <a:r>
              <a:rPr lang="tr-TR" dirty="0" smtClean="0"/>
              <a:t> is 7/16, </a:t>
            </a:r>
            <a:r>
              <a:rPr lang="tr-TR" dirty="0" err="1" smtClean="0"/>
              <a:t>dressed</a:t>
            </a:r>
            <a:r>
              <a:rPr lang="tr-TR" dirty="0" smtClean="0"/>
              <a:t> in </a:t>
            </a:r>
            <a:r>
              <a:rPr lang="tr-TR" dirty="0" err="1" smtClean="0"/>
              <a:t>black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silver</a:t>
            </a:r>
            <a:r>
              <a:rPr lang="tr-TR" dirty="0" smtClean="0"/>
              <a:t> </a:t>
            </a:r>
            <a:r>
              <a:rPr lang="tr-TR" dirty="0" err="1" smtClean="0"/>
              <a:t>trimmings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dancers</a:t>
            </a:r>
            <a:r>
              <a:rPr lang="tr-TR" dirty="0" smtClean="0"/>
              <a:t> link </a:t>
            </a:r>
            <a:r>
              <a:rPr lang="tr-TR" dirty="0" err="1" smtClean="0"/>
              <a:t>arms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quiver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vibrations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kemence, a </a:t>
            </a:r>
            <a:r>
              <a:rPr lang="tr-TR" dirty="0" err="1" smtClean="0"/>
              <a:t>primitive</a:t>
            </a:r>
            <a:r>
              <a:rPr lang="tr-TR" dirty="0" smtClean="0"/>
              <a:t> </a:t>
            </a:r>
            <a:r>
              <a:rPr lang="tr-TR" dirty="0" err="1" smtClean="0"/>
              <a:t>type</a:t>
            </a:r>
            <a:r>
              <a:rPr lang="tr-TR" dirty="0" smtClean="0"/>
              <a:t> of </a:t>
            </a:r>
            <a:r>
              <a:rPr lang="tr-TR" dirty="0" err="1" smtClean="0"/>
              <a:t>violin</a:t>
            </a:r>
            <a:endParaRPr lang="tr-TR" dirty="0"/>
          </a:p>
        </p:txBody>
      </p:sp>
      <p:pic>
        <p:nvPicPr>
          <p:cNvPr id="4" name="3 Resim" descr="İlgili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214290"/>
            <a:ext cx="185735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Resim" descr="http://www.troya.org.tr/wp-content/uploads/2015/03/g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857628"/>
            <a:ext cx="4166244" cy="22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İlgili resi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857628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00100" y="1285860"/>
            <a:ext cx="7429552" cy="164307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r-TR" dirty="0" smtClean="0"/>
              <a:t>	 Bar is a form of folk </a:t>
            </a:r>
            <a:r>
              <a:rPr lang="tr-TR" dirty="0" err="1" smtClean="0"/>
              <a:t>dance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eastern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dance</a:t>
            </a:r>
            <a:r>
              <a:rPr lang="tr-TR" dirty="0" smtClean="0"/>
              <a:t> is </a:t>
            </a:r>
            <a:r>
              <a:rPr lang="tr-TR" dirty="0" err="1" smtClean="0"/>
              <a:t>performed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groups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open</a:t>
            </a:r>
            <a:r>
              <a:rPr lang="tr-TR" dirty="0" smtClean="0"/>
              <a:t>. </a:t>
            </a:r>
            <a:r>
              <a:rPr lang="tr-TR" dirty="0" err="1" smtClean="0"/>
              <a:t>Turkish</a:t>
            </a:r>
            <a:r>
              <a:rPr lang="tr-TR" dirty="0" smtClean="0"/>
              <a:t> folk </a:t>
            </a:r>
            <a:r>
              <a:rPr lang="tr-TR" dirty="0" err="1" smtClean="0"/>
              <a:t>music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applied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extremely</a:t>
            </a:r>
            <a:r>
              <a:rPr lang="tr-TR" dirty="0" smtClean="0"/>
              <a:t>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interesting</a:t>
            </a:r>
            <a:r>
              <a:rPr lang="tr-TR" dirty="0" smtClean="0"/>
              <a:t> </a:t>
            </a:r>
            <a:r>
              <a:rPr lang="tr-TR" dirty="0" err="1" smtClean="0"/>
              <a:t>structures</a:t>
            </a:r>
            <a:r>
              <a:rPr lang="tr-TR" dirty="0" smtClean="0"/>
              <a:t> in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dance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3 Resim" descr="http://www.troya.org.tr/wp-content/uploads/2015/03/g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071810"/>
            <a:ext cx="683229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all" dirty="0" smtClean="0"/>
              <a:t>KASIK OYUNU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00100" y="1357298"/>
            <a:ext cx="7786742" cy="207170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r-TR" dirty="0" smtClean="0"/>
              <a:t>	</a:t>
            </a:r>
            <a:r>
              <a:rPr lang="tr-TR" dirty="0" err="1" smtClean="0"/>
              <a:t>Kasik</a:t>
            </a:r>
            <a:r>
              <a:rPr lang="tr-TR" dirty="0" smtClean="0"/>
              <a:t> Oyunu is </a:t>
            </a:r>
            <a:r>
              <a:rPr lang="tr-TR" dirty="0" err="1" smtClean="0"/>
              <a:t>performed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Konya </a:t>
            </a:r>
            <a:r>
              <a:rPr lang="tr-TR" dirty="0" err="1" smtClean="0"/>
              <a:t>to</a:t>
            </a:r>
            <a:r>
              <a:rPr lang="tr-TR" dirty="0" smtClean="0"/>
              <a:t> Silifke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consists</a:t>
            </a:r>
            <a:r>
              <a:rPr lang="tr-TR" dirty="0" smtClean="0"/>
              <a:t> of </a:t>
            </a:r>
            <a:r>
              <a:rPr lang="tr-TR" dirty="0" err="1" smtClean="0"/>
              <a:t>gaily</a:t>
            </a:r>
            <a:r>
              <a:rPr lang="tr-TR" dirty="0" smtClean="0"/>
              <a:t> </a:t>
            </a:r>
            <a:r>
              <a:rPr lang="tr-TR" dirty="0" err="1" smtClean="0"/>
              <a:t>dressed</a:t>
            </a:r>
            <a:r>
              <a:rPr lang="tr-TR" dirty="0" smtClean="0"/>
              <a:t> </a:t>
            </a:r>
            <a:r>
              <a:rPr lang="tr-TR" dirty="0" err="1" smtClean="0"/>
              <a:t>male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female</a:t>
            </a:r>
            <a:r>
              <a:rPr lang="tr-TR" dirty="0" smtClean="0"/>
              <a:t> </a:t>
            </a:r>
            <a:r>
              <a:rPr lang="tr-TR" dirty="0" err="1" smtClean="0"/>
              <a:t>dancers</a:t>
            </a:r>
            <a:r>
              <a:rPr lang="tr-TR" dirty="0" smtClean="0"/>
              <a:t> </a:t>
            </a:r>
            <a:r>
              <a:rPr lang="tr-TR" dirty="0" err="1" smtClean="0"/>
              <a:t>clicking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dance</a:t>
            </a:r>
            <a:r>
              <a:rPr lang="tr-TR" dirty="0" smtClean="0"/>
              <a:t> </a:t>
            </a:r>
            <a:r>
              <a:rPr lang="tr-TR" dirty="0" err="1" smtClean="0"/>
              <a:t>rhythm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a </a:t>
            </a:r>
            <a:r>
              <a:rPr lang="tr-TR" dirty="0" err="1" smtClean="0"/>
              <a:t>pair</a:t>
            </a:r>
            <a:r>
              <a:rPr lang="tr-TR" dirty="0" smtClean="0"/>
              <a:t> of </a:t>
            </a:r>
            <a:r>
              <a:rPr lang="tr-TR" dirty="0" err="1" smtClean="0"/>
              <a:t>wooden</a:t>
            </a:r>
            <a:r>
              <a:rPr lang="tr-TR" dirty="0" smtClean="0"/>
              <a:t> </a:t>
            </a:r>
            <a:r>
              <a:rPr lang="tr-TR" dirty="0" err="1" smtClean="0"/>
              <a:t>spoons</a:t>
            </a:r>
            <a:r>
              <a:rPr lang="tr-TR" dirty="0" smtClean="0"/>
              <a:t> in </a:t>
            </a:r>
            <a:r>
              <a:rPr lang="tr-TR" dirty="0" err="1" smtClean="0"/>
              <a:t>each</a:t>
            </a:r>
            <a:r>
              <a:rPr lang="tr-TR" dirty="0" smtClean="0"/>
              <a:t> </a:t>
            </a:r>
            <a:r>
              <a:rPr lang="tr-TR" dirty="0" err="1" smtClean="0"/>
              <a:t>hand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3 Resim" descr="kaşık oyunu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00760" y="142852"/>
            <a:ext cx="292892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Resim" descr="kaşık oyunu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571876"/>
            <a:ext cx="4214842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Resim" descr="İlgili resi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71876"/>
            <a:ext cx="3286148" cy="2143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177540" y="1177252"/>
            <a:ext cx="7498080" cy="1143000"/>
          </a:xfrm>
        </p:spPr>
        <p:txBody>
          <a:bodyPr>
            <a:normAutofit/>
          </a:bodyPr>
          <a:lstStyle/>
          <a:p>
            <a:r>
              <a:rPr lang="tr-TR" sz="5400" dirty="0" smtClean="0"/>
              <a:t>FAMOUS PEOPLE</a:t>
            </a:r>
            <a:endParaRPr lang="tr-TR" sz="5400" dirty="0"/>
          </a:p>
        </p:txBody>
      </p:sp>
      <p:pic>
        <p:nvPicPr>
          <p:cNvPr id="4" name="3 İçerik Yer Tutucusu" descr="http://www.erimsever.com/Mevlana/Resim_Sanat/cicek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814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1214414" y="500042"/>
            <a:ext cx="7429552" cy="7143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MEVLANA CELALEDDIN RUMI (1207-1273)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86084" y="428604"/>
            <a:ext cx="5857916" cy="3071834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tr-TR" sz="1800" dirty="0" smtClean="0"/>
              <a:t>	Mevlana </a:t>
            </a:r>
            <a:r>
              <a:rPr lang="tr-TR" sz="1800" dirty="0" err="1" smtClean="0"/>
              <a:t>Celaleddin</a:t>
            </a:r>
            <a:r>
              <a:rPr lang="tr-TR" sz="1800" dirty="0" smtClean="0"/>
              <a:t> Rumi </a:t>
            </a:r>
            <a:r>
              <a:rPr lang="tr-TR" sz="1800" dirty="0" err="1" smtClean="0"/>
              <a:t>was</a:t>
            </a:r>
            <a:r>
              <a:rPr lang="tr-TR" sz="1800" dirty="0" smtClean="0"/>
              <a:t> an </a:t>
            </a:r>
            <a:r>
              <a:rPr lang="tr-TR" sz="1800" dirty="0" err="1" smtClean="0"/>
              <a:t>Anatolian</a:t>
            </a:r>
            <a:r>
              <a:rPr lang="tr-TR" sz="1800" dirty="0" smtClean="0"/>
              <a:t> </a:t>
            </a:r>
            <a:r>
              <a:rPr lang="tr-TR" sz="1800" dirty="0" err="1" smtClean="0"/>
              <a:t>holy</a:t>
            </a:r>
            <a:r>
              <a:rPr lang="tr-TR" sz="1800" dirty="0" smtClean="0"/>
              <a:t> </a:t>
            </a:r>
            <a:r>
              <a:rPr lang="tr-TR" sz="1800" dirty="0" err="1" smtClean="0"/>
              <a:t>man</a:t>
            </a:r>
            <a:r>
              <a:rPr lang="tr-TR" sz="1800" dirty="0" smtClean="0"/>
              <a:t> </a:t>
            </a:r>
            <a:r>
              <a:rPr lang="tr-TR" sz="1800" dirty="0" err="1" smtClean="0"/>
              <a:t>who</a:t>
            </a:r>
            <a:r>
              <a:rPr lang="tr-TR" sz="1800" dirty="0" smtClean="0"/>
              <a:t> </a:t>
            </a:r>
            <a:r>
              <a:rPr lang="tr-TR" sz="1800" dirty="0" err="1" smtClean="0"/>
              <a:t>gave</a:t>
            </a:r>
            <a:r>
              <a:rPr lang="tr-TR" sz="1800" dirty="0" smtClean="0"/>
              <a:t> </a:t>
            </a:r>
            <a:r>
              <a:rPr lang="tr-TR" sz="1800" dirty="0" err="1" smtClean="0"/>
              <a:t>hope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inspiration</a:t>
            </a:r>
            <a:r>
              <a:rPr lang="tr-TR" sz="1800" dirty="0" smtClean="0"/>
              <a:t> </a:t>
            </a:r>
            <a:r>
              <a:rPr lang="tr-TR" sz="1800" dirty="0" err="1" smtClean="0"/>
              <a:t>to</a:t>
            </a:r>
            <a:r>
              <a:rPr lang="tr-TR" sz="1800" dirty="0" smtClean="0"/>
              <a:t> </a:t>
            </a:r>
            <a:r>
              <a:rPr lang="tr-TR" sz="1800" dirty="0" err="1" smtClean="0"/>
              <a:t>humanity</a:t>
            </a:r>
            <a:r>
              <a:rPr lang="tr-TR" sz="1800" dirty="0" smtClean="0"/>
              <a:t>. He is a 13</a:t>
            </a:r>
            <a:r>
              <a:rPr lang="tr-TR" sz="1800" baseline="30000" dirty="0" smtClean="0"/>
              <a:t>th</a:t>
            </a:r>
            <a:r>
              <a:rPr lang="tr-TR" sz="1800" dirty="0" smtClean="0"/>
              <a:t> </a:t>
            </a:r>
            <a:r>
              <a:rPr lang="tr-TR" sz="1800" dirty="0" err="1" smtClean="0"/>
              <a:t>century</a:t>
            </a:r>
            <a:r>
              <a:rPr lang="tr-TR" sz="1800" dirty="0" smtClean="0"/>
              <a:t> </a:t>
            </a:r>
            <a:r>
              <a:rPr lang="tr-TR" sz="1800" b="1" i="1" dirty="0" err="1" smtClean="0"/>
              <a:t>Muslim</a:t>
            </a:r>
            <a:r>
              <a:rPr lang="tr-TR" sz="1800" b="1" i="1" dirty="0" smtClean="0"/>
              <a:t> </a:t>
            </a:r>
            <a:r>
              <a:rPr lang="tr-TR" sz="1800" b="1" i="1" dirty="0" err="1" smtClean="0"/>
              <a:t>saint</a:t>
            </a:r>
            <a:r>
              <a:rPr lang="tr-TR" sz="1800" dirty="0" smtClean="0"/>
              <a:t> </a:t>
            </a:r>
            <a:r>
              <a:rPr lang="tr-TR" sz="1800" dirty="0" err="1" smtClean="0"/>
              <a:t>and</a:t>
            </a:r>
            <a:r>
              <a:rPr lang="tr-TR" sz="1800" dirty="0" smtClean="0"/>
              <a:t> </a:t>
            </a:r>
            <a:r>
              <a:rPr lang="tr-TR" sz="1800" b="1" i="1" dirty="0" err="1" smtClean="0">
                <a:hlinkClick r:id="rId2" tooltip=" "/>
              </a:rPr>
              <a:t>Anatolian</a:t>
            </a:r>
            <a:r>
              <a:rPr lang="tr-TR" sz="1800" b="1" i="1" dirty="0" smtClean="0">
                <a:hlinkClick r:id="rId2" tooltip=" "/>
              </a:rPr>
              <a:t> </a:t>
            </a:r>
            <a:r>
              <a:rPr lang="tr-TR" sz="1800" b="1" i="1" dirty="0" err="1" smtClean="0">
                <a:hlinkClick r:id="rId2" tooltip=" "/>
              </a:rPr>
              <a:t>mystic</a:t>
            </a:r>
            <a:r>
              <a:rPr lang="tr-TR" sz="1800" dirty="0" smtClean="0"/>
              <a:t> </a:t>
            </a:r>
            <a:r>
              <a:rPr lang="tr-TR" sz="1800" dirty="0" err="1" smtClean="0"/>
              <a:t>known</a:t>
            </a:r>
            <a:r>
              <a:rPr lang="tr-TR" sz="1800" dirty="0" smtClean="0"/>
              <a:t> </a:t>
            </a:r>
            <a:r>
              <a:rPr lang="tr-TR" sz="1800" dirty="0" err="1" smtClean="0"/>
              <a:t>throughout</a:t>
            </a:r>
            <a:r>
              <a:rPr lang="tr-TR" sz="1800" dirty="0" smtClean="0"/>
              <a:t> </a:t>
            </a:r>
            <a:r>
              <a:rPr lang="tr-TR" sz="1800" dirty="0" err="1" smtClean="0"/>
              <a:t>the</a:t>
            </a:r>
            <a:r>
              <a:rPr lang="tr-TR" sz="1800" dirty="0" smtClean="0"/>
              <a:t> </a:t>
            </a:r>
            <a:r>
              <a:rPr lang="tr-TR" sz="1800" dirty="0" err="1" smtClean="0"/>
              <a:t>world</a:t>
            </a:r>
            <a:r>
              <a:rPr lang="tr-TR" sz="1800" dirty="0" smtClean="0"/>
              <a:t> </a:t>
            </a:r>
            <a:r>
              <a:rPr lang="tr-TR" sz="1800" dirty="0" err="1" smtClean="0"/>
              <a:t>for</a:t>
            </a:r>
            <a:r>
              <a:rPr lang="tr-TR" sz="1800" dirty="0" smtClean="0"/>
              <a:t> his </a:t>
            </a:r>
            <a:r>
              <a:rPr lang="tr-TR" sz="1800" dirty="0" err="1" smtClean="0"/>
              <a:t>exquisite</a:t>
            </a:r>
            <a:r>
              <a:rPr lang="tr-TR" sz="1800" dirty="0" smtClean="0"/>
              <a:t> </a:t>
            </a:r>
            <a:r>
              <a:rPr lang="tr-TR" sz="1800" u="sng" dirty="0" err="1" smtClean="0">
                <a:hlinkClick r:id="rId3"/>
              </a:rPr>
              <a:t>poems</a:t>
            </a:r>
            <a:r>
              <a:rPr lang="tr-TR" sz="1800" u="sng" dirty="0" smtClean="0">
                <a:hlinkClick r:id="rId3"/>
              </a:rPr>
              <a:t> </a:t>
            </a:r>
            <a:r>
              <a:rPr lang="tr-TR" sz="1800" u="sng" dirty="0" err="1" smtClean="0">
                <a:hlinkClick r:id="rId3"/>
              </a:rPr>
              <a:t>and</a:t>
            </a:r>
            <a:r>
              <a:rPr lang="tr-TR" sz="1800" u="sng" dirty="0" smtClean="0">
                <a:hlinkClick r:id="rId3"/>
              </a:rPr>
              <a:t> </a:t>
            </a:r>
            <a:r>
              <a:rPr lang="tr-TR" sz="1800" u="sng" dirty="0" err="1" smtClean="0">
                <a:hlinkClick r:id="rId3"/>
              </a:rPr>
              <a:t>words</a:t>
            </a:r>
            <a:r>
              <a:rPr lang="tr-TR" sz="1800" u="sng" dirty="0" smtClean="0">
                <a:hlinkClick r:id="rId3"/>
              </a:rPr>
              <a:t> of </a:t>
            </a:r>
            <a:r>
              <a:rPr lang="tr-TR" sz="1800" u="sng" dirty="0" err="1" smtClean="0">
                <a:hlinkClick r:id="rId3"/>
              </a:rPr>
              <a:t>wisdom</a:t>
            </a:r>
            <a:r>
              <a:rPr lang="tr-TR" sz="1800" dirty="0" smtClean="0"/>
              <a:t>, </a:t>
            </a:r>
            <a:r>
              <a:rPr lang="tr-TR" sz="1800" dirty="0" err="1" smtClean="0"/>
              <a:t>which</a:t>
            </a:r>
            <a:r>
              <a:rPr lang="tr-TR" sz="1800" dirty="0" smtClean="0"/>
              <a:t> </a:t>
            </a:r>
            <a:r>
              <a:rPr lang="tr-TR" sz="1800" dirty="0" err="1" smtClean="0"/>
              <a:t>have</a:t>
            </a:r>
            <a:r>
              <a:rPr lang="tr-TR" sz="1800" dirty="0" smtClean="0"/>
              <a:t> </a:t>
            </a:r>
            <a:r>
              <a:rPr lang="tr-TR" sz="1800" dirty="0" err="1" smtClean="0"/>
              <a:t>been</a:t>
            </a:r>
            <a:r>
              <a:rPr lang="tr-TR" sz="1800" dirty="0" smtClean="0"/>
              <a:t> </a:t>
            </a:r>
            <a:r>
              <a:rPr lang="tr-TR" sz="1800" dirty="0" err="1" smtClean="0"/>
              <a:t>translated</a:t>
            </a:r>
            <a:r>
              <a:rPr lang="tr-TR" sz="1800" dirty="0" smtClean="0"/>
              <a:t> </a:t>
            </a:r>
            <a:r>
              <a:rPr lang="tr-TR" sz="1800" dirty="0" err="1" smtClean="0"/>
              <a:t>into</a:t>
            </a:r>
            <a:r>
              <a:rPr lang="tr-TR" sz="1800" dirty="0" smtClean="0"/>
              <a:t> </a:t>
            </a:r>
            <a:r>
              <a:rPr lang="tr-TR" sz="1800" dirty="0" err="1" smtClean="0"/>
              <a:t>many</a:t>
            </a:r>
            <a:r>
              <a:rPr lang="tr-TR" sz="1800" dirty="0" smtClean="0"/>
              <a:t> </a:t>
            </a:r>
            <a:r>
              <a:rPr lang="tr-TR" sz="1800" dirty="0" err="1" smtClean="0"/>
              <a:t>languages</a:t>
            </a:r>
            <a:r>
              <a:rPr lang="tr-TR" sz="1800" dirty="0" smtClean="0"/>
              <a:t>. </a:t>
            </a:r>
            <a:endParaRPr lang="tr-TR" sz="1800" dirty="0"/>
          </a:p>
        </p:txBody>
      </p:sp>
      <p:pic>
        <p:nvPicPr>
          <p:cNvPr id="5" name="4 Resim" descr="mevlana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571744"/>
            <a:ext cx="235745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mevlana ile ilgili görsel sonuc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57166"/>
            <a:ext cx="2357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1214414" y="3786190"/>
            <a:ext cx="55721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He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born</a:t>
            </a:r>
            <a:r>
              <a:rPr lang="tr-TR" dirty="0" smtClean="0"/>
              <a:t> in 1207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 of </a:t>
            </a:r>
            <a:r>
              <a:rPr lang="tr-TR" dirty="0" err="1" smtClean="0"/>
              <a:t>Balkh</a:t>
            </a:r>
            <a:r>
              <a:rPr lang="tr-TR" dirty="0" smtClean="0"/>
              <a:t>, Horasan, </a:t>
            </a:r>
            <a:r>
              <a:rPr lang="tr-TR" dirty="0" err="1" smtClean="0"/>
              <a:t>present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 in </a:t>
            </a:r>
            <a:r>
              <a:rPr lang="tr-TR" dirty="0" err="1" smtClean="0"/>
              <a:t>Afghanistan</a:t>
            </a:r>
            <a:r>
              <a:rPr lang="tr-TR" dirty="0" smtClean="0"/>
              <a:t> (</a:t>
            </a:r>
            <a:r>
              <a:rPr lang="tr-TR" dirty="0" err="1" smtClean="0"/>
              <a:t>or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village</a:t>
            </a:r>
            <a:r>
              <a:rPr lang="tr-TR" dirty="0" smtClean="0"/>
              <a:t> of </a:t>
            </a:r>
            <a:r>
              <a:rPr lang="tr-TR" dirty="0" err="1" smtClean="0"/>
              <a:t>Wakhsh</a:t>
            </a:r>
            <a:r>
              <a:rPr lang="tr-TR" dirty="0" smtClean="0"/>
              <a:t>, </a:t>
            </a:r>
            <a:r>
              <a:rPr lang="tr-TR" dirty="0" err="1" smtClean="0"/>
              <a:t>present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 in </a:t>
            </a:r>
            <a:r>
              <a:rPr lang="tr-TR" dirty="0" err="1" smtClean="0"/>
              <a:t>Tajikistan</a:t>
            </a:r>
            <a:r>
              <a:rPr lang="tr-TR" dirty="0" smtClean="0"/>
              <a:t>)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died</a:t>
            </a:r>
            <a:r>
              <a:rPr lang="tr-TR" dirty="0" smtClean="0"/>
              <a:t> in 1273 in Konya (</a:t>
            </a:r>
            <a:r>
              <a:rPr lang="tr-TR" dirty="0" err="1" smtClean="0"/>
              <a:t>Turkey</a:t>
            </a:r>
            <a:r>
              <a:rPr lang="tr-TR" dirty="0" smtClean="0"/>
              <a:t>). </a:t>
            </a:r>
            <a:r>
              <a:rPr lang="tr-TR" b="1" i="1" dirty="0" smtClean="0"/>
              <a:t>Rumi</a:t>
            </a:r>
            <a:r>
              <a:rPr lang="tr-TR" dirty="0" smtClean="0"/>
              <a:t>, as he is </a:t>
            </a:r>
            <a:r>
              <a:rPr lang="tr-TR" dirty="0" err="1" smtClean="0"/>
              <a:t>known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west</a:t>
            </a:r>
            <a:r>
              <a:rPr lang="tr-TR" dirty="0" smtClean="0"/>
              <a:t>, is </a:t>
            </a:r>
            <a:r>
              <a:rPr lang="tr-TR" b="1" i="1" dirty="0" err="1" smtClean="0">
                <a:hlinkClick r:id="rId5"/>
              </a:rPr>
              <a:t>the</a:t>
            </a:r>
            <a:r>
              <a:rPr lang="tr-TR" b="1" i="1" dirty="0" smtClean="0">
                <a:hlinkClick r:id="rId5"/>
              </a:rPr>
              <a:t> </a:t>
            </a:r>
            <a:r>
              <a:rPr lang="tr-TR" b="1" i="1" dirty="0" err="1" smtClean="0">
                <a:hlinkClick r:id="rId5"/>
              </a:rPr>
              <a:t>best</a:t>
            </a:r>
            <a:r>
              <a:rPr lang="tr-TR" b="1" i="1" dirty="0" smtClean="0">
                <a:hlinkClick r:id="rId5"/>
              </a:rPr>
              <a:t> </a:t>
            </a:r>
            <a:r>
              <a:rPr lang="tr-TR" b="1" i="1" dirty="0" err="1" smtClean="0">
                <a:hlinkClick r:id="rId5"/>
              </a:rPr>
              <a:t>selling</a:t>
            </a:r>
            <a:r>
              <a:rPr lang="tr-TR" b="1" i="1" dirty="0" smtClean="0">
                <a:hlinkClick r:id="rId5"/>
              </a:rPr>
              <a:t> </a:t>
            </a:r>
            <a:r>
              <a:rPr lang="tr-TR" b="1" i="1" dirty="0" err="1" smtClean="0">
                <a:hlinkClick r:id="rId5"/>
              </a:rPr>
              <a:t>poet</a:t>
            </a:r>
            <a:r>
              <a:rPr lang="tr-TR" b="1" i="1" dirty="0" smtClean="0">
                <a:hlinkClick r:id="rId5"/>
              </a:rPr>
              <a:t> in USA</a:t>
            </a:r>
            <a:r>
              <a:rPr lang="tr-TR" dirty="0" smtClean="0"/>
              <a:t>. </a:t>
            </a:r>
            <a:r>
              <a:rPr lang="tr-TR" dirty="0" err="1" smtClean="0"/>
              <a:t>While</a:t>
            </a:r>
            <a:r>
              <a:rPr lang="tr-TR" dirty="0" smtClean="0"/>
              <a:t> he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studying</a:t>
            </a:r>
            <a:r>
              <a:rPr lang="tr-TR" dirty="0" smtClean="0"/>
              <a:t> </a:t>
            </a:r>
            <a:r>
              <a:rPr lang="tr-TR" dirty="0" err="1" smtClean="0"/>
              <a:t>Sufism</a:t>
            </a:r>
            <a:r>
              <a:rPr lang="tr-TR" dirty="0" smtClean="0"/>
              <a:t> he met Ahi </a:t>
            </a:r>
            <a:r>
              <a:rPr lang="tr-TR" dirty="0" err="1" smtClean="0"/>
              <a:t>Sems</a:t>
            </a:r>
            <a:r>
              <a:rPr lang="tr-TR" dirty="0" smtClean="0"/>
              <a:t> </a:t>
            </a:r>
            <a:r>
              <a:rPr lang="tr-TR" dirty="0" err="1" smtClean="0"/>
              <a:t>Tebrizi</a:t>
            </a:r>
            <a:r>
              <a:rPr lang="tr-TR" dirty="0" smtClean="0"/>
              <a:t>,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meeting</a:t>
            </a:r>
            <a:r>
              <a:rPr lang="tr-TR" dirty="0" smtClean="0"/>
              <a:t> his </a:t>
            </a:r>
            <a:r>
              <a:rPr lang="tr-TR" dirty="0" err="1" smtClean="0"/>
              <a:t>own</a:t>
            </a:r>
            <a:r>
              <a:rPr lang="tr-TR" dirty="0" smtClean="0"/>
              <a:t> </a:t>
            </a:r>
            <a:r>
              <a:rPr lang="tr-TR" dirty="0" err="1" smtClean="0"/>
              <a:t>ideas</a:t>
            </a:r>
            <a:r>
              <a:rPr lang="tr-TR" dirty="0" smtClean="0"/>
              <a:t> </a:t>
            </a:r>
            <a:r>
              <a:rPr lang="tr-TR" dirty="0" err="1" smtClean="0"/>
              <a:t>began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emerge</a:t>
            </a:r>
            <a:r>
              <a:rPr lang="tr-TR" dirty="0" smtClean="0"/>
              <a:t>. </a:t>
            </a:r>
            <a:r>
              <a:rPr lang="tr-TR" dirty="0" err="1" smtClean="0"/>
              <a:t>It</a:t>
            </a:r>
            <a:r>
              <a:rPr lang="tr-TR" dirty="0" smtClean="0"/>
              <a:t> is his </a:t>
            </a:r>
            <a:r>
              <a:rPr lang="tr-TR" dirty="0" err="1" smtClean="0"/>
              <a:t>poems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Sufism</a:t>
            </a:r>
            <a:r>
              <a:rPr lang="tr-TR" dirty="0" smtClean="0"/>
              <a:t>, </a:t>
            </a:r>
            <a:r>
              <a:rPr lang="tr-TR" dirty="0" err="1" smtClean="0"/>
              <a:t>however</a:t>
            </a:r>
            <a:r>
              <a:rPr lang="tr-TR" dirty="0" smtClean="0"/>
              <a:t>,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he is </a:t>
            </a:r>
            <a:r>
              <a:rPr lang="tr-TR" dirty="0" err="1" smtClean="0"/>
              <a:t>chiefly</a:t>
            </a:r>
            <a:r>
              <a:rPr lang="tr-TR" dirty="0" smtClean="0"/>
              <a:t> </a:t>
            </a:r>
            <a:r>
              <a:rPr lang="tr-TR" dirty="0" err="1" smtClean="0"/>
              <a:t>remembered</a:t>
            </a:r>
            <a:r>
              <a:rPr lang="tr-TR" dirty="0" smtClean="0"/>
              <a:t>, </a:t>
            </a:r>
            <a:r>
              <a:rPr lang="tr-TR" dirty="0" err="1" smtClean="0"/>
              <a:t>respected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admired</a:t>
            </a:r>
            <a:r>
              <a:rPr lang="tr-TR" dirty="0" smtClean="0"/>
              <a:t>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14414" y="214290"/>
            <a:ext cx="7572428" cy="23574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	</a:t>
            </a:r>
            <a:r>
              <a:rPr lang="tr-TR" sz="1800" dirty="0" err="1" smtClean="0"/>
              <a:t>According</a:t>
            </a:r>
            <a:r>
              <a:rPr lang="tr-TR" sz="1800" dirty="0" smtClean="0"/>
              <a:t> </a:t>
            </a:r>
            <a:r>
              <a:rPr lang="tr-TR" sz="1800" dirty="0" err="1" smtClean="0"/>
              <a:t>to</a:t>
            </a:r>
            <a:r>
              <a:rPr lang="tr-TR" sz="1800" dirty="0" smtClean="0"/>
              <a:t> Mevlana, </a:t>
            </a:r>
            <a:r>
              <a:rPr lang="tr-TR" sz="1800" dirty="0" err="1" smtClean="0"/>
              <a:t>love</a:t>
            </a:r>
            <a:r>
              <a:rPr lang="tr-TR" sz="1800" dirty="0" smtClean="0"/>
              <a:t> is </a:t>
            </a:r>
            <a:r>
              <a:rPr lang="tr-TR" sz="1800" dirty="0" err="1" smtClean="0"/>
              <a:t>the</a:t>
            </a:r>
            <a:r>
              <a:rPr lang="tr-TR" sz="1800" dirty="0" smtClean="0"/>
              <a:t> </a:t>
            </a:r>
            <a:r>
              <a:rPr lang="tr-TR" sz="1800" dirty="0" err="1" smtClean="0"/>
              <a:t>only</a:t>
            </a:r>
            <a:r>
              <a:rPr lang="tr-TR" sz="1800" dirty="0" smtClean="0"/>
              <a:t> </a:t>
            </a:r>
            <a:r>
              <a:rPr lang="tr-TR" sz="1800" dirty="0" err="1" smtClean="0"/>
              <a:t>thing</a:t>
            </a:r>
            <a:r>
              <a:rPr lang="tr-TR" sz="1800" dirty="0" smtClean="0"/>
              <a:t> </a:t>
            </a:r>
            <a:r>
              <a:rPr lang="tr-TR" sz="1800" dirty="0" err="1" smtClean="0"/>
              <a:t>necessary</a:t>
            </a:r>
            <a:r>
              <a:rPr lang="tr-TR" sz="1800" dirty="0" smtClean="0"/>
              <a:t> </a:t>
            </a:r>
            <a:r>
              <a:rPr lang="tr-TR" sz="1800" dirty="0" err="1" smtClean="0"/>
              <a:t>to</a:t>
            </a:r>
            <a:r>
              <a:rPr lang="tr-TR" sz="1800" dirty="0" smtClean="0"/>
              <a:t> </a:t>
            </a:r>
            <a:r>
              <a:rPr lang="tr-TR" sz="1800" dirty="0" err="1" smtClean="0"/>
              <a:t>attain</a:t>
            </a:r>
            <a:r>
              <a:rPr lang="tr-TR" sz="1800" dirty="0" smtClean="0"/>
              <a:t> </a:t>
            </a:r>
            <a:r>
              <a:rPr lang="tr-TR" sz="1800" dirty="0" err="1" smtClean="0"/>
              <a:t>God</a:t>
            </a:r>
            <a:r>
              <a:rPr lang="tr-TR" sz="1800" dirty="0" smtClean="0"/>
              <a:t>. A </a:t>
            </a:r>
            <a:r>
              <a:rPr lang="tr-TR" sz="1800" dirty="0" err="1" smtClean="0"/>
              <a:t>plant</a:t>
            </a:r>
            <a:r>
              <a:rPr lang="tr-TR" sz="1800" dirty="0" smtClean="0"/>
              <a:t> </a:t>
            </a:r>
            <a:r>
              <a:rPr lang="tr-TR" sz="1800" dirty="0" err="1" smtClean="0"/>
              <a:t>or</a:t>
            </a:r>
            <a:r>
              <a:rPr lang="tr-TR" sz="1800" dirty="0" smtClean="0"/>
              <a:t> an </a:t>
            </a:r>
            <a:r>
              <a:rPr lang="tr-TR" sz="1800" dirty="0" err="1" smtClean="0"/>
              <a:t>animal</a:t>
            </a:r>
            <a:r>
              <a:rPr lang="tr-TR" sz="1800" dirty="0" smtClean="0"/>
              <a:t> </a:t>
            </a:r>
            <a:r>
              <a:rPr lang="tr-TR" sz="1800" dirty="0" err="1" smtClean="0"/>
              <a:t>may</a:t>
            </a:r>
            <a:r>
              <a:rPr lang="tr-TR" sz="1800" dirty="0" smtClean="0"/>
              <a:t> </a:t>
            </a:r>
            <a:r>
              <a:rPr lang="tr-TR" sz="1800" dirty="0" err="1" smtClean="0"/>
              <a:t>also</a:t>
            </a:r>
            <a:r>
              <a:rPr lang="tr-TR" sz="1800" dirty="0" smtClean="0"/>
              <a:t> </a:t>
            </a:r>
            <a:r>
              <a:rPr lang="tr-TR" sz="1800" dirty="0" err="1" smtClean="0"/>
              <a:t>love</a:t>
            </a:r>
            <a:r>
              <a:rPr lang="tr-TR" sz="1800" dirty="0" smtClean="0"/>
              <a:t>, but it is </a:t>
            </a:r>
            <a:r>
              <a:rPr lang="tr-TR" sz="1800" dirty="0" err="1" smtClean="0"/>
              <a:t>only</a:t>
            </a:r>
            <a:r>
              <a:rPr lang="tr-TR" sz="1800" dirty="0" smtClean="0"/>
              <a:t> </a:t>
            </a:r>
            <a:r>
              <a:rPr lang="tr-TR" sz="1800" dirty="0" err="1" smtClean="0"/>
              <a:t>man</a:t>
            </a:r>
            <a:r>
              <a:rPr lang="tr-TR" sz="1800" dirty="0" smtClean="0"/>
              <a:t> </a:t>
            </a:r>
            <a:r>
              <a:rPr lang="tr-TR" sz="1800" dirty="0" err="1" smtClean="0"/>
              <a:t>who</a:t>
            </a:r>
            <a:r>
              <a:rPr lang="tr-TR" sz="1800" dirty="0" smtClean="0"/>
              <a:t> has </a:t>
            </a:r>
            <a:r>
              <a:rPr lang="tr-TR" sz="1800" dirty="0" err="1" smtClean="0"/>
              <a:t>the</a:t>
            </a:r>
            <a:r>
              <a:rPr lang="tr-TR" sz="1800" dirty="0" smtClean="0"/>
              <a:t> </a:t>
            </a:r>
            <a:r>
              <a:rPr lang="tr-TR" sz="1800" dirty="0" err="1" smtClean="0"/>
              <a:t>capacity</a:t>
            </a:r>
            <a:r>
              <a:rPr lang="tr-TR" sz="1800" dirty="0" smtClean="0"/>
              <a:t> </a:t>
            </a:r>
            <a:r>
              <a:rPr lang="tr-TR" sz="1800" dirty="0" err="1" smtClean="0"/>
              <a:t>to</a:t>
            </a:r>
            <a:r>
              <a:rPr lang="tr-TR" sz="1800" dirty="0" smtClean="0"/>
              <a:t> </a:t>
            </a:r>
            <a:r>
              <a:rPr lang="tr-TR" sz="1800" dirty="0" err="1" smtClean="0"/>
              <a:t>love</a:t>
            </a:r>
            <a:r>
              <a:rPr lang="tr-TR" sz="1800" dirty="0" smtClean="0"/>
              <a:t> </a:t>
            </a:r>
            <a:r>
              <a:rPr lang="tr-TR" sz="1800" dirty="0" err="1" smtClean="0"/>
              <a:t>with</a:t>
            </a:r>
            <a:r>
              <a:rPr lang="tr-TR" sz="1800" dirty="0" smtClean="0"/>
              <a:t> his body, </a:t>
            </a:r>
            <a:r>
              <a:rPr lang="tr-TR" sz="1800" dirty="0" err="1" smtClean="0"/>
              <a:t>mind</a:t>
            </a:r>
            <a:r>
              <a:rPr lang="tr-TR" sz="1800" dirty="0" smtClean="0"/>
              <a:t>, </a:t>
            </a:r>
            <a:r>
              <a:rPr lang="tr-TR" sz="1800" dirty="0" err="1" smtClean="0"/>
              <a:t>thoughts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memory</a:t>
            </a:r>
            <a:r>
              <a:rPr lang="tr-TR" sz="1800" dirty="0" smtClean="0"/>
              <a:t>. </a:t>
            </a:r>
          </a:p>
          <a:p>
            <a:pPr>
              <a:buNone/>
            </a:pPr>
            <a:r>
              <a:rPr lang="tr-TR" sz="1800" dirty="0" smtClean="0"/>
              <a:t> 	</a:t>
            </a:r>
            <a:r>
              <a:rPr lang="tr-TR" sz="1800" dirty="0" err="1" smtClean="0"/>
              <a:t>The</a:t>
            </a:r>
            <a:r>
              <a:rPr lang="tr-TR" sz="1800" dirty="0" smtClean="0"/>
              <a:t> </a:t>
            </a:r>
            <a:r>
              <a:rPr lang="tr-TR" sz="1800" dirty="0" err="1" smtClean="0"/>
              <a:t>most</a:t>
            </a:r>
            <a:r>
              <a:rPr lang="tr-TR" sz="1800" dirty="0" smtClean="0"/>
              <a:t> </a:t>
            </a:r>
            <a:r>
              <a:rPr lang="tr-TR" sz="1800" dirty="0" err="1" smtClean="0"/>
              <a:t>beautiful</a:t>
            </a:r>
            <a:r>
              <a:rPr lang="tr-TR" sz="1800" dirty="0" smtClean="0"/>
              <a:t> </a:t>
            </a:r>
            <a:r>
              <a:rPr lang="tr-TR" sz="1800" dirty="0" err="1" smtClean="0"/>
              <a:t>love</a:t>
            </a:r>
            <a:r>
              <a:rPr lang="tr-TR" sz="1800" dirty="0" smtClean="0"/>
              <a:t>, “</a:t>
            </a:r>
            <a:r>
              <a:rPr lang="tr-TR" sz="1800" dirty="0" err="1" smtClean="0"/>
              <a:t>Love</a:t>
            </a:r>
            <a:r>
              <a:rPr lang="tr-TR" sz="1800" dirty="0" smtClean="0"/>
              <a:t> of </a:t>
            </a:r>
            <a:r>
              <a:rPr lang="tr-TR" sz="1800" dirty="0" err="1" smtClean="0"/>
              <a:t>Truth</a:t>
            </a:r>
            <a:r>
              <a:rPr lang="tr-TR" sz="1800" dirty="0" smtClean="0"/>
              <a:t>,” </a:t>
            </a:r>
            <a:r>
              <a:rPr lang="tr-TR" sz="1800" dirty="0" err="1" smtClean="0"/>
              <a:t>begins</a:t>
            </a:r>
            <a:r>
              <a:rPr lang="tr-TR" sz="1800" dirty="0" smtClean="0"/>
              <a:t> </a:t>
            </a:r>
            <a:r>
              <a:rPr lang="tr-TR" sz="1800" dirty="0" err="1" smtClean="0"/>
              <a:t>when</a:t>
            </a:r>
            <a:r>
              <a:rPr lang="tr-TR" sz="1800" dirty="0" smtClean="0"/>
              <a:t> </a:t>
            </a:r>
            <a:r>
              <a:rPr lang="tr-TR" sz="1800" dirty="0" err="1" smtClean="0"/>
              <a:t>someone</a:t>
            </a:r>
            <a:r>
              <a:rPr lang="tr-TR" sz="1800" dirty="0" smtClean="0"/>
              <a:t> </a:t>
            </a:r>
            <a:r>
              <a:rPr lang="tr-TR" sz="1800" dirty="0" err="1" smtClean="0"/>
              <a:t>reaches</a:t>
            </a:r>
            <a:r>
              <a:rPr lang="tr-TR" sz="1800" dirty="0" smtClean="0"/>
              <a:t> </a:t>
            </a:r>
            <a:r>
              <a:rPr lang="tr-TR" sz="1800" dirty="0" err="1" smtClean="0"/>
              <a:t>this</a:t>
            </a:r>
            <a:r>
              <a:rPr lang="tr-TR" sz="1800" dirty="0" smtClean="0"/>
              <a:t> </a:t>
            </a:r>
            <a:r>
              <a:rPr lang="tr-TR" sz="1800" dirty="0" err="1" smtClean="0"/>
              <a:t>level</a:t>
            </a:r>
            <a:r>
              <a:rPr lang="tr-TR" sz="1800" dirty="0" smtClean="0"/>
              <a:t> of </a:t>
            </a:r>
            <a:r>
              <a:rPr lang="tr-TR" sz="1800" dirty="0" err="1" smtClean="0"/>
              <a:t>wisdom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5" name="4 Resim" descr="Rumi come no matter what you are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285992"/>
            <a:ext cx="66437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571604" y="5643579"/>
            <a:ext cx="707236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As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we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see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,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all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mankind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are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brothers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,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and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differences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between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religions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do not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square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well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with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the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tr-TR" sz="1800" b="0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divine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rebuchet MS" pitchFamily="34" charset="0"/>
                <a:cs typeface="Arial" pitchFamily="34" charset="0"/>
              </a:rPr>
              <a:t> presence.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1538" y="214290"/>
            <a:ext cx="7786742" cy="250033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dirty="0" smtClean="0"/>
              <a:t>	 </a:t>
            </a:r>
            <a:r>
              <a:rPr lang="tr-TR" dirty="0" err="1" smtClean="0"/>
              <a:t>Followers</a:t>
            </a:r>
            <a:r>
              <a:rPr lang="tr-TR" dirty="0" smtClean="0"/>
              <a:t> of Mevlana (Mevlevi) </a:t>
            </a:r>
            <a:r>
              <a:rPr lang="tr-TR" dirty="0" err="1" smtClean="0"/>
              <a:t>spin</a:t>
            </a:r>
            <a:r>
              <a:rPr lang="tr-TR" dirty="0" smtClean="0"/>
              <a:t> </a:t>
            </a:r>
            <a:r>
              <a:rPr lang="tr-TR" dirty="0" err="1" smtClean="0"/>
              <a:t>around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around</a:t>
            </a:r>
            <a:r>
              <a:rPr lang="tr-TR" dirty="0" smtClean="0"/>
              <a:t> in a </a:t>
            </a:r>
            <a:r>
              <a:rPr lang="tr-TR" dirty="0" err="1" smtClean="0"/>
              <a:t>ritual</a:t>
            </a:r>
            <a:r>
              <a:rPr lang="tr-TR" dirty="0" smtClean="0"/>
              <a:t> </a:t>
            </a:r>
            <a:r>
              <a:rPr lang="tr-TR" dirty="0" err="1" smtClean="0"/>
              <a:t>called</a:t>
            </a:r>
            <a:r>
              <a:rPr lang="tr-TR" dirty="0" smtClean="0"/>
              <a:t> “</a:t>
            </a:r>
            <a:r>
              <a:rPr lang="tr-TR" b="1" dirty="0" smtClean="0">
                <a:solidFill>
                  <a:srgbClr val="FF0000"/>
                </a:solidFill>
              </a:rPr>
              <a:t>sema</a:t>
            </a:r>
            <a:r>
              <a:rPr lang="tr-TR" dirty="0" smtClean="0"/>
              <a:t>.”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ritual</a:t>
            </a:r>
            <a:r>
              <a:rPr lang="tr-TR" dirty="0" smtClean="0"/>
              <a:t> </a:t>
            </a:r>
            <a:r>
              <a:rPr lang="tr-TR" dirty="0" err="1" smtClean="0"/>
              <a:t>symbolizes</a:t>
            </a:r>
            <a:r>
              <a:rPr lang="tr-TR" dirty="0" smtClean="0"/>
              <a:t> a </a:t>
            </a:r>
            <a:r>
              <a:rPr lang="tr-TR" dirty="0" err="1" smtClean="0"/>
              <a:t>world</a:t>
            </a:r>
            <a:r>
              <a:rPr lang="tr-TR" dirty="0" smtClean="0"/>
              <a:t> </a:t>
            </a:r>
            <a:r>
              <a:rPr lang="tr-TR" dirty="0" err="1" smtClean="0"/>
              <a:t>united</a:t>
            </a:r>
            <a:r>
              <a:rPr lang="tr-TR" dirty="0" smtClean="0"/>
              <a:t> in </a:t>
            </a:r>
            <a:r>
              <a:rPr lang="tr-TR" dirty="0" err="1" smtClean="0"/>
              <a:t>love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keeping</a:t>
            </a:r>
            <a:r>
              <a:rPr lang="tr-TR" dirty="0" smtClean="0"/>
              <a:t> step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world’s</a:t>
            </a:r>
            <a:r>
              <a:rPr lang="tr-TR" dirty="0" smtClean="0"/>
              <a:t> </a:t>
            </a:r>
            <a:r>
              <a:rPr lang="tr-TR" dirty="0" err="1" smtClean="0"/>
              <a:t>universal</a:t>
            </a:r>
            <a:r>
              <a:rPr lang="tr-TR" dirty="0" smtClean="0"/>
              <a:t> </a:t>
            </a:r>
            <a:r>
              <a:rPr lang="tr-TR" dirty="0" err="1" smtClean="0"/>
              <a:t>rotation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person</a:t>
            </a:r>
            <a:r>
              <a:rPr lang="tr-TR" dirty="0" smtClean="0"/>
              <a:t> do sema is </a:t>
            </a:r>
            <a:r>
              <a:rPr lang="tr-TR" dirty="0" err="1" smtClean="0"/>
              <a:t>called</a:t>
            </a:r>
            <a:r>
              <a:rPr lang="tr-TR" dirty="0" smtClean="0"/>
              <a:t> ‘</a:t>
            </a:r>
            <a:r>
              <a:rPr lang="tr-TR" b="1" dirty="0" smtClean="0">
                <a:solidFill>
                  <a:srgbClr val="FF0000"/>
                </a:solidFill>
              </a:rPr>
              <a:t>semazen</a:t>
            </a:r>
            <a:r>
              <a:rPr lang="tr-TR" dirty="0" smtClean="0"/>
              <a:t>’. </a:t>
            </a:r>
            <a:r>
              <a:rPr lang="tr-TR" dirty="0" err="1" smtClean="0"/>
              <a:t>While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hands</a:t>
            </a:r>
            <a:r>
              <a:rPr lang="tr-TR" dirty="0" smtClean="0"/>
              <a:t> </a:t>
            </a:r>
            <a:r>
              <a:rPr lang="tr-TR" dirty="0" err="1" smtClean="0"/>
              <a:t>points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sky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hand</a:t>
            </a:r>
            <a:r>
              <a:rPr lang="tr-TR" dirty="0" smtClean="0"/>
              <a:t> </a:t>
            </a:r>
            <a:r>
              <a:rPr lang="tr-TR" dirty="0" err="1" smtClean="0"/>
              <a:t>points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ground</a:t>
            </a:r>
            <a:r>
              <a:rPr lang="tr-TR" dirty="0" smtClean="0"/>
              <a:t> </a:t>
            </a:r>
            <a:r>
              <a:rPr lang="tr-TR" dirty="0" err="1" smtClean="0"/>
              <a:t>meaning</a:t>
            </a:r>
            <a:r>
              <a:rPr lang="tr-TR" dirty="0" smtClean="0"/>
              <a:t> “</a:t>
            </a:r>
            <a:r>
              <a:rPr lang="tr-TR" dirty="0" err="1" smtClean="0"/>
              <a:t>Love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God</a:t>
            </a:r>
            <a:r>
              <a:rPr lang="tr-TR" dirty="0" smtClean="0"/>
              <a:t> </a:t>
            </a:r>
            <a:r>
              <a:rPr lang="tr-TR" dirty="0" err="1" smtClean="0"/>
              <a:t>spreads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earth</a:t>
            </a:r>
            <a:r>
              <a:rPr lang="tr-TR" dirty="0" smtClean="0"/>
              <a:t>”.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spirit</a:t>
            </a:r>
            <a:r>
              <a:rPr lang="tr-TR" dirty="0" smtClean="0"/>
              <a:t> </a:t>
            </a:r>
            <a:r>
              <a:rPr lang="tr-TR" dirty="0" err="1" smtClean="0"/>
              <a:t>bursts</a:t>
            </a:r>
            <a:r>
              <a:rPr lang="tr-TR" dirty="0" smtClean="0"/>
              <a:t> </a:t>
            </a:r>
            <a:r>
              <a:rPr lang="tr-TR" dirty="0" err="1" smtClean="0"/>
              <a:t>forth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God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is </a:t>
            </a:r>
            <a:r>
              <a:rPr lang="tr-TR" dirty="0" err="1" smtClean="0"/>
              <a:t>immortal</a:t>
            </a:r>
            <a:r>
              <a:rPr lang="tr-TR" dirty="0" smtClean="0"/>
              <a:t>. </a:t>
            </a:r>
          </a:p>
        </p:txBody>
      </p:sp>
      <p:pic>
        <p:nvPicPr>
          <p:cNvPr id="4" name="3 Resim" descr="unesco mevlana yılı ile ilgili görsel sonuc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714620"/>
            <a:ext cx="428628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Resim" descr="semazen ile ilgili görsel sonuc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428868"/>
            <a:ext cx="3071834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4348" y="357166"/>
            <a:ext cx="4714908" cy="23574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>
                <a:solidFill>
                  <a:srgbClr val="FF0000"/>
                </a:solidFill>
              </a:rPr>
              <a:t>   </a:t>
            </a:r>
            <a:r>
              <a:rPr lang="tr-TR" sz="2000" b="1" dirty="0" err="1" smtClean="0">
                <a:solidFill>
                  <a:srgbClr val="FF0000"/>
                </a:solidFill>
              </a:rPr>
              <a:t>Nay</a:t>
            </a:r>
            <a:r>
              <a:rPr lang="tr-TR" sz="2000" dirty="0" smtClean="0"/>
              <a:t> is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chief</a:t>
            </a:r>
            <a:r>
              <a:rPr lang="tr-TR" sz="2000" dirty="0" smtClean="0"/>
              <a:t> </a:t>
            </a:r>
            <a:r>
              <a:rPr lang="tr-TR" sz="2000" dirty="0" err="1" smtClean="0"/>
              <a:t>instrument</a:t>
            </a:r>
            <a:r>
              <a:rPr lang="tr-TR" sz="2000" dirty="0" smtClean="0"/>
              <a:t> </a:t>
            </a:r>
            <a:r>
              <a:rPr lang="tr-TR" sz="2000" dirty="0" err="1" smtClean="0"/>
              <a:t>that</a:t>
            </a:r>
            <a:r>
              <a:rPr lang="tr-TR" sz="2000" dirty="0" smtClean="0"/>
              <a:t> </a:t>
            </a:r>
            <a:r>
              <a:rPr lang="tr-TR" sz="2000" dirty="0" err="1" smtClean="0"/>
              <a:t>used</a:t>
            </a:r>
            <a:r>
              <a:rPr lang="tr-TR" sz="2000" dirty="0" smtClean="0"/>
              <a:t> </a:t>
            </a:r>
            <a:r>
              <a:rPr lang="tr-TR" sz="2000" dirty="0" err="1" smtClean="0"/>
              <a:t>during</a:t>
            </a:r>
            <a:r>
              <a:rPr lang="tr-TR" sz="2000" dirty="0" smtClean="0"/>
              <a:t> </a:t>
            </a:r>
            <a:r>
              <a:rPr lang="tr-TR" sz="2000" dirty="0" err="1" smtClean="0"/>
              <a:t>the</a:t>
            </a:r>
            <a:r>
              <a:rPr lang="tr-TR" sz="2000" dirty="0" smtClean="0"/>
              <a:t> sema.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sound</a:t>
            </a:r>
            <a:r>
              <a:rPr lang="tr-TR" sz="2000" dirty="0" smtClean="0"/>
              <a:t> of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nay</a:t>
            </a:r>
            <a:r>
              <a:rPr lang="tr-TR" sz="2000" dirty="0" smtClean="0"/>
              <a:t> (a </a:t>
            </a:r>
            <a:r>
              <a:rPr lang="tr-TR" sz="2000" dirty="0" err="1" smtClean="0"/>
              <a:t>reed</a:t>
            </a:r>
            <a:r>
              <a:rPr lang="tr-TR" sz="2000" dirty="0" smtClean="0"/>
              <a:t> </a:t>
            </a:r>
            <a:r>
              <a:rPr lang="tr-TR" sz="2000" dirty="0" err="1" smtClean="0"/>
              <a:t>flute</a:t>
            </a:r>
            <a:r>
              <a:rPr lang="tr-TR" sz="2000" dirty="0" smtClean="0"/>
              <a:t>) </a:t>
            </a:r>
            <a:r>
              <a:rPr lang="tr-TR" sz="2000" dirty="0" err="1" smtClean="0"/>
              <a:t>tells</a:t>
            </a:r>
            <a:r>
              <a:rPr lang="tr-TR" sz="2000" dirty="0" smtClean="0"/>
              <a:t> of </a:t>
            </a:r>
            <a:r>
              <a:rPr lang="tr-TR" sz="2000" dirty="0" err="1" smtClean="0"/>
              <a:t>man’s</a:t>
            </a:r>
            <a:r>
              <a:rPr lang="tr-TR" sz="2000" dirty="0" smtClean="0"/>
              <a:t> </a:t>
            </a:r>
            <a:r>
              <a:rPr lang="tr-TR" sz="2000" dirty="0" err="1" smtClean="0"/>
              <a:t>longing</a:t>
            </a:r>
            <a:r>
              <a:rPr lang="tr-TR" sz="2000" dirty="0" smtClean="0"/>
              <a:t> </a:t>
            </a:r>
            <a:r>
              <a:rPr lang="tr-TR" sz="2000" dirty="0" err="1" smtClean="0"/>
              <a:t>to</a:t>
            </a:r>
            <a:r>
              <a:rPr lang="tr-TR" sz="2000" dirty="0" smtClean="0"/>
              <a:t> </a:t>
            </a:r>
            <a:r>
              <a:rPr lang="tr-TR" sz="2000" dirty="0" err="1" smtClean="0"/>
              <a:t>return</a:t>
            </a:r>
            <a:r>
              <a:rPr lang="tr-TR" sz="2000" dirty="0" smtClean="0"/>
              <a:t> </a:t>
            </a:r>
            <a:r>
              <a:rPr lang="tr-TR" sz="2000" dirty="0" err="1" smtClean="0"/>
              <a:t>to</a:t>
            </a:r>
            <a:r>
              <a:rPr lang="tr-TR" sz="2000" dirty="0" smtClean="0"/>
              <a:t> his </a:t>
            </a:r>
            <a:r>
              <a:rPr lang="tr-TR" sz="2000" dirty="0" err="1" smtClean="0"/>
              <a:t>initial</a:t>
            </a:r>
            <a:r>
              <a:rPr lang="tr-TR" sz="2000" dirty="0" smtClean="0"/>
              <a:t> </a:t>
            </a:r>
            <a:r>
              <a:rPr lang="tr-TR" sz="2000" dirty="0" err="1" smtClean="0"/>
              <a:t>source</a:t>
            </a:r>
            <a:r>
              <a:rPr lang="tr-TR" sz="2000" dirty="0" smtClean="0"/>
              <a:t>.</a:t>
            </a:r>
            <a:endParaRPr lang="tr-TR" dirty="0"/>
          </a:p>
        </p:txBody>
      </p:sp>
      <p:pic>
        <p:nvPicPr>
          <p:cNvPr id="4" name="3 Resim" descr="İlgili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14290"/>
            <a:ext cx="35719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071538" y="2432573"/>
            <a:ext cx="4857784" cy="44254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79312" rIns="91440" bIns="1713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UNESCO Mevlana </a:t>
            </a:r>
            <a:r>
              <a:rPr kumimoji="0" lang="tr-TR" sz="24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Year</a:t>
            </a:r>
            <a:endParaRPr kumimoji="0" lang="tr-TR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UNESCO (United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Nations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Educational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Scientific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Cultural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Organization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marked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2007 as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"Mevlana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Year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"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celebrate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800th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anniversary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of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birth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of Mevlana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Celaleddin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-i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Belhi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-Rumi.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decision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was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made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because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Rumi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advocated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tolerance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reason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access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knowledge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through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love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His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mystical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relationship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with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>Islam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produced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masterpieces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that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have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marked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Islamic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culture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religious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beliefs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beyond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borders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of 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4"/>
              </a:rPr>
              <a:t>Turkey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His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work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thought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remain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universally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relevant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today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our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world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tr-T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Resim" descr="İlgili resi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571744"/>
            <a:ext cx="3023236" cy="39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İlgili resi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85791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177540" y="-1314340"/>
            <a:ext cx="7498080" cy="1143000"/>
          </a:xfrm>
        </p:spPr>
        <p:txBody>
          <a:bodyPr>
            <a:noAutofit/>
          </a:bodyPr>
          <a:lstStyle/>
          <a:p>
            <a:r>
              <a:rPr lang="tr-TR" sz="8800" dirty="0" smtClean="0"/>
              <a:t>ARTS</a:t>
            </a:r>
            <a:endParaRPr lang="tr-TR" sz="8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Ebru is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art of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painting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on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thickened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water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with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tragacanth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.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Traditional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Turkish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Arts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.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word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br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ebru köken is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shown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in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Persian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as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word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br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ebr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gelen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which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means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cloud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.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Although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it is not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known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when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and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in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which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country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Ebru art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emerged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, it is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thought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that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this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art is a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decorative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art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unique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to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eastern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countries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.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Some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Iranian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sources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say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that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it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appeared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 in </a:t>
            </a:r>
            <a:r>
              <a:rPr lang="tr-TR" dirty="0" err="1" smtClean="0">
                <a:solidFill>
                  <a:srgbClr val="222222"/>
                </a:solidFill>
                <a:latin typeface="inherit"/>
                <a:cs typeface="Arial" pitchFamily="34" charset="0"/>
              </a:rPr>
              <a:t>India</a:t>
            </a:r>
            <a:r>
              <a:rPr lang="tr-TR" dirty="0" smtClean="0">
                <a:solidFill>
                  <a:srgbClr val="222222"/>
                </a:solidFill>
                <a:latin typeface="inherit"/>
                <a:cs typeface="Arial" pitchFamily="34" charset="0"/>
              </a:rPr>
              <a:t>.</a:t>
            </a:r>
            <a:r>
              <a:rPr lang="tr-TR" sz="1000" dirty="0" smtClean="0">
                <a:latin typeface="Arial" pitchFamily="34" charset="0"/>
                <a:cs typeface="Arial" pitchFamily="34" charset="0"/>
              </a:rPr>
              <a:t> </a:t>
            </a: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907704" y="476672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accent4">
                    <a:lumMod val="50000"/>
                  </a:schemeClr>
                </a:solidFill>
              </a:rPr>
              <a:t>Ebru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177540" y="-162212"/>
            <a:ext cx="7498080" cy="1143000"/>
          </a:xfrm>
        </p:spPr>
        <p:txBody>
          <a:bodyPr>
            <a:normAutofit/>
          </a:bodyPr>
          <a:lstStyle/>
          <a:p>
            <a:r>
              <a:rPr lang="tr-TR" sz="6000" dirty="0" smtClean="0"/>
              <a:t>HISTORY</a:t>
            </a:r>
            <a:endParaRPr lang="tr-TR" sz="60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87624" y="3140968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tr-TR" dirty="0" smtClean="0"/>
              <a:t> 	</a:t>
            </a:r>
            <a:r>
              <a:rPr lang="tr-TR" sz="2400" dirty="0" smtClean="0"/>
              <a:t>      A </a:t>
            </a:r>
            <a:r>
              <a:rPr lang="tr-TR" sz="2400" dirty="0" err="1" smtClean="0"/>
              <a:t>Genious</a:t>
            </a:r>
            <a:r>
              <a:rPr lang="tr-TR" sz="2400" dirty="0" smtClean="0"/>
              <a:t>…</a:t>
            </a:r>
          </a:p>
          <a:p>
            <a:pPr marL="82296" indent="0">
              <a:buNone/>
            </a:pPr>
            <a:r>
              <a:rPr lang="tr-TR" sz="2400" dirty="0" smtClean="0"/>
              <a:t>              A </a:t>
            </a:r>
            <a:r>
              <a:rPr lang="tr-TR" sz="2400" dirty="0" err="1" smtClean="0"/>
              <a:t>Liberator</a:t>
            </a:r>
            <a:r>
              <a:rPr lang="tr-TR" sz="2400" dirty="0" smtClean="0"/>
              <a:t>…</a:t>
            </a:r>
          </a:p>
          <a:p>
            <a:pPr marL="82296" indent="0">
              <a:buNone/>
            </a:pPr>
            <a:r>
              <a:rPr lang="tr-TR" sz="2400" dirty="0" smtClean="0"/>
              <a:t>              A </a:t>
            </a:r>
            <a:r>
              <a:rPr lang="tr-TR" sz="2400" dirty="0" err="1" smtClean="0"/>
              <a:t>Founder</a:t>
            </a:r>
            <a:r>
              <a:rPr lang="tr-TR" sz="2400" dirty="0" smtClean="0"/>
              <a:t>…</a:t>
            </a:r>
          </a:p>
          <a:p>
            <a:pPr marL="82296" indent="0">
              <a:buNone/>
            </a:pPr>
            <a:r>
              <a:rPr lang="tr-TR" sz="2400" dirty="0" smtClean="0"/>
              <a:t>              A </a:t>
            </a:r>
            <a:r>
              <a:rPr lang="tr-TR" sz="2400" dirty="0" err="1" smtClean="0"/>
              <a:t>Man</a:t>
            </a:r>
            <a:r>
              <a:rPr lang="tr-TR" sz="2400" dirty="0" smtClean="0"/>
              <a:t> of </a:t>
            </a:r>
            <a:r>
              <a:rPr lang="tr-TR" sz="2400" dirty="0" err="1" smtClean="0"/>
              <a:t>Enlightment</a:t>
            </a:r>
            <a:r>
              <a:rPr lang="tr-TR" sz="2400" dirty="0" smtClean="0"/>
              <a:t>...</a:t>
            </a:r>
          </a:p>
          <a:p>
            <a:pPr marL="82296" indent="0">
              <a:buNone/>
            </a:pPr>
            <a:r>
              <a:rPr lang="tr-TR" sz="2400" dirty="0" smtClean="0"/>
              <a:t>     Mustafa Kemal Atatürk is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father</a:t>
            </a:r>
            <a:r>
              <a:rPr lang="tr-TR" sz="2400" dirty="0" smtClean="0"/>
              <a:t> of </a:t>
            </a:r>
            <a:r>
              <a:rPr lang="tr-TR" sz="2400" dirty="0" err="1" smtClean="0"/>
              <a:t>all</a:t>
            </a:r>
            <a:r>
              <a:rPr lang="tr-TR" sz="2400" dirty="0" smtClean="0"/>
              <a:t> </a:t>
            </a:r>
            <a:r>
              <a:rPr lang="tr-TR" sz="2400" dirty="0" err="1" smtClean="0"/>
              <a:t>Turks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founder</a:t>
            </a:r>
            <a:r>
              <a:rPr lang="tr-TR" sz="2400" dirty="0" smtClean="0"/>
              <a:t> of </a:t>
            </a:r>
            <a:r>
              <a:rPr lang="tr-TR" sz="2400" dirty="0" err="1" smtClean="0"/>
              <a:t>Turkish</a:t>
            </a:r>
            <a:r>
              <a:rPr lang="tr-TR" sz="2400" dirty="0" smtClean="0"/>
              <a:t> </a:t>
            </a:r>
            <a:r>
              <a:rPr lang="tr-TR" sz="2400" dirty="0" err="1" smtClean="0"/>
              <a:t>Republic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modern </a:t>
            </a:r>
            <a:r>
              <a:rPr lang="tr-TR" sz="2400" dirty="0" err="1" smtClean="0"/>
              <a:t>Turkey</a:t>
            </a:r>
            <a:r>
              <a:rPr lang="tr-TR" sz="2400" dirty="0" smtClean="0"/>
              <a:t>.  He is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first</a:t>
            </a:r>
            <a:r>
              <a:rPr lang="tr-TR" sz="2400" dirty="0" smtClean="0"/>
              <a:t>  </a:t>
            </a:r>
            <a:r>
              <a:rPr lang="tr-TR" sz="2400" dirty="0" err="1" smtClean="0"/>
              <a:t>leader</a:t>
            </a:r>
            <a:r>
              <a:rPr lang="tr-TR" sz="2400" dirty="0" smtClean="0"/>
              <a:t> </a:t>
            </a:r>
            <a:r>
              <a:rPr lang="tr-TR" sz="2400" dirty="0" err="1" smtClean="0"/>
              <a:t>who</a:t>
            </a:r>
            <a:r>
              <a:rPr lang="tr-TR" sz="2400" dirty="0" smtClean="0"/>
              <a:t> </a:t>
            </a:r>
            <a:r>
              <a:rPr lang="tr-TR" sz="2400" dirty="0" err="1" smtClean="0"/>
              <a:t>made</a:t>
            </a:r>
            <a:r>
              <a:rPr lang="tr-TR" sz="2400" dirty="0" smtClean="0"/>
              <a:t> a </a:t>
            </a:r>
            <a:r>
              <a:rPr lang="tr-TR" sz="2400" dirty="0" err="1" smtClean="0"/>
              <a:t>law</a:t>
            </a:r>
            <a:r>
              <a:rPr lang="tr-TR" sz="2400" dirty="0" smtClean="0"/>
              <a:t>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tr-TR" sz="2400" dirty="0" err="1" smtClean="0"/>
              <a:t>women</a:t>
            </a:r>
            <a:r>
              <a:rPr lang="tr-TR" sz="2400" dirty="0" smtClean="0"/>
              <a:t> </a:t>
            </a:r>
            <a:r>
              <a:rPr lang="tr-TR" sz="2400" dirty="0" err="1" smtClean="0"/>
              <a:t>right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be </a:t>
            </a:r>
            <a:r>
              <a:rPr lang="tr-TR" sz="2400" dirty="0" err="1" smtClean="0"/>
              <a:t>elected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voter</a:t>
            </a:r>
            <a:r>
              <a:rPr lang="tr-TR" sz="2400" dirty="0" smtClean="0"/>
              <a:t> in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parliament</a:t>
            </a:r>
            <a:r>
              <a:rPr lang="tr-TR" sz="2400" dirty="0" smtClean="0"/>
              <a:t> in 1934.</a:t>
            </a:r>
          </a:p>
          <a:p>
            <a:pPr marL="82296" indent="0">
              <a:buNone/>
            </a:pPr>
            <a:r>
              <a:rPr lang="tr-TR" dirty="0" smtClean="0"/>
              <a:t>            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5483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417646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16835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3717032"/>
            <a:ext cx="3062403" cy="24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37349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3600400" cy="28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764054" cy="274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412025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6200000">
            <a:off x="-3213267" y="-1287351"/>
            <a:ext cx="7498080" cy="1071546"/>
          </a:xfrm>
        </p:spPr>
        <p:txBody>
          <a:bodyPr>
            <a:normAutofit/>
          </a:bodyPr>
          <a:lstStyle/>
          <a:p>
            <a:r>
              <a:rPr lang="tr-TR" sz="6000" dirty="0" smtClean="0"/>
              <a:t>FOODS</a:t>
            </a:r>
            <a:endParaRPr lang="tr-TR" sz="60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71538" y="142852"/>
            <a:ext cx="7715304" cy="15716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dirty="0" smtClean="0"/>
              <a:t>	Baklava is not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poopular</a:t>
            </a:r>
            <a:r>
              <a:rPr lang="tr-TR" dirty="0" smtClean="0"/>
              <a:t> </a:t>
            </a:r>
            <a:r>
              <a:rPr lang="tr-TR" dirty="0" err="1" smtClean="0"/>
              <a:t>desert</a:t>
            </a:r>
            <a:r>
              <a:rPr lang="tr-TR" dirty="0" smtClean="0"/>
              <a:t> in </a:t>
            </a:r>
            <a:r>
              <a:rPr lang="tr-TR" dirty="0" err="1" smtClean="0"/>
              <a:t>Turkey</a:t>
            </a:r>
            <a:r>
              <a:rPr lang="tr-TR" dirty="0" smtClean="0"/>
              <a:t> but </a:t>
            </a:r>
            <a:r>
              <a:rPr lang="tr-TR" dirty="0" err="1" smtClean="0"/>
              <a:t>also</a:t>
            </a:r>
            <a:r>
              <a:rPr lang="tr-TR" dirty="0" smtClean="0"/>
              <a:t> popular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World</a:t>
            </a:r>
            <a:r>
              <a:rPr lang="tr-TR" dirty="0" smtClean="0"/>
              <a:t>. </a:t>
            </a:r>
            <a:r>
              <a:rPr lang="tr-TR" dirty="0" err="1" smtClean="0"/>
              <a:t>Also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another</a:t>
            </a:r>
            <a:r>
              <a:rPr lang="tr-TR" dirty="0" smtClean="0"/>
              <a:t> popular </a:t>
            </a:r>
            <a:r>
              <a:rPr lang="tr-TR" dirty="0" err="1" smtClean="0"/>
              <a:t>sweets</a:t>
            </a:r>
            <a:r>
              <a:rPr lang="tr-TR" dirty="0" smtClean="0"/>
              <a:t>; sütlaç. kadayıf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Delight</a:t>
            </a:r>
            <a:r>
              <a:rPr lang="tr-TR" dirty="0" smtClean="0"/>
              <a:t>. </a:t>
            </a:r>
            <a:r>
              <a:rPr lang="tr-TR" dirty="0" err="1" smtClean="0"/>
              <a:t>My</a:t>
            </a:r>
            <a:r>
              <a:rPr lang="tr-TR" dirty="0" smtClean="0"/>
              <a:t> </a:t>
            </a:r>
            <a:r>
              <a:rPr lang="tr-TR" dirty="0" err="1" smtClean="0"/>
              <a:t>country</a:t>
            </a:r>
            <a:r>
              <a:rPr lang="tr-TR" dirty="0" smtClean="0"/>
              <a:t> has a </a:t>
            </a:r>
            <a:r>
              <a:rPr lang="tr-TR" dirty="0" err="1" smtClean="0"/>
              <a:t>wide</a:t>
            </a:r>
            <a:r>
              <a:rPr lang="tr-TR" dirty="0" smtClean="0"/>
              <a:t> </a:t>
            </a:r>
            <a:r>
              <a:rPr lang="tr-TR" dirty="0" err="1" smtClean="0"/>
              <a:t>variety</a:t>
            </a:r>
            <a:r>
              <a:rPr lang="tr-TR" dirty="0" smtClean="0"/>
              <a:t> of </a:t>
            </a:r>
            <a:r>
              <a:rPr lang="tr-TR" dirty="0" err="1" smtClean="0"/>
              <a:t>cusine</a:t>
            </a:r>
            <a:r>
              <a:rPr lang="tr-TR" dirty="0" smtClean="0"/>
              <a:t>; mantı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kebab</a:t>
            </a:r>
            <a:r>
              <a:rPr lang="tr-TR" dirty="0" smtClean="0"/>
              <a:t>, dolma , İçli köfte lahmacun pide döner </a:t>
            </a:r>
            <a:r>
              <a:rPr lang="tr-TR" dirty="0" err="1" smtClean="0"/>
              <a:t>iskender</a:t>
            </a:r>
            <a:r>
              <a:rPr lang="tr-TR" dirty="0" smtClean="0"/>
              <a:t>...</a:t>
            </a:r>
            <a:endParaRPr lang="tr-T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3733803" cy="21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85926"/>
            <a:ext cx="361949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429132"/>
            <a:ext cx="3429000" cy="19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366648"/>
            <a:ext cx="3571900" cy="20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Metin kutusu"/>
          <p:cNvSpPr txBox="1"/>
          <p:nvPr/>
        </p:nvSpPr>
        <p:spPr>
          <a:xfrm>
            <a:off x="1285852" y="4000505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BAKLAVA</a:t>
            </a:r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5357818" y="392906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SÜTLAÇ</a:t>
            </a:r>
            <a:endParaRPr lang="tr-TR" dirty="0"/>
          </a:p>
        </p:txBody>
      </p:sp>
      <p:sp>
        <p:nvSpPr>
          <p:cNvPr id="10" name="9 Metin kutusu"/>
          <p:cNvSpPr txBox="1"/>
          <p:nvPr/>
        </p:nvSpPr>
        <p:spPr>
          <a:xfrm>
            <a:off x="1285852" y="650083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KADAYIF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5214942" y="642939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TURKISH LOKUM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ÖNER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6868" name="Picture 4" descr="DÖNE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4786322"/>
            <a:ext cx="2405061" cy="1457584"/>
          </a:xfrm>
          <a:prstGeom prst="rect">
            <a:avLst/>
          </a:prstGeom>
          <a:noFill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42852"/>
            <a:ext cx="2714644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2808" y="142852"/>
            <a:ext cx="3106910" cy="12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500174"/>
            <a:ext cx="253523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928934"/>
            <a:ext cx="305631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928934"/>
            <a:ext cx="2866044" cy="145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4786322"/>
            <a:ext cx="2662233" cy="142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4786322"/>
            <a:ext cx="2467292" cy="144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Metin kutusu"/>
          <p:cNvSpPr txBox="1"/>
          <p:nvPr/>
        </p:nvSpPr>
        <p:spPr>
          <a:xfrm>
            <a:off x="1142976" y="157161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MANTI</a:t>
            </a:r>
            <a:endParaRPr lang="tr-TR" dirty="0"/>
          </a:p>
        </p:txBody>
      </p:sp>
      <p:sp>
        <p:nvSpPr>
          <p:cNvPr id="14" name="13 Metin kutusu"/>
          <p:cNvSpPr txBox="1"/>
          <p:nvPr/>
        </p:nvSpPr>
        <p:spPr>
          <a:xfrm>
            <a:off x="6500826" y="1571612"/>
            <a:ext cx="85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KEBAP</a:t>
            </a:r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4286248" y="300037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DOLMA</a:t>
            </a:r>
            <a:endParaRPr lang="tr-TR" dirty="0"/>
          </a:p>
        </p:txBody>
      </p:sp>
      <p:sp>
        <p:nvSpPr>
          <p:cNvPr id="16" name="15 Metin kutusu"/>
          <p:cNvSpPr txBox="1"/>
          <p:nvPr/>
        </p:nvSpPr>
        <p:spPr>
          <a:xfrm>
            <a:off x="1142976" y="442913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İÇLİ KÖFTE</a:t>
            </a:r>
            <a:endParaRPr lang="tr-TR" dirty="0"/>
          </a:p>
        </p:txBody>
      </p:sp>
      <p:sp>
        <p:nvSpPr>
          <p:cNvPr id="17" name="16 Metin kutusu"/>
          <p:cNvSpPr txBox="1"/>
          <p:nvPr/>
        </p:nvSpPr>
        <p:spPr>
          <a:xfrm>
            <a:off x="6286512" y="442913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LAHMACUN</a:t>
            </a:r>
            <a:endParaRPr lang="tr-TR" dirty="0"/>
          </a:p>
        </p:txBody>
      </p:sp>
      <p:sp>
        <p:nvSpPr>
          <p:cNvPr id="18" name="17 Metin kutusu"/>
          <p:cNvSpPr txBox="1"/>
          <p:nvPr/>
        </p:nvSpPr>
        <p:spPr>
          <a:xfrm>
            <a:off x="1214414" y="635795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PİDE</a:t>
            </a:r>
            <a:endParaRPr lang="tr-TR" dirty="0"/>
          </a:p>
        </p:txBody>
      </p:sp>
      <p:sp>
        <p:nvSpPr>
          <p:cNvPr id="19" name="18 Metin kutusu"/>
          <p:cNvSpPr txBox="1"/>
          <p:nvPr/>
        </p:nvSpPr>
        <p:spPr>
          <a:xfrm>
            <a:off x="3929058" y="635795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DÖNER</a:t>
            </a:r>
            <a:endParaRPr lang="tr-TR" dirty="0"/>
          </a:p>
        </p:txBody>
      </p:sp>
      <p:sp>
        <p:nvSpPr>
          <p:cNvPr id="20" name="19 Metin kutusu"/>
          <p:cNvSpPr txBox="1"/>
          <p:nvPr/>
        </p:nvSpPr>
        <p:spPr>
          <a:xfrm>
            <a:off x="6643702" y="628652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İSKENDER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 smtClean="0"/>
              <a:t>Historical</a:t>
            </a:r>
            <a:r>
              <a:rPr lang="tr-TR" sz="4000" dirty="0" smtClean="0"/>
              <a:t> Background </a:t>
            </a:r>
            <a:r>
              <a:rPr lang="tr-TR" sz="4000" dirty="0" err="1" smtClean="0"/>
              <a:t>and</a:t>
            </a:r>
            <a:r>
              <a:rPr lang="tr-TR" sz="4000" dirty="0" smtClean="0"/>
              <a:t> </a:t>
            </a:r>
            <a:r>
              <a:rPr lang="tr-TR" sz="4000" dirty="0" err="1" smtClean="0"/>
              <a:t>Culture</a:t>
            </a:r>
            <a:endParaRPr lang="tr-TR" sz="40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err="1" smtClean="0"/>
              <a:t>History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land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is </a:t>
            </a:r>
            <a:r>
              <a:rPr lang="tr-TR" dirty="0" err="1" smtClean="0"/>
              <a:t>now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 err="1" smtClean="0"/>
              <a:t>dates</a:t>
            </a:r>
            <a:r>
              <a:rPr lang="tr-TR" dirty="0" smtClean="0"/>
              <a:t> </a:t>
            </a:r>
            <a:r>
              <a:rPr lang="tr-TR" dirty="0" err="1" smtClean="0"/>
              <a:t>back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7500BC.</a:t>
            </a:r>
          </a:p>
          <a:p>
            <a:r>
              <a:rPr lang="tr-TR" dirty="0" smtClean="0"/>
              <a:t>574 BC </a:t>
            </a:r>
            <a:r>
              <a:rPr lang="tr-TR" dirty="0" err="1" smtClean="0"/>
              <a:t>Cyrus</a:t>
            </a:r>
            <a:r>
              <a:rPr lang="tr-TR" dirty="0" smtClean="0"/>
              <a:t> of </a:t>
            </a:r>
            <a:r>
              <a:rPr lang="tr-TR" dirty="0" err="1" smtClean="0"/>
              <a:t>Persia</a:t>
            </a:r>
            <a:r>
              <a:rPr lang="tr-TR" dirty="0" smtClean="0"/>
              <a:t> </a:t>
            </a:r>
            <a:r>
              <a:rPr lang="tr-TR" dirty="0" err="1" smtClean="0"/>
              <a:t>conquers</a:t>
            </a:r>
            <a:r>
              <a:rPr lang="tr-TR" dirty="0" smtClean="0"/>
              <a:t> of </a:t>
            </a:r>
            <a:r>
              <a:rPr lang="tr-TR" dirty="0" err="1" smtClean="0"/>
              <a:t>Anatolia</a:t>
            </a:r>
            <a:endParaRPr lang="tr-TR" dirty="0" smtClean="0"/>
          </a:p>
          <a:p>
            <a:r>
              <a:rPr lang="tr-TR" dirty="0" smtClean="0"/>
              <a:t>127 BC </a:t>
            </a:r>
            <a:r>
              <a:rPr lang="tr-TR" dirty="0" err="1" smtClean="0"/>
              <a:t>Anatolia</a:t>
            </a:r>
            <a:r>
              <a:rPr lang="tr-TR" dirty="0" smtClean="0"/>
              <a:t> </a:t>
            </a:r>
            <a:r>
              <a:rPr lang="tr-TR" dirty="0" err="1" smtClean="0"/>
              <a:t>becomes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Roman </a:t>
            </a:r>
            <a:r>
              <a:rPr lang="tr-TR" dirty="0" err="1" smtClean="0"/>
              <a:t>provinces</a:t>
            </a:r>
            <a:r>
              <a:rPr lang="tr-TR" dirty="0" smtClean="0"/>
              <a:t> of </a:t>
            </a:r>
            <a:r>
              <a:rPr lang="tr-TR" dirty="0" err="1" smtClean="0"/>
              <a:t>Asia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Asia</a:t>
            </a:r>
            <a:r>
              <a:rPr lang="tr-TR" dirty="0" smtClean="0"/>
              <a:t> </a:t>
            </a:r>
            <a:r>
              <a:rPr lang="tr-TR" dirty="0" err="1" smtClean="0"/>
              <a:t>minor</a:t>
            </a:r>
            <a:r>
              <a:rPr lang="tr-TR" dirty="0" smtClean="0"/>
              <a:t>.</a:t>
            </a:r>
          </a:p>
          <a:p>
            <a:r>
              <a:rPr lang="tr-TR" dirty="0" smtClean="0"/>
              <a:t>330 AD </a:t>
            </a:r>
            <a:r>
              <a:rPr lang="tr-TR" dirty="0" err="1" smtClean="0"/>
              <a:t>Constantine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ruler</a:t>
            </a:r>
            <a:r>
              <a:rPr lang="tr-TR" dirty="0" smtClean="0"/>
              <a:t> of </a:t>
            </a:r>
            <a:r>
              <a:rPr lang="tr-TR" dirty="0" err="1" smtClean="0"/>
              <a:t>Byzantine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, </a:t>
            </a:r>
            <a:r>
              <a:rPr lang="tr-TR" dirty="0" err="1" smtClean="0"/>
              <a:t>founds</a:t>
            </a:r>
            <a:r>
              <a:rPr lang="tr-TR" dirty="0" smtClean="0"/>
              <a:t> New </a:t>
            </a:r>
            <a:r>
              <a:rPr lang="tr-TR" dirty="0" err="1" smtClean="0"/>
              <a:t>Rome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become</a:t>
            </a:r>
            <a:r>
              <a:rPr lang="tr-TR" dirty="0" smtClean="0"/>
              <a:t> </a:t>
            </a:r>
            <a:r>
              <a:rPr lang="tr-TR" dirty="0" err="1" smtClean="0"/>
              <a:t>Constantinople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İstanbul,</a:t>
            </a:r>
          </a:p>
          <a:p>
            <a:r>
              <a:rPr lang="tr-TR" dirty="0" smtClean="0"/>
              <a:t>1243 </a:t>
            </a:r>
            <a:r>
              <a:rPr lang="tr-TR" dirty="0" err="1" smtClean="0"/>
              <a:t>Mongol</a:t>
            </a:r>
            <a:r>
              <a:rPr lang="tr-TR" dirty="0" smtClean="0"/>
              <a:t> </a:t>
            </a:r>
            <a:r>
              <a:rPr lang="tr-TR" dirty="0" err="1" smtClean="0"/>
              <a:t>Invasion</a:t>
            </a:r>
            <a:endParaRPr lang="tr-TR" dirty="0" smtClean="0"/>
          </a:p>
          <a:p>
            <a:r>
              <a:rPr lang="tr-TR" dirty="0" smtClean="0"/>
              <a:t>1288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 is </a:t>
            </a:r>
            <a:r>
              <a:rPr lang="tr-TR" dirty="0" err="1" smtClean="0"/>
              <a:t>founded</a:t>
            </a:r>
            <a:endParaRPr lang="tr-TR" dirty="0" smtClean="0"/>
          </a:p>
          <a:p>
            <a:r>
              <a:rPr lang="tr-TR" dirty="0" smtClean="0"/>
              <a:t>1453 </a:t>
            </a:r>
            <a:r>
              <a:rPr lang="tr-TR" dirty="0" err="1" smtClean="0"/>
              <a:t>Constantinople</a:t>
            </a:r>
            <a:r>
              <a:rPr lang="tr-TR" dirty="0" smtClean="0"/>
              <a:t> is </a:t>
            </a:r>
            <a:r>
              <a:rPr lang="tr-TR" dirty="0" err="1" smtClean="0"/>
              <a:t>conquered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becomes</a:t>
            </a:r>
            <a:r>
              <a:rPr lang="tr-TR" dirty="0" smtClean="0"/>
              <a:t> </a:t>
            </a:r>
            <a:r>
              <a:rPr lang="tr-TR" dirty="0" err="1" smtClean="0"/>
              <a:t>Istanbul</a:t>
            </a:r>
            <a:endParaRPr lang="tr-TR" dirty="0"/>
          </a:p>
        </p:txBody>
      </p:sp>
    </p:spTree>
  </p:cSld>
  <p:clrMapOvr>
    <a:masterClrMapping/>
  </p:clrMapOvr>
  <p:transition spd="slow" advTm="10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31640" y="332656"/>
            <a:ext cx="7498080" cy="4800600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1520-1566 Golden </a:t>
            </a:r>
            <a:r>
              <a:rPr lang="tr-TR" dirty="0" err="1" smtClean="0"/>
              <a:t>Age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.</a:t>
            </a:r>
          </a:p>
          <a:p>
            <a:r>
              <a:rPr lang="tr-TR" dirty="0" smtClean="0"/>
              <a:t>1699 </a:t>
            </a:r>
            <a:r>
              <a:rPr lang="tr-TR" dirty="0" err="1" smtClean="0"/>
              <a:t>decline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 </a:t>
            </a:r>
            <a:r>
              <a:rPr lang="tr-TR" dirty="0" err="1" smtClean="0"/>
              <a:t>begins</a:t>
            </a:r>
            <a:r>
              <a:rPr lang="tr-TR" dirty="0" smtClean="0"/>
              <a:t>.</a:t>
            </a:r>
          </a:p>
          <a:p>
            <a:r>
              <a:rPr lang="tr-TR" dirty="0" smtClean="0"/>
              <a:t>1914 </a:t>
            </a:r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 err="1" smtClean="0"/>
              <a:t>allies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Germany</a:t>
            </a:r>
            <a:r>
              <a:rPr lang="tr-TR" dirty="0" smtClean="0"/>
              <a:t> </a:t>
            </a:r>
            <a:r>
              <a:rPr lang="tr-TR" dirty="0" err="1" smtClean="0"/>
              <a:t>during</a:t>
            </a:r>
            <a:r>
              <a:rPr lang="tr-TR" dirty="0" smtClean="0"/>
              <a:t> WW1 but </a:t>
            </a:r>
            <a:r>
              <a:rPr lang="tr-TR" dirty="0" err="1" smtClean="0"/>
              <a:t>stays</a:t>
            </a:r>
            <a:r>
              <a:rPr lang="tr-TR" dirty="0" smtClean="0"/>
              <a:t> </a:t>
            </a:r>
            <a:r>
              <a:rPr lang="tr-TR" dirty="0" err="1" smtClean="0"/>
              <a:t>neutral</a:t>
            </a:r>
            <a:r>
              <a:rPr lang="tr-TR" dirty="0" smtClean="0"/>
              <a:t> in WW11</a:t>
            </a:r>
          </a:p>
          <a:p>
            <a:r>
              <a:rPr lang="tr-TR" dirty="0" err="1" smtClean="0"/>
              <a:t>Late</a:t>
            </a:r>
            <a:r>
              <a:rPr lang="tr-TR" dirty="0" smtClean="0"/>
              <a:t> 1910s/ </a:t>
            </a:r>
            <a:r>
              <a:rPr lang="tr-TR" dirty="0" err="1" smtClean="0"/>
              <a:t>early</a:t>
            </a:r>
            <a:r>
              <a:rPr lang="tr-TR" dirty="0" smtClean="0"/>
              <a:t> 1920s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 </a:t>
            </a:r>
            <a:r>
              <a:rPr lang="tr-TR" dirty="0" err="1" smtClean="0"/>
              <a:t>falls</a:t>
            </a:r>
            <a:r>
              <a:rPr lang="tr-TR" dirty="0" smtClean="0"/>
              <a:t>.</a:t>
            </a:r>
          </a:p>
          <a:p>
            <a:r>
              <a:rPr lang="tr-TR" dirty="0" smtClean="0"/>
              <a:t>1923 </a:t>
            </a:r>
            <a:r>
              <a:rPr lang="tr-TR" dirty="0" err="1" smtClean="0"/>
              <a:t>what</a:t>
            </a:r>
            <a:r>
              <a:rPr lang="tr-TR" dirty="0" smtClean="0"/>
              <a:t> is </a:t>
            </a:r>
            <a:r>
              <a:rPr lang="tr-TR" dirty="0" err="1" smtClean="0"/>
              <a:t>left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Empires</a:t>
            </a:r>
            <a:r>
              <a:rPr lang="tr-TR" dirty="0" smtClean="0"/>
              <a:t> </a:t>
            </a:r>
            <a:r>
              <a:rPr lang="tr-TR" dirty="0" err="1" smtClean="0"/>
              <a:t>becomes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Republic</a:t>
            </a:r>
            <a:r>
              <a:rPr lang="tr-TR" dirty="0" smtClean="0"/>
              <a:t>, </a:t>
            </a:r>
            <a:r>
              <a:rPr lang="tr-TR" dirty="0" err="1" smtClean="0"/>
              <a:t>great</a:t>
            </a:r>
            <a:r>
              <a:rPr lang="tr-TR" dirty="0" smtClean="0"/>
              <a:t> reform start </a:t>
            </a:r>
            <a:r>
              <a:rPr lang="tr-TR" dirty="0" err="1" smtClean="0"/>
              <a:t>taking</a:t>
            </a:r>
            <a:r>
              <a:rPr lang="tr-TR" dirty="0" smtClean="0"/>
              <a:t> </a:t>
            </a:r>
            <a:r>
              <a:rPr lang="tr-TR" dirty="0" err="1" smtClean="0"/>
              <a:t>places</a:t>
            </a:r>
            <a:r>
              <a:rPr lang="tr-TR" dirty="0" smtClean="0"/>
              <a:t>.</a:t>
            </a:r>
          </a:p>
          <a:p>
            <a:r>
              <a:rPr lang="tr-TR" dirty="0" smtClean="0"/>
              <a:t>1940s </a:t>
            </a:r>
            <a:r>
              <a:rPr lang="tr-TR" dirty="0" err="1" smtClean="0"/>
              <a:t>democratic</a:t>
            </a:r>
            <a:r>
              <a:rPr lang="tr-TR" dirty="0" smtClean="0"/>
              <a:t> </a:t>
            </a:r>
            <a:r>
              <a:rPr lang="tr-TR" dirty="0" err="1" smtClean="0"/>
              <a:t>elections</a:t>
            </a:r>
            <a:r>
              <a:rPr lang="tr-TR" dirty="0" smtClean="0"/>
              <a:t> </a:t>
            </a:r>
            <a:r>
              <a:rPr lang="tr-TR" dirty="0" err="1" smtClean="0"/>
              <a:t>introduced</a:t>
            </a:r>
            <a:r>
              <a:rPr lang="tr-TR" dirty="0" smtClean="0"/>
              <a:t>.</a:t>
            </a:r>
          </a:p>
          <a:p>
            <a:r>
              <a:rPr lang="tr-TR" dirty="0" smtClean="0"/>
              <a:t>1952 </a:t>
            </a:r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 err="1" smtClean="0"/>
              <a:t>joined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North </a:t>
            </a:r>
            <a:r>
              <a:rPr lang="tr-TR" dirty="0" err="1" smtClean="0"/>
              <a:t>Atlantic</a:t>
            </a:r>
            <a:r>
              <a:rPr lang="tr-TR" dirty="0" smtClean="0"/>
              <a:t> </a:t>
            </a:r>
            <a:r>
              <a:rPr lang="tr-TR" dirty="0" err="1" smtClean="0"/>
              <a:t>Treaty</a:t>
            </a:r>
            <a:r>
              <a:rPr lang="tr-TR" dirty="0" smtClean="0"/>
              <a:t> </a:t>
            </a:r>
            <a:r>
              <a:rPr lang="tr-TR" dirty="0" err="1" smtClean="0"/>
              <a:t>Organization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</p:spTree>
  </p:cSld>
  <p:clrMapOvr>
    <a:masterClrMapping/>
  </p:clrMapOvr>
  <p:transition spd="slow" advTm="10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Çanakkale </a:t>
            </a:r>
            <a:r>
              <a:rPr lang="tr-TR" dirty="0" err="1" smtClean="0"/>
              <a:t>became</a:t>
            </a:r>
            <a:r>
              <a:rPr lang="tr-TR" dirty="0" smtClean="0"/>
              <a:t> </a:t>
            </a:r>
            <a:r>
              <a:rPr lang="tr-TR" dirty="0" err="1" smtClean="0"/>
              <a:t>witness</a:t>
            </a:r>
            <a:r>
              <a:rPr lang="tr-TR" dirty="0" smtClean="0"/>
              <a:t>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important</a:t>
            </a:r>
            <a:r>
              <a:rPr lang="tr-TR" dirty="0" smtClean="0"/>
              <a:t> </a:t>
            </a:r>
            <a:r>
              <a:rPr lang="tr-TR" dirty="0" err="1" smtClean="0"/>
              <a:t>battles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history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them</a:t>
            </a:r>
            <a:r>
              <a:rPr lang="tr-TR" dirty="0" smtClean="0"/>
              <a:t> is </a:t>
            </a:r>
            <a:r>
              <a:rPr lang="tr-TR" dirty="0" err="1" smtClean="0"/>
              <a:t>mythological</a:t>
            </a:r>
            <a:r>
              <a:rPr lang="tr-TR" dirty="0" smtClean="0"/>
              <a:t> </a:t>
            </a:r>
            <a:r>
              <a:rPr lang="tr-TR" dirty="0" err="1" smtClean="0"/>
              <a:t>war</a:t>
            </a:r>
            <a:r>
              <a:rPr lang="tr-TR" dirty="0" smtClean="0"/>
              <a:t> of </a:t>
            </a:r>
            <a:r>
              <a:rPr lang="tr-TR" dirty="0" err="1" smtClean="0"/>
              <a:t>Troy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76872"/>
            <a:ext cx="37208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276872"/>
            <a:ext cx="388843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59632" y="332656"/>
            <a:ext cx="7498080" cy="4800600"/>
          </a:xfrm>
        </p:spPr>
        <p:txBody>
          <a:bodyPr/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of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Battle</a:t>
            </a:r>
            <a:r>
              <a:rPr lang="tr-TR" dirty="0" smtClean="0"/>
              <a:t> of Çanakkale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takes</a:t>
            </a:r>
            <a:r>
              <a:rPr lang="tr-TR" dirty="0" smtClean="0"/>
              <a:t> </a:t>
            </a:r>
            <a:r>
              <a:rPr lang="tr-TR" dirty="0" err="1" smtClean="0"/>
              <a:t>places</a:t>
            </a:r>
            <a:r>
              <a:rPr lang="tr-TR" dirty="0" smtClean="0"/>
              <a:t> </a:t>
            </a:r>
            <a:r>
              <a:rPr lang="tr-TR" dirty="0" err="1" smtClean="0"/>
              <a:t>during</a:t>
            </a:r>
            <a:r>
              <a:rPr lang="tr-TR" dirty="0" smtClean="0"/>
              <a:t> </a:t>
            </a:r>
            <a:r>
              <a:rPr lang="tr-TR" dirty="0" err="1" smtClean="0"/>
              <a:t>World</a:t>
            </a:r>
            <a:r>
              <a:rPr lang="tr-TR" dirty="0" smtClean="0"/>
              <a:t> </a:t>
            </a:r>
            <a:r>
              <a:rPr lang="tr-TR" dirty="0" err="1" smtClean="0"/>
              <a:t>War</a:t>
            </a:r>
            <a:r>
              <a:rPr lang="tr-TR" dirty="0" smtClean="0"/>
              <a:t> 1 </a:t>
            </a:r>
            <a:r>
              <a:rPr lang="tr-TR" dirty="0" err="1" smtClean="0"/>
              <a:t>when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Troops</a:t>
            </a:r>
            <a:r>
              <a:rPr lang="tr-TR" dirty="0" smtClean="0"/>
              <a:t> </a:t>
            </a:r>
            <a:r>
              <a:rPr lang="tr-TR" dirty="0" err="1" smtClean="0"/>
              <a:t>under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command</a:t>
            </a:r>
            <a:r>
              <a:rPr lang="tr-TR" dirty="0" smtClean="0"/>
              <a:t> of Mustafa Kemal Atatürk. Çanakkale has </a:t>
            </a:r>
            <a:r>
              <a:rPr lang="tr-TR" dirty="0" err="1" smtClean="0"/>
              <a:t>taken</a:t>
            </a:r>
            <a:r>
              <a:rPr lang="tr-TR" dirty="0" smtClean="0"/>
              <a:t> </a:t>
            </a:r>
            <a:r>
              <a:rPr lang="tr-TR" dirty="0" err="1" smtClean="0"/>
              <a:t>its</a:t>
            </a:r>
            <a:r>
              <a:rPr lang="tr-TR" dirty="0" smtClean="0"/>
              <a:t> </a:t>
            </a:r>
            <a:r>
              <a:rPr lang="tr-TR" dirty="0" err="1" smtClean="0"/>
              <a:t>place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history</a:t>
            </a:r>
            <a:r>
              <a:rPr lang="tr-TR" dirty="0" smtClean="0"/>
              <a:t>.  ‘Çanakkale; </a:t>
            </a:r>
            <a:r>
              <a:rPr lang="tr-TR" dirty="0" err="1" smtClean="0"/>
              <a:t>unpassable</a:t>
            </a:r>
            <a:r>
              <a:rPr lang="tr-TR" dirty="0" smtClean="0"/>
              <a:t>’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3168352" cy="231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259063" cy="253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Library</a:t>
            </a:r>
            <a:r>
              <a:rPr lang="tr-TR" dirty="0" smtClean="0"/>
              <a:t> of </a:t>
            </a:r>
            <a:r>
              <a:rPr lang="tr-TR" dirty="0" err="1" smtClean="0"/>
              <a:t>Celsus</a:t>
            </a:r>
            <a:r>
              <a:rPr lang="tr-TR" dirty="0" smtClean="0"/>
              <a:t>, Selçuk </a:t>
            </a:r>
            <a:r>
              <a:rPr lang="tr-TR" dirty="0" err="1" smtClean="0"/>
              <a:t>built</a:t>
            </a:r>
            <a:r>
              <a:rPr lang="tr-TR" dirty="0" smtClean="0"/>
              <a:t> in 135AD</a:t>
            </a:r>
            <a:endParaRPr lang="tr-T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988840"/>
            <a:ext cx="412688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564904" cy="264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206</TotalTime>
  <Words>979</Words>
  <Application>Microsoft Office PowerPoint</Application>
  <PresentationFormat>Ekran Gösterisi (4:3)</PresentationFormat>
  <Paragraphs>137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4" baseType="lpstr">
      <vt:lpstr>Gündönümü</vt:lpstr>
      <vt:lpstr>Think Twice </vt:lpstr>
      <vt:lpstr>Index</vt:lpstr>
      <vt:lpstr>PowerPoint Sunusu</vt:lpstr>
      <vt:lpstr>HISTORY</vt:lpstr>
      <vt:lpstr>Historical Background and Culture</vt:lpstr>
      <vt:lpstr>PowerPoint Sunusu</vt:lpstr>
      <vt:lpstr>Çanakkale became witness two important battles in the history</vt:lpstr>
      <vt:lpstr>PowerPoint Sunusu</vt:lpstr>
      <vt:lpstr>Library of Celsus, Selçuk built in 135AD</vt:lpstr>
      <vt:lpstr>PowerPoint Sunusu</vt:lpstr>
      <vt:lpstr>HAGIA SOPHIA</vt:lpstr>
      <vt:lpstr>Geography </vt:lpstr>
      <vt:lpstr>PowerPoint Sunusu</vt:lpstr>
      <vt:lpstr>PowerPoint Sunusu</vt:lpstr>
      <vt:lpstr>Geographical Regions</vt:lpstr>
      <vt:lpstr>There are 81 cities in Turkey. Our school is in Mersin.</vt:lpstr>
      <vt:lpstr>POPULATION</vt:lpstr>
      <vt:lpstr>Popular Cities </vt:lpstr>
      <vt:lpstr> </vt:lpstr>
      <vt:lpstr>ISTANBUL</vt:lpstr>
      <vt:lpstr> </vt:lpstr>
      <vt:lpstr> </vt:lpstr>
      <vt:lpstr>NEVŞEHİR</vt:lpstr>
      <vt:lpstr>PowerPoint Sunusu</vt:lpstr>
      <vt:lpstr>ANTALYA</vt:lpstr>
      <vt:lpstr>PowerPoint Sunusu</vt:lpstr>
      <vt:lpstr>TURKISH FOLK DANCES</vt:lpstr>
      <vt:lpstr>ZEYBEK</vt:lpstr>
      <vt:lpstr>HALAY</vt:lpstr>
      <vt:lpstr>HORON</vt:lpstr>
      <vt:lpstr>BAR</vt:lpstr>
      <vt:lpstr>KASIK OYUNU</vt:lpstr>
      <vt:lpstr>FAMOUS PEOPLE</vt:lpstr>
      <vt:lpstr>PowerPoint Sunusu</vt:lpstr>
      <vt:lpstr>PowerPoint Sunusu</vt:lpstr>
      <vt:lpstr>PowerPoint Sunusu</vt:lpstr>
      <vt:lpstr>PowerPoint Sunusu</vt:lpstr>
      <vt:lpstr>PowerPoint Sunusu</vt:lpstr>
      <vt:lpstr>ARTS</vt:lpstr>
      <vt:lpstr>PowerPoint Sunusu</vt:lpstr>
      <vt:lpstr>PowerPoint Sunusu</vt:lpstr>
      <vt:lpstr>FOODS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 Twice</dc:title>
  <dc:creator>KAL</dc:creator>
  <cp:lastModifiedBy>KAL PANSİYON</cp:lastModifiedBy>
  <cp:revision>20</cp:revision>
  <dcterms:created xsi:type="dcterms:W3CDTF">2019-11-25T07:05:20Z</dcterms:created>
  <dcterms:modified xsi:type="dcterms:W3CDTF">2019-12-21T06:52:01Z</dcterms:modified>
</cp:coreProperties>
</file>