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aron Kaswe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65E8C9-0360-3F84-40D9-E79EDAB82BC6}" v="1" dt="2018-09-19T17:34:47.8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1" autoAdjust="0"/>
    <p:restoredTop sz="94660"/>
  </p:normalViewPr>
  <p:slideViewPr>
    <p:cSldViewPr snapToGrid="0">
      <p:cViewPr>
        <p:scale>
          <a:sx n="81" d="100"/>
          <a:sy n="81" d="100"/>
        </p:scale>
        <p:origin x="-800" y="-4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22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876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075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763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0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1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3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34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171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3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421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79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0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tologo.pl/" TargetMode="External"/><Relationship Id="rId4" Type="http://schemas.openxmlformats.org/officeDocument/2006/relationships/hyperlink" Target="https://pl.onlinelogomaker.com/" TargetMode="External"/><Relationship Id="rId5" Type="http://schemas.openxmlformats.org/officeDocument/2006/relationships/hyperlink" Target="https://www.logaster.com/pl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anva.com/pl_pl/tworzyc/logo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6277" y="2061838"/>
            <a:ext cx="6959446" cy="1662475"/>
          </a:xfrm>
        </p:spPr>
        <p:txBody>
          <a:bodyPr>
            <a:normAutofit/>
          </a:bodyPr>
          <a:lstStyle/>
          <a:p>
            <a:r>
              <a:rPr lang="pl-PL" sz="4800" dirty="0" smtClean="0"/>
              <a:t>How to design a </a:t>
            </a:r>
            <a:r>
              <a:rPr lang="pl-PL" sz="4800" dirty="0" err="1" smtClean="0"/>
              <a:t>good</a:t>
            </a:r>
            <a:r>
              <a:rPr lang="pl-PL" sz="4800" dirty="0" smtClean="0"/>
              <a:t> logo?</a:t>
            </a:r>
            <a:endParaRPr lang="pl-PL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8938" y="3783690"/>
            <a:ext cx="5414125" cy="119671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2000" dirty="0" smtClean="0"/>
              <a:t>Basic info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856144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63FF77D-C727-445B-B09A-6E5E9BBF3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988" y="2274276"/>
            <a:ext cx="3501197" cy="1277815"/>
          </a:xfrm>
        </p:spPr>
        <p:txBody>
          <a:bodyPr/>
          <a:lstStyle/>
          <a:p>
            <a:r>
              <a:rPr lang="pl-PL" b="1" dirty="0"/>
              <a:t>3.  </a:t>
            </a:r>
            <a:r>
              <a:rPr lang="pl-PL" b="1" dirty="0"/>
              <a:t>A</a:t>
            </a:r>
            <a:r>
              <a:rPr lang="pl-PL" b="1" dirty="0" smtClean="0"/>
              <a:t> </a:t>
            </a:r>
            <a:r>
              <a:rPr lang="pl-PL" b="1" dirty="0" smtClean="0"/>
              <a:t>logo </a:t>
            </a:r>
            <a:r>
              <a:rPr lang="pl-PL" b="1" dirty="0" err="1" smtClean="0"/>
              <a:t>must</a:t>
            </a:r>
            <a:r>
              <a:rPr lang="pl-PL" b="1" dirty="0" smtClean="0"/>
              <a:t> be </a:t>
            </a:r>
            <a:r>
              <a:rPr lang="pl-PL" b="1" dirty="0" err="1" smtClean="0"/>
              <a:t>easy</a:t>
            </a:r>
            <a:r>
              <a:rPr lang="pl-PL" b="1" dirty="0" smtClean="0"/>
              <a:t> to </a:t>
            </a:r>
            <a:r>
              <a:rPr lang="pl-PL" b="1" dirty="0" err="1" smtClean="0"/>
              <a:t>remember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D32DE2FE-5810-4CFD-8644-D30ECF745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/>
              <a:t>A good sign should be easy to describe </a:t>
            </a:r>
            <a:r>
              <a:rPr lang="en-US" dirty="0" smtClean="0"/>
              <a:t>over </a:t>
            </a:r>
            <a:r>
              <a:rPr lang="en-US" dirty="0"/>
              <a:t>the phone. Something that is </a:t>
            </a:r>
            <a:r>
              <a:rPr lang="en-US" dirty="0" err="1" smtClean="0"/>
              <a:t>eas</a:t>
            </a:r>
            <a:r>
              <a:rPr lang="pl-PL" dirty="0" smtClean="0"/>
              <a:t>y to </a:t>
            </a:r>
            <a:r>
              <a:rPr lang="pl-PL" dirty="0" err="1" smtClean="0"/>
              <a:t>remember</a:t>
            </a:r>
            <a:r>
              <a:rPr lang="en-US" dirty="0" smtClean="0"/>
              <a:t> cannot </a:t>
            </a:r>
            <a:r>
              <a:rPr lang="en-US" dirty="0"/>
              <a:t>be complicated</a:t>
            </a:r>
            <a:r>
              <a:rPr lang="pl-PL" b="1" dirty="0" smtClean="0"/>
              <a:t>.</a:t>
            </a:r>
            <a:endParaRPr lang="pl-PL" b="1" dirty="0">
              <a:ea typeface="+mn-lt"/>
              <a:cs typeface="+mn-lt"/>
            </a:endParaRPr>
          </a:p>
        </p:txBody>
      </p:sp>
      <p:pic>
        <p:nvPicPr>
          <p:cNvPr id="17" name="Obraz 17">
            <a:extLst>
              <a:ext uri="{FF2B5EF4-FFF2-40B4-BE49-F238E27FC236}">
                <a16:creationId xmlns="" xmlns:a16="http://schemas.microsoft.com/office/drawing/2014/main" id="{9580689D-CC43-454B-8226-C57255B3B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2707" y="1773013"/>
            <a:ext cx="6920900" cy="302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01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A752FAB-6905-4A74-9A2D-41CAEB276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426677"/>
            <a:ext cx="3501197" cy="1359877"/>
          </a:xfrm>
        </p:spPr>
        <p:txBody>
          <a:bodyPr/>
          <a:lstStyle/>
          <a:p>
            <a:r>
              <a:rPr lang="en-US" dirty="0"/>
              <a:t>4. Do not combine elements of </a:t>
            </a:r>
            <a:r>
              <a:rPr lang="en-US" dirty="0" smtClean="0"/>
              <a:t>already existing </a:t>
            </a:r>
            <a:r>
              <a:rPr lang="pl-PL" dirty="0" err="1" smtClean="0"/>
              <a:t>signs</a:t>
            </a:r>
            <a:endParaRPr lang="pl-PL" dirty="0"/>
          </a:p>
        </p:txBody>
      </p:sp>
      <p:pic>
        <p:nvPicPr>
          <p:cNvPr id="13" name="Obraz 13" descr="Obraz zawierający grafika wektorowa&#10;&#10;Opis wygenerowany przy wysokim poziomie pewności">
            <a:extLst>
              <a:ext uri="{FF2B5EF4-FFF2-40B4-BE49-F238E27FC236}">
                <a16:creationId xmlns="" xmlns:a16="http://schemas.microsoft.com/office/drawing/2014/main" id="{72766F4F-7ECE-4CBC-A9A9-360AA76B5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6503034" y="803275"/>
            <a:ext cx="3489645" cy="5249863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D56E3188-09A2-4194-B203-B838FB055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631" y="4083394"/>
            <a:ext cx="3501197" cy="12211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b="1" dirty="0"/>
              <a:t> </a:t>
            </a:r>
            <a:r>
              <a:rPr lang="en-US" dirty="0"/>
              <a:t>Do not use </a:t>
            </a:r>
            <a:r>
              <a:rPr lang="en-US" dirty="0" smtClean="0"/>
              <a:t>ready-</a:t>
            </a:r>
            <a:r>
              <a:rPr lang="pl-PL" dirty="0" err="1" smtClean="0"/>
              <a:t>made</a:t>
            </a:r>
            <a:r>
              <a:rPr lang="pl-PL" dirty="0" smtClean="0"/>
              <a:t> </a:t>
            </a:r>
            <a:r>
              <a:rPr lang="en-US" dirty="0" smtClean="0"/>
              <a:t>graphics (clip art).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8962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1BDE585-576C-49D1-9827-BB3AB0417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532184"/>
            <a:ext cx="3501197" cy="808893"/>
          </a:xfrm>
        </p:spPr>
        <p:txBody>
          <a:bodyPr/>
          <a:lstStyle/>
          <a:p>
            <a:r>
              <a:rPr lang="en-US" dirty="0"/>
              <a:t>6. The logo should always look good</a:t>
            </a:r>
            <a:endParaRPr lang="pl-PL" dirty="0"/>
          </a:p>
        </p:txBody>
      </p:sp>
      <p:pic>
        <p:nvPicPr>
          <p:cNvPr id="5" name="Obraz 5">
            <a:extLst>
              <a:ext uri="{FF2B5EF4-FFF2-40B4-BE49-F238E27FC236}">
                <a16:creationId xmlns="" xmlns:a16="http://schemas.microsoft.com/office/drawing/2014/main" id="{8708A8EB-2D4F-4842-A38E-DB9EFEAB83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9489" y="642705"/>
            <a:ext cx="4290025" cy="3140375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C854C295-F305-428A-A88A-443235FF5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Make sure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logo is </a:t>
            </a:r>
            <a:r>
              <a:rPr lang="en-US" dirty="0" err="1" smtClean="0"/>
              <a:t>recognisable</a:t>
            </a:r>
            <a:r>
              <a:rPr lang="en-US" dirty="0" smtClean="0"/>
              <a:t> </a:t>
            </a:r>
            <a:r>
              <a:rPr lang="en-US" dirty="0"/>
              <a:t>when you reverse the </a:t>
            </a:r>
            <a:r>
              <a:rPr lang="en-US" dirty="0" err="1" smtClean="0"/>
              <a:t>colo</a:t>
            </a:r>
            <a:r>
              <a:rPr lang="pl-PL" dirty="0" smtClean="0"/>
              <a:t>u</a:t>
            </a:r>
            <a:r>
              <a:rPr lang="en-US" dirty="0" err="1" smtClean="0"/>
              <a:t>rs</a:t>
            </a:r>
            <a:r>
              <a:rPr lang="en-US" dirty="0" smtClean="0"/>
              <a:t> </a:t>
            </a:r>
            <a:r>
              <a:rPr lang="en-US" dirty="0"/>
              <a:t>or reduce the size</a:t>
            </a:r>
            <a:r>
              <a:rPr lang="pl-PL" b="1" dirty="0" smtClean="0"/>
              <a:t>.</a:t>
            </a:r>
            <a:endParaRPr lang="pl-PL" b="1" dirty="0"/>
          </a:p>
        </p:txBody>
      </p:sp>
      <p:pic>
        <p:nvPicPr>
          <p:cNvPr id="7" name="Obraz 7" descr="Obraz zawierający obiekt&#10;&#10;Opis wygenerowany przy wysokim poziomie pewności">
            <a:extLst>
              <a:ext uri="{FF2B5EF4-FFF2-40B4-BE49-F238E27FC236}">
                <a16:creationId xmlns="" xmlns:a16="http://schemas.microsoft.com/office/drawing/2014/main" id="{FA06C778-BC26-4A4F-B521-D8277DE77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898" y="4235750"/>
            <a:ext cx="6539901" cy="1865822"/>
          </a:xfrm>
          <a:prstGeom prst="rect">
            <a:avLst/>
          </a:prstGeom>
        </p:spPr>
      </p:pic>
      <p:pic>
        <p:nvPicPr>
          <p:cNvPr id="9" name="Obraz 9">
            <a:extLst>
              <a:ext uri="{FF2B5EF4-FFF2-40B4-BE49-F238E27FC236}">
                <a16:creationId xmlns="" xmlns:a16="http://schemas.microsoft.com/office/drawing/2014/main" id="{7400BCF4-0E73-4D2B-B5EE-47358BD3F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9877" y="986351"/>
            <a:ext cx="2097118" cy="209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2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D75627FE-0AC5-4349-AC08-45A58BEC9B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9">
            <a:extLst>
              <a:ext uri="{FF2B5EF4-FFF2-40B4-BE49-F238E27FC236}">
                <a16:creationId xmlns="" xmlns:a16="http://schemas.microsoft.com/office/drawing/2014/main" id="{F87AAF7B-2090-475D-9C3E-FDC03DD87A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="" xmlns:a16="http://schemas.microsoft.com/office/drawing/2014/main" id="{F2DCEC33-4B31-44BC-99CB-9E4845DC4C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="" xmlns:a16="http://schemas.microsoft.com/office/drawing/2014/main" id="{204E0A10-D288-4B22-87A1-737B0A37D1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="" xmlns:a16="http://schemas.microsoft.com/office/drawing/2014/main" id="{9A3E042E-4911-425A-84BB-04BF90D077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="" xmlns:a16="http://schemas.microsoft.com/office/drawing/2014/main" id="{3A49226D-3129-4C5A-9641-3D03BEEA79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="" xmlns:a16="http://schemas.microsoft.com/office/drawing/2014/main" id="{9CC3C315-B515-4DD8-AC22-9D8417B37F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="" xmlns:a16="http://schemas.microsoft.com/office/drawing/2014/main" id="{1A961828-F78F-4D56-A98E-037806C637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="" xmlns:a16="http://schemas.microsoft.com/office/drawing/2014/main" id="{739D4F9D-3728-42C1-8302-452D51321C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="" xmlns:a16="http://schemas.microsoft.com/office/drawing/2014/main" id="{B4D9647E-354D-4CA8-B4A7-39172E5EAC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="" xmlns:a16="http://schemas.microsoft.com/office/drawing/2014/main" id="{A3EC74E0-5222-4ACC-BCEC-1AA189D3BC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="" xmlns:a16="http://schemas.microsoft.com/office/drawing/2014/main" id="{C0AE72B4-084D-42E6-ABED-5FD4650D4B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="" xmlns:a16="http://schemas.microsoft.com/office/drawing/2014/main" id="{C9D1F5DD-8D50-4098-8D2B-10E2847527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="" xmlns:a16="http://schemas.microsoft.com/office/drawing/2014/main" id="{D48F3941-C3C7-4589-AA46-067F6BB2D0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="" xmlns:a16="http://schemas.microsoft.com/office/drawing/2014/main" id="{C16BBE9A-4BE3-4401-82C5-8041DB14E5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="" xmlns:a16="http://schemas.microsoft.com/office/drawing/2014/main" id="{06180330-CCD3-4D14-A652-D60C28252D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="" xmlns:a16="http://schemas.microsoft.com/office/drawing/2014/main" id="{616C90F6-4133-43A5-B47C-7750FE2819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="" xmlns:a16="http://schemas.microsoft.com/office/drawing/2014/main" id="{D7C03F90-E828-4414-8A53-92069FFB68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="" xmlns:a16="http://schemas.microsoft.com/office/drawing/2014/main" id="{6ADDE443-75AA-4F32-A2EE-272C4347CE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="" xmlns:a16="http://schemas.microsoft.com/office/drawing/2014/main" id="{ACD281C1-1D59-453F-A33A-D83E39EB06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="" xmlns:a16="http://schemas.microsoft.com/office/drawing/2014/main" id="{60217FAC-29FE-4D6B-9BB4-FF41AA7565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="" xmlns:a16="http://schemas.microsoft.com/office/drawing/2014/main" id="{0D3CC33A-6E36-4A72-9965-8E20FB05D1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="" xmlns:a16="http://schemas.microsoft.com/office/drawing/2014/main" id="{F128F04E-05CD-4035-A32B-6E9ABAB931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7" name="Rectangle 32">
            <a:extLst>
              <a:ext uri="{FF2B5EF4-FFF2-40B4-BE49-F238E27FC236}">
                <a16:creationId xmlns="" xmlns:a16="http://schemas.microsoft.com/office/drawing/2014/main" id="{BC2574CF-1D35-4994-87BD-5A3378E1AB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BE33B3D-6B73-4263-949E-B1E98DB2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016" y="960120"/>
            <a:ext cx="3040245" cy="3784002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chemeClr val="tx1"/>
                </a:solidFill>
              </a:rPr>
              <a:t>You can design your logo manually, or you can </a:t>
            </a:r>
            <a:r>
              <a:rPr lang="en-US" sz="3600" dirty="0" smtClean="0">
                <a:solidFill>
                  <a:schemeClr val="tx1"/>
                </a:solidFill>
              </a:rPr>
              <a:t>use </a:t>
            </a:r>
            <a:r>
              <a:rPr lang="en-US" sz="3600" dirty="0">
                <a:solidFill>
                  <a:schemeClr val="tx1"/>
                </a:solidFill>
              </a:rPr>
              <a:t>programs available online:</a:t>
            </a:r>
            <a:endParaRPr lang="pl-PL" sz="370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34">
            <a:extLst>
              <a:ext uri="{FF2B5EF4-FFF2-40B4-BE49-F238E27FC236}">
                <a16:creationId xmlns="" xmlns:a16="http://schemas.microsoft.com/office/drawing/2014/main" id="{68B6AB33-DFE6-4FE4-94FE-C9E25424AD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A9B8436-570E-4333-89D1-0F3467362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164" y="960120"/>
            <a:ext cx="5511800" cy="417127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u="sng" dirty="0">
                <a:hlinkClick r:id="rId2"/>
              </a:rPr>
              <a:t>https://www.canva.com/pl_pl/tworzyc/logo/</a:t>
            </a:r>
            <a:endParaRPr lang="pl-PL" dirty="0"/>
          </a:p>
          <a:p>
            <a:pPr marL="0"/>
            <a:r>
              <a:rPr lang="pl-PL" u="sng" dirty="0">
                <a:hlinkClick r:id="rId3"/>
              </a:rPr>
              <a:t>https://www.otologo.pl/</a:t>
            </a:r>
            <a:endParaRPr lang="pl-PL" dirty="0"/>
          </a:p>
          <a:p>
            <a:pPr marL="0"/>
            <a:r>
              <a:rPr lang="pl-PL" u="sng" dirty="0">
                <a:hlinkClick r:id="rId4"/>
              </a:rPr>
              <a:t>https://pl.onlinelogomaker.com/</a:t>
            </a:r>
            <a:endParaRPr lang="pl-PL" dirty="0"/>
          </a:p>
          <a:p>
            <a:pPr marL="0"/>
            <a:r>
              <a:rPr lang="pl-PL" u="sng" dirty="0">
                <a:hlinkClick r:id="rId5"/>
              </a:rPr>
              <a:t>https://www.logaster.com/pl/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3925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Authors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Text</a:t>
            </a:r>
            <a:r>
              <a:rPr lang="pl-PL" dirty="0" smtClean="0"/>
              <a:t> and </a:t>
            </a:r>
            <a:r>
              <a:rPr lang="pl-PL" dirty="0" err="1" smtClean="0"/>
              <a:t>presentation</a:t>
            </a:r>
            <a:r>
              <a:rPr lang="pl-PL" smtClean="0"/>
              <a:t>: Magdalena </a:t>
            </a:r>
            <a:r>
              <a:rPr lang="pl-PL" dirty="0" err="1" smtClean="0"/>
              <a:t>Sycik</a:t>
            </a:r>
            <a:endParaRPr lang="pl-PL" dirty="0"/>
          </a:p>
          <a:p>
            <a:r>
              <a:rPr lang="pl-PL" dirty="0" err="1"/>
              <a:t>Translation</a:t>
            </a:r>
            <a:r>
              <a:rPr lang="pl-PL" dirty="0"/>
              <a:t>:  Hanna Wilk</a:t>
            </a:r>
          </a:p>
          <a:p>
            <a:pPr marL="0" indent="0">
              <a:buNone/>
            </a:pPr>
            <a:r>
              <a:rPr lang="pl-PL" dirty="0" smtClean="0"/>
              <a:t> </a:t>
            </a:r>
          </a:p>
          <a:p>
            <a:pPr marL="0" indent="0">
              <a:buNone/>
            </a:pPr>
            <a:r>
              <a:rPr lang="pl-PL" dirty="0" smtClean="0"/>
              <a:t>Szkoła Podstawowa nr 7 z Oddziałami Integracyjnymi </a:t>
            </a:r>
            <a:br>
              <a:rPr lang="pl-PL" dirty="0" smtClean="0"/>
            </a:br>
            <a:r>
              <a:rPr lang="pl-PL" dirty="0" smtClean="0"/>
              <a:t>im. Królowej Jadwigi w Wołominie</a:t>
            </a:r>
          </a:p>
        </p:txBody>
      </p:sp>
    </p:spTree>
    <p:extLst>
      <p:ext uri="{BB962C8B-B14F-4D97-AF65-F5344CB8AC3E}">
        <p14:creationId xmlns:p14="http://schemas.microsoft.com/office/powerpoint/2010/main" val="1026316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9CAE377-EE44-438B-B83E-CC77AEDC4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686" y="795527"/>
            <a:ext cx="4123738" cy="1433323"/>
          </a:xfrm>
        </p:spPr>
        <p:txBody>
          <a:bodyPr vert="horz" lIns="228600" tIns="228600" rIns="228600" bIns="228600" rtlCol="0" anchor="ctr"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Logo </a:t>
            </a:r>
            <a:r>
              <a:rPr lang="en-US" b="1" dirty="0">
                <a:solidFill>
                  <a:srgbClr val="FF0000"/>
                </a:solidFill>
                <a:cs typeface="Calibri Light"/>
              </a:rPr>
              <a:t/>
            </a:r>
            <a:br>
              <a:rPr lang="en-US" b="1" dirty="0">
                <a:solidFill>
                  <a:srgbClr val="FF0000"/>
                </a:solidFill>
                <a:cs typeface="Calibri Light"/>
              </a:rPr>
            </a:b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pl-PL" b="1" dirty="0" err="1" smtClean="0">
                <a:solidFill>
                  <a:srgbClr val="FF0000"/>
                </a:solidFill>
              </a:rPr>
              <a:t>emblem</a:t>
            </a:r>
            <a:r>
              <a:rPr lang="pl-PL" b="1" dirty="0" smtClean="0">
                <a:solidFill>
                  <a:srgbClr val="FF0000"/>
                </a:solidFill>
              </a:rPr>
              <a:t>, </a:t>
            </a:r>
            <a:r>
              <a:rPr lang="pl-PL" b="1" dirty="0" err="1" smtClean="0">
                <a:solidFill>
                  <a:srgbClr val="FF0000"/>
                </a:solidFill>
              </a:rPr>
              <a:t>trademark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DF736E0-C5AC-44A7-8307-19282C7307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93817" y="2338388"/>
            <a:ext cx="4099607" cy="36782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 dirty="0"/>
              <a:t>unique and characteristic graphic form, </a:t>
            </a:r>
            <a:r>
              <a:rPr lang="en-US" sz="1600" dirty="0" err="1" smtClean="0"/>
              <a:t>stylised</a:t>
            </a:r>
            <a:r>
              <a:rPr lang="en-US" sz="1600" dirty="0" smtClean="0"/>
              <a:t> </a:t>
            </a:r>
            <a:r>
              <a:rPr lang="en-US" sz="1600" dirty="0"/>
              <a:t>inscription, symbol, </a:t>
            </a:r>
            <a:endParaRPr lang="pl-PL" sz="1600" dirty="0" smtClean="0"/>
          </a:p>
          <a:p>
            <a:r>
              <a:rPr lang="en-US" sz="1600" dirty="0" smtClean="0"/>
              <a:t>used </a:t>
            </a:r>
            <a:r>
              <a:rPr lang="en-US" sz="1600" dirty="0"/>
              <a:t>to identify a brand, company or </a:t>
            </a:r>
            <a:r>
              <a:rPr lang="en-US" sz="1600" dirty="0" err="1" smtClean="0"/>
              <a:t>organisation</a:t>
            </a:r>
            <a:r>
              <a:rPr lang="en-US" sz="1600" dirty="0"/>
              <a:t>, </a:t>
            </a:r>
            <a:endParaRPr lang="pl-PL" sz="1600" dirty="0" smtClean="0"/>
          </a:p>
          <a:p>
            <a:r>
              <a:rPr lang="en-US" sz="1600" dirty="0" smtClean="0"/>
              <a:t>placed </a:t>
            </a:r>
            <a:r>
              <a:rPr lang="en-US" sz="1600" dirty="0"/>
              <a:t>on printed materials, advertisements, stationery, </a:t>
            </a:r>
            <a:r>
              <a:rPr lang="en-US" sz="1600" dirty="0" smtClean="0"/>
              <a:t>buildings, </a:t>
            </a:r>
            <a:r>
              <a:rPr lang="en-US" sz="1600" dirty="0"/>
              <a:t>and vehicles. </a:t>
            </a:r>
            <a:endParaRPr lang="pl-PL" sz="1600" dirty="0" smtClean="0"/>
          </a:p>
          <a:p>
            <a:r>
              <a:rPr lang="en-US" sz="1600" dirty="0" smtClean="0"/>
              <a:t>occurs </a:t>
            </a:r>
            <a:r>
              <a:rPr lang="en-US" sz="1600" dirty="0"/>
              <a:t>in three forms - a sign, a logotype or a full logo</a:t>
            </a:r>
            <a:endParaRPr lang="en-US" sz="1700" dirty="0"/>
          </a:p>
        </p:txBody>
      </p:sp>
      <p:pic>
        <p:nvPicPr>
          <p:cNvPr id="5" name="Obraz 5" descr="Obraz zawierający obiekt&#10;&#10;Opis wygenerowany przy wysokim poziomie pewności">
            <a:extLst>
              <a:ext uri="{FF2B5EF4-FFF2-40B4-BE49-F238E27FC236}">
                <a16:creationId xmlns="" xmlns:a16="http://schemas.microsoft.com/office/drawing/2014/main" id="{7C6978B2-A173-47F4-8960-9F1639E778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6638" r="3" b="6169"/>
          <a:stretch/>
        </p:blipFill>
        <p:spPr>
          <a:xfrm>
            <a:off x="-255609" y="743013"/>
            <a:ext cx="5871885" cy="5120755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2381237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7">
            <a:extLst>
              <a:ext uri="{FF2B5EF4-FFF2-40B4-BE49-F238E27FC236}">
                <a16:creationId xmlns="" xmlns:a16="http://schemas.microsoft.com/office/drawing/2014/main" id="{0B46D094-9D10-45BD-BE9D-E4AFE2FE30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9" name="Freeform 5">
              <a:extLst>
                <a:ext uri="{FF2B5EF4-FFF2-40B4-BE49-F238E27FC236}">
                  <a16:creationId xmlns="" xmlns:a16="http://schemas.microsoft.com/office/drawing/2014/main" id="{55076C24-1C31-4A38-A3E7-9F78F38C2E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6">
              <a:extLst>
                <a:ext uri="{FF2B5EF4-FFF2-40B4-BE49-F238E27FC236}">
                  <a16:creationId xmlns="" xmlns:a16="http://schemas.microsoft.com/office/drawing/2014/main" id="{90A2F46D-431F-494E-B76D-74CEC14262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7">
              <a:extLst>
                <a:ext uri="{FF2B5EF4-FFF2-40B4-BE49-F238E27FC236}">
                  <a16:creationId xmlns="" xmlns:a16="http://schemas.microsoft.com/office/drawing/2014/main" id="{57B72B1F-4125-4F46-8D06-808E368B2A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8">
              <a:extLst>
                <a:ext uri="{FF2B5EF4-FFF2-40B4-BE49-F238E27FC236}">
                  <a16:creationId xmlns="" xmlns:a16="http://schemas.microsoft.com/office/drawing/2014/main" id="{7C16EC32-C009-4130-ADB8-9DFD03CEC6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9">
              <a:extLst>
                <a:ext uri="{FF2B5EF4-FFF2-40B4-BE49-F238E27FC236}">
                  <a16:creationId xmlns="" xmlns:a16="http://schemas.microsoft.com/office/drawing/2014/main" id="{CA06AC4F-231A-406A-83AF-BF4F1603D3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0">
              <a:extLst>
                <a:ext uri="{FF2B5EF4-FFF2-40B4-BE49-F238E27FC236}">
                  <a16:creationId xmlns="" xmlns:a16="http://schemas.microsoft.com/office/drawing/2014/main" id="{244FAADB-573E-4112-BE8C-B88C470E4F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1">
              <a:extLst>
                <a:ext uri="{FF2B5EF4-FFF2-40B4-BE49-F238E27FC236}">
                  <a16:creationId xmlns="" xmlns:a16="http://schemas.microsoft.com/office/drawing/2014/main" id="{CF38BC08-F82D-4258-8E44-11B2C9E4E17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2">
              <a:extLst>
                <a:ext uri="{FF2B5EF4-FFF2-40B4-BE49-F238E27FC236}">
                  <a16:creationId xmlns="" xmlns:a16="http://schemas.microsoft.com/office/drawing/2014/main" id="{EF763D22-10EE-4D7D-95EE-5F4DB723D3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3">
              <a:extLst>
                <a:ext uri="{FF2B5EF4-FFF2-40B4-BE49-F238E27FC236}">
                  <a16:creationId xmlns="" xmlns:a16="http://schemas.microsoft.com/office/drawing/2014/main" id="{81EA7FDE-0B97-4DDD-AF65-F352834E6B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4">
              <a:extLst>
                <a:ext uri="{FF2B5EF4-FFF2-40B4-BE49-F238E27FC236}">
                  <a16:creationId xmlns="" xmlns:a16="http://schemas.microsoft.com/office/drawing/2014/main" id="{CC18534F-EC75-4CF4-BBAC-0EF150873F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5">
              <a:extLst>
                <a:ext uri="{FF2B5EF4-FFF2-40B4-BE49-F238E27FC236}">
                  <a16:creationId xmlns="" xmlns:a16="http://schemas.microsoft.com/office/drawing/2014/main" id="{71BB5232-2C83-41EB-B62B-E54AC93F2E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6">
              <a:extLst>
                <a:ext uri="{FF2B5EF4-FFF2-40B4-BE49-F238E27FC236}">
                  <a16:creationId xmlns="" xmlns:a16="http://schemas.microsoft.com/office/drawing/2014/main" id="{2598F724-C32E-4B91-9B85-60C89DBB8C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7">
              <a:extLst>
                <a:ext uri="{FF2B5EF4-FFF2-40B4-BE49-F238E27FC236}">
                  <a16:creationId xmlns="" xmlns:a16="http://schemas.microsoft.com/office/drawing/2014/main" id="{D5D4FBFD-ACE3-46D2-8E97-E8EABE735C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8">
              <a:extLst>
                <a:ext uri="{FF2B5EF4-FFF2-40B4-BE49-F238E27FC236}">
                  <a16:creationId xmlns="" xmlns:a16="http://schemas.microsoft.com/office/drawing/2014/main" id="{54A3C901-AFD0-41D3-85E5-87D0E1C9D3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9">
              <a:extLst>
                <a:ext uri="{FF2B5EF4-FFF2-40B4-BE49-F238E27FC236}">
                  <a16:creationId xmlns="" xmlns:a16="http://schemas.microsoft.com/office/drawing/2014/main" id="{485F3E8E-CD09-44EB-AC73-1834A8D504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0">
              <a:extLst>
                <a:ext uri="{FF2B5EF4-FFF2-40B4-BE49-F238E27FC236}">
                  <a16:creationId xmlns="" xmlns:a16="http://schemas.microsoft.com/office/drawing/2014/main" id="{3BDFC1A4-51E7-46A6-8A0D-50476BCF56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1">
              <a:extLst>
                <a:ext uri="{FF2B5EF4-FFF2-40B4-BE49-F238E27FC236}">
                  <a16:creationId xmlns="" xmlns:a16="http://schemas.microsoft.com/office/drawing/2014/main" id="{A561BC1B-C5E2-45AA-B72B-03AF3216C4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2">
              <a:extLst>
                <a:ext uri="{FF2B5EF4-FFF2-40B4-BE49-F238E27FC236}">
                  <a16:creationId xmlns="" xmlns:a16="http://schemas.microsoft.com/office/drawing/2014/main" id="{4C0779C6-0F80-48B1-AD32-CC10D00CEC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3">
              <a:extLst>
                <a:ext uri="{FF2B5EF4-FFF2-40B4-BE49-F238E27FC236}">
                  <a16:creationId xmlns="" xmlns:a16="http://schemas.microsoft.com/office/drawing/2014/main" id="{73702193-6A56-4A74-84AD-94F530FEDF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0" name="Group 38">
            <a:extLst>
              <a:ext uri="{FF2B5EF4-FFF2-40B4-BE49-F238E27FC236}">
                <a16:creationId xmlns="" xmlns:a16="http://schemas.microsoft.com/office/drawing/2014/main" id="{86AEFF79-03FD-4BC0-8A67-25CAFCFDCD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CB66FC33-38F1-4E8E-8474-AF1F5673BAD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Isosceles Triangle 40">
              <a:extLst>
                <a:ext uri="{FF2B5EF4-FFF2-40B4-BE49-F238E27FC236}">
                  <a16:creationId xmlns="" xmlns:a16="http://schemas.microsoft.com/office/drawing/2014/main" id="{32E0DAC0-8D22-4A77-8AA9-169781B2EB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828C2492-9737-4D83-8CBD-93EA6D0717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72" name="Rectangle 43">
            <a:extLst>
              <a:ext uri="{FF2B5EF4-FFF2-40B4-BE49-F238E27FC236}">
                <a16:creationId xmlns="" xmlns:a16="http://schemas.microsoft.com/office/drawing/2014/main" id="{FD8E48A6-CBE5-4697-81DD-F8C424F0ED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45">
            <a:extLst>
              <a:ext uri="{FF2B5EF4-FFF2-40B4-BE49-F238E27FC236}">
                <a16:creationId xmlns="" xmlns:a16="http://schemas.microsoft.com/office/drawing/2014/main" id="{CEA62CAC-51B8-422F-854A-2E8214A675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7" name="Freeform 5">
              <a:extLst>
                <a:ext uri="{FF2B5EF4-FFF2-40B4-BE49-F238E27FC236}">
                  <a16:creationId xmlns="" xmlns:a16="http://schemas.microsoft.com/office/drawing/2014/main" id="{1D94706B-F386-4F1E-AC7E-9F598F7754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6">
              <a:extLst>
                <a:ext uri="{FF2B5EF4-FFF2-40B4-BE49-F238E27FC236}">
                  <a16:creationId xmlns="" xmlns:a16="http://schemas.microsoft.com/office/drawing/2014/main" id="{1D125451-7FBA-4A67-9B84-6E584380AD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7">
              <a:extLst>
                <a:ext uri="{FF2B5EF4-FFF2-40B4-BE49-F238E27FC236}">
                  <a16:creationId xmlns="" xmlns:a16="http://schemas.microsoft.com/office/drawing/2014/main" id="{FFB5C9D0-A338-4580-A897-605EEB9146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">
              <a:extLst>
                <a:ext uri="{FF2B5EF4-FFF2-40B4-BE49-F238E27FC236}">
                  <a16:creationId xmlns="" xmlns:a16="http://schemas.microsoft.com/office/drawing/2014/main" id="{95E307F3-28A4-4C89-89AC-28EB60BE66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">
              <a:extLst>
                <a:ext uri="{FF2B5EF4-FFF2-40B4-BE49-F238E27FC236}">
                  <a16:creationId xmlns="" xmlns:a16="http://schemas.microsoft.com/office/drawing/2014/main" id="{FDAC8C39-FEC7-4755-BAAF-79D68B3564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0">
              <a:extLst>
                <a:ext uri="{FF2B5EF4-FFF2-40B4-BE49-F238E27FC236}">
                  <a16:creationId xmlns="" xmlns:a16="http://schemas.microsoft.com/office/drawing/2014/main" id="{797598F0-52EA-4B6D-9E52-FA8241F523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1">
              <a:extLst>
                <a:ext uri="{FF2B5EF4-FFF2-40B4-BE49-F238E27FC236}">
                  <a16:creationId xmlns="" xmlns:a16="http://schemas.microsoft.com/office/drawing/2014/main" id="{C7768D3A-ED4A-4183-AFB3-FC2F65C61D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2">
              <a:extLst>
                <a:ext uri="{FF2B5EF4-FFF2-40B4-BE49-F238E27FC236}">
                  <a16:creationId xmlns="" xmlns:a16="http://schemas.microsoft.com/office/drawing/2014/main" id="{C3DC8251-2B3A-4A0F-B901-33ABF1FBB2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3">
              <a:extLst>
                <a:ext uri="{FF2B5EF4-FFF2-40B4-BE49-F238E27FC236}">
                  <a16:creationId xmlns="" xmlns:a16="http://schemas.microsoft.com/office/drawing/2014/main" id="{C2B0B742-F9C7-4E88-B51E-80372DD284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4">
              <a:extLst>
                <a:ext uri="{FF2B5EF4-FFF2-40B4-BE49-F238E27FC236}">
                  <a16:creationId xmlns="" xmlns:a16="http://schemas.microsoft.com/office/drawing/2014/main" id="{3CC8CEFB-9B8B-469E-8294-2B9C7CDD93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5">
              <a:extLst>
                <a:ext uri="{FF2B5EF4-FFF2-40B4-BE49-F238E27FC236}">
                  <a16:creationId xmlns="" xmlns:a16="http://schemas.microsoft.com/office/drawing/2014/main" id="{65E69797-E1F9-4D1B-AAD9-A7491D754D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6">
              <a:extLst>
                <a:ext uri="{FF2B5EF4-FFF2-40B4-BE49-F238E27FC236}">
                  <a16:creationId xmlns="" xmlns:a16="http://schemas.microsoft.com/office/drawing/2014/main" id="{68517929-60D5-497F-B118-275019930D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7">
              <a:extLst>
                <a:ext uri="{FF2B5EF4-FFF2-40B4-BE49-F238E27FC236}">
                  <a16:creationId xmlns="" xmlns:a16="http://schemas.microsoft.com/office/drawing/2014/main" id="{48048135-2930-40F0-9342-17C260FEC67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8">
              <a:extLst>
                <a:ext uri="{FF2B5EF4-FFF2-40B4-BE49-F238E27FC236}">
                  <a16:creationId xmlns="" xmlns:a16="http://schemas.microsoft.com/office/drawing/2014/main" id="{34127684-368B-40F3-AB6D-198DDE1F5C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9">
              <a:extLst>
                <a:ext uri="{FF2B5EF4-FFF2-40B4-BE49-F238E27FC236}">
                  <a16:creationId xmlns="" xmlns:a16="http://schemas.microsoft.com/office/drawing/2014/main" id="{7B8A8476-D9F8-4CE9-AD28-05B233FAA4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0">
              <a:extLst>
                <a:ext uri="{FF2B5EF4-FFF2-40B4-BE49-F238E27FC236}">
                  <a16:creationId xmlns="" xmlns:a16="http://schemas.microsoft.com/office/drawing/2014/main" id="{C4985FF0-53C2-401D-B05E-86372E638F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1">
              <a:extLst>
                <a:ext uri="{FF2B5EF4-FFF2-40B4-BE49-F238E27FC236}">
                  <a16:creationId xmlns="" xmlns:a16="http://schemas.microsoft.com/office/drawing/2014/main" id="{270AF5C1-4E3F-44BD-8BAD-EB891461F8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2">
              <a:extLst>
                <a:ext uri="{FF2B5EF4-FFF2-40B4-BE49-F238E27FC236}">
                  <a16:creationId xmlns="" xmlns:a16="http://schemas.microsoft.com/office/drawing/2014/main" id="{8A12FD3B-1783-43D9-B6EC-655DBE3BBA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3">
              <a:extLst>
                <a:ext uri="{FF2B5EF4-FFF2-40B4-BE49-F238E27FC236}">
                  <a16:creationId xmlns="" xmlns:a16="http://schemas.microsoft.com/office/drawing/2014/main" id="{C277F828-A233-4782-BE18-E8D32C557E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9" name="Group 66">
            <a:extLst>
              <a:ext uri="{FF2B5EF4-FFF2-40B4-BE49-F238E27FC236}">
                <a16:creationId xmlns="" xmlns:a16="http://schemas.microsoft.com/office/drawing/2014/main" id="{3450E51E-1A20-4C39-B749-783CC27E33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669293" y="3893141"/>
            <a:ext cx="8845667" cy="1771275"/>
            <a:chOff x="1669293" y="3893141"/>
            <a:chExt cx="8845667" cy="1771275"/>
          </a:xfrm>
        </p:grpSpPr>
        <p:sp>
          <p:nvSpPr>
            <p:cNvPr id="68" name="Isosceles Triangle 39">
              <a:extLst>
                <a:ext uri="{FF2B5EF4-FFF2-40B4-BE49-F238E27FC236}">
                  <a16:creationId xmlns="" xmlns:a16="http://schemas.microsoft.com/office/drawing/2014/main" id="{A033CADE-C445-4705-8461-933B82AB14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="" xmlns:a16="http://schemas.microsoft.com/office/drawing/2014/main" id="{3E53BFCB-40D4-448E-86DA-79186F6833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69293" y="3893141"/>
              <a:ext cx="8845667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F81A837-DA2D-42A9-9B29-5787AD5FD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36" y="3980237"/>
            <a:ext cx="8672295" cy="727748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pl-PL" sz="3700" dirty="0" smtClean="0"/>
              <a:t>How to design a </a:t>
            </a:r>
            <a:r>
              <a:rPr lang="pl-PL" sz="3700" dirty="0" err="1" smtClean="0"/>
              <a:t>perfect</a:t>
            </a:r>
            <a:r>
              <a:rPr lang="pl-PL" sz="3700" dirty="0" smtClean="0"/>
              <a:t> </a:t>
            </a:r>
            <a:r>
              <a:rPr lang="en-US" sz="3700" dirty="0" smtClean="0"/>
              <a:t>logo</a:t>
            </a:r>
            <a:r>
              <a:rPr lang="en-US" sz="3700" dirty="0"/>
              <a:t>?</a:t>
            </a:r>
          </a:p>
        </p:txBody>
      </p:sp>
      <p:sp>
        <p:nvSpPr>
          <p:cNvPr id="80" name="Rectangle 70">
            <a:extLst>
              <a:ext uri="{FF2B5EF4-FFF2-40B4-BE49-F238E27FC236}">
                <a16:creationId xmlns="" xmlns:a16="http://schemas.microsoft.com/office/drawing/2014/main" id="{F15EAEF7-CCA2-4ED7-80F0-DD9189DC58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67138" y="1174794"/>
            <a:ext cx="8841196" cy="263275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Obraz 11">
            <a:extLst>
              <a:ext uri="{FF2B5EF4-FFF2-40B4-BE49-F238E27FC236}">
                <a16:creationId xmlns="" xmlns:a16="http://schemas.microsoft.com/office/drawing/2014/main" id="{D301344B-9B02-40BD-8378-ABFA5F792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994" y="1264505"/>
            <a:ext cx="1604161" cy="2458485"/>
          </a:xfrm>
          <a:prstGeom prst="rect">
            <a:avLst/>
          </a:prstGeom>
          <a:ln w="12700">
            <a:noFill/>
          </a:ln>
        </p:spPr>
      </p:pic>
      <p:pic>
        <p:nvPicPr>
          <p:cNvPr id="9" name="Obraz 9">
            <a:extLst>
              <a:ext uri="{FF2B5EF4-FFF2-40B4-BE49-F238E27FC236}">
                <a16:creationId xmlns="" xmlns:a16="http://schemas.microsoft.com/office/drawing/2014/main" id="{FAF5D9F4-4637-4D43-B18E-6E1467D519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607264" y="2038887"/>
            <a:ext cx="5399457" cy="1127952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687151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8C87720-9D84-4BFC-BA91-DD89F3ADB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42174" y="1923219"/>
            <a:ext cx="7610903" cy="2453676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pl-PL" sz="4000" b="1" dirty="0" err="1" smtClean="0">
                <a:solidFill>
                  <a:schemeClr val="tx1"/>
                </a:solidFill>
              </a:rPr>
              <a:t>Rule</a:t>
            </a:r>
            <a:r>
              <a:rPr lang="pl-PL" sz="4000" b="1" dirty="0" smtClean="0">
                <a:solidFill>
                  <a:schemeClr val="tx1"/>
                </a:solidFill>
              </a:rPr>
              <a:t> 1: </a:t>
            </a:r>
            <a:r>
              <a:rPr lang="pl-PL" sz="4000" b="1" dirty="0" err="1" smtClean="0">
                <a:solidFill>
                  <a:schemeClr val="tx1"/>
                </a:solidFill>
              </a:rPr>
              <a:t>Simplicity</a:t>
            </a:r>
            <a:endParaRPr lang="en-US" sz="4000" b="1" dirty="0" err="1">
              <a:solidFill>
                <a:schemeClr val="tx1"/>
              </a:solidFill>
            </a:endParaRPr>
          </a:p>
        </p:txBody>
      </p:sp>
      <p:sp>
        <p:nvSpPr>
          <p:cNvPr id="10" name="Symbol zastępczy tekstu 9">
            <a:extLst>
              <a:ext uri="{FF2B5EF4-FFF2-40B4-BE49-F238E27FC236}">
                <a16:creationId xmlns="" xmlns:a16="http://schemas.microsoft.com/office/drawing/2014/main" id="{0F35E951-C65B-4114-AAAD-6F089881A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" name="Obraz 33">
            <a:extLst>
              <a:ext uri="{FF2B5EF4-FFF2-40B4-BE49-F238E27FC236}">
                <a16:creationId xmlns="" xmlns:a16="http://schemas.microsoft.com/office/drawing/2014/main" id="{5D9427E9-5BAF-4AA5-AB40-291E345DB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933" y="1708671"/>
            <a:ext cx="4540368" cy="33903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2399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A435756-D258-4BE6-820C-F42AA7CF1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77" y="1983921"/>
            <a:ext cx="5934508" cy="1639886"/>
          </a:xfrm>
        </p:spPr>
        <p:txBody>
          <a:bodyPr/>
          <a:lstStyle/>
          <a:p>
            <a:r>
              <a:rPr lang="pl-PL" b="1" dirty="0" err="1" smtClean="0">
                <a:solidFill>
                  <a:schemeClr val="tx1"/>
                </a:solidFill>
              </a:rPr>
              <a:t>Rule</a:t>
            </a:r>
            <a:r>
              <a:rPr lang="pl-PL" b="1" dirty="0" smtClean="0">
                <a:solidFill>
                  <a:schemeClr val="tx1"/>
                </a:solidFill>
              </a:rPr>
              <a:t> 2: </a:t>
            </a:r>
            <a:r>
              <a:rPr lang="pl-PL" b="1" dirty="0" err="1" smtClean="0">
                <a:solidFill>
                  <a:schemeClr val="tx1"/>
                </a:solidFill>
              </a:rPr>
              <a:t>Recongisability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A6736192-1BE1-4864-8038-5A644F676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5660" y="2535236"/>
            <a:ext cx="5934511" cy="354171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pl-PL" sz="2000" dirty="0" smtClean="0"/>
          </a:p>
          <a:p>
            <a:r>
              <a:rPr lang="pl-PL" sz="2000" dirty="0" smtClean="0"/>
              <a:t> </a:t>
            </a:r>
            <a:endParaRPr lang="pl-PL" dirty="0"/>
          </a:p>
        </p:txBody>
      </p:sp>
      <p:pic>
        <p:nvPicPr>
          <p:cNvPr id="9" name="Obraz 9">
            <a:extLst>
              <a:ext uri="{FF2B5EF4-FFF2-40B4-BE49-F238E27FC236}">
                <a16:creationId xmlns="" xmlns:a16="http://schemas.microsoft.com/office/drawing/2014/main" id="{18FD0E0E-6C9B-425B-B90C-B58504A181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24" t="11392" r="21212" b="1266"/>
          <a:stretch/>
        </p:blipFill>
        <p:spPr>
          <a:xfrm>
            <a:off x="7479371" y="1156927"/>
            <a:ext cx="3900824" cy="4328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5328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9">
            <a:extLst>
              <a:ext uri="{FF2B5EF4-FFF2-40B4-BE49-F238E27FC236}">
                <a16:creationId xmlns="" xmlns:a16="http://schemas.microsoft.com/office/drawing/2014/main" id="{17C4610E-9C18-467B-BF10-BE6A974CC3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="" xmlns:a16="http://schemas.microsoft.com/office/drawing/2014/main" id="{296DF307-344E-4E9B-A7AA-8139E450D1B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="" xmlns:a16="http://schemas.microsoft.com/office/drawing/2014/main" id="{E263CC2D-ACFB-4EB3-ADF9-CD82BC8422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="" xmlns:a16="http://schemas.microsoft.com/office/drawing/2014/main" id="{C5366E2F-9BA0-485A-B1CA-A5E6E2E379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="" xmlns:a16="http://schemas.microsoft.com/office/drawing/2014/main" id="{1803051E-7C26-4F53-8293-B4EAED4212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="" xmlns:a16="http://schemas.microsoft.com/office/drawing/2014/main" id="{D10888CD-E496-4116-9C45-CF4F17ADE6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="" xmlns:a16="http://schemas.microsoft.com/office/drawing/2014/main" id="{0A42DA8F-DA3D-43E9-A184-E0F6C133A1D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="" xmlns:a16="http://schemas.microsoft.com/office/drawing/2014/main" id="{473EAD31-7AA3-49B7-ADD6-C13FF0F141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="" xmlns:a16="http://schemas.microsoft.com/office/drawing/2014/main" id="{2BBB7CDF-BA2E-451F-9201-CF2B6FEAEA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="" xmlns:a16="http://schemas.microsoft.com/office/drawing/2014/main" id="{84809EF2-CD0D-4BC3-ABC7-E7E312A1D7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="" xmlns:a16="http://schemas.microsoft.com/office/drawing/2014/main" id="{11D2D6C5-637B-4AFE-97F4-D4E48A6134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="" xmlns:a16="http://schemas.microsoft.com/office/drawing/2014/main" id="{F841B2C5-57F5-4FE6-B4D4-EBB3F308811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="" xmlns:a16="http://schemas.microsoft.com/office/drawing/2014/main" id="{B4822A39-2A52-4B2C-9319-BEFC526DB0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="" xmlns:a16="http://schemas.microsoft.com/office/drawing/2014/main" id="{4E469692-E783-4950-8DEC-3A1FD3978B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="" xmlns:a16="http://schemas.microsoft.com/office/drawing/2014/main" id="{012909CD-3254-41E5-B8BB-0F2D7CE0D8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="" xmlns:a16="http://schemas.microsoft.com/office/drawing/2014/main" id="{93E7648E-861E-4503-AEDC-56C4EC5072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="" xmlns:a16="http://schemas.microsoft.com/office/drawing/2014/main" id="{F9C72257-EBD0-4D1C-A32C-D846446872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="" xmlns:a16="http://schemas.microsoft.com/office/drawing/2014/main" id="{87BB2CBB-9C22-4E28-AB86-DC92AEE2DB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="" xmlns:a16="http://schemas.microsoft.com/office/drawing/2014/main" id="{F85B3053-8D9F-410A-80C2-7960DDEA6A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="" xmlns:a16="http://schemas.microsoft.com/office/drawing/2014/main" id="{E8FF5DA7-6E72-41F1-A54C-EAF440A274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8" name="Group 30">
            <a:extLst>
              <a:ext uri="{FF2B5EF4-FFF2-40B4-BE49-F238E27FC236}">
                <a16:creationId xmlns="" xmlns:a16="http://schemas.microsoft.com/office/drawing/2014/main" id="{A899734C-500F-4274-9854-8BFA14A1D7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FF07BF51-2934-47AD-A415-7400882F14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="" xmlns:a16="http://schemas.microsoft.com/office/drawing/2014/main" id="{DD6E3DF0-EDC0-458B-9C5B-911814F0A6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5D0824B1-47C9-4504-99FB-CB15051979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9" name="Rectangle 35">
            <a:extLst>
              <a:ext uri="{FF2B5EF4-FFF2-40B4-BE49-F238E27FC236}">
                <a16:creationId xmlns="" xmlns:a16="http://schemas.microsoft.com/office/drawing/2014/main" id="{5327CD12-A6CF-489C-ADCF-17D7E56C7B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37">
            <a:extLst>
              <a:ext uri="{FF2B5EF4-FFF2-40B4-BE49-F238E27FC236}">
                <a16:creationId xmlns="" xmlns:a16="http://schemas.microsoft.com/office/drawing/2014/main" id="{B4E48C8E-1009-4750-9630-436223C9EE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9" name="Freeform 5">
              <a:extLst>
                <a:ext uri="{FF2B5EF4-FFF2-40B4-BE49-F238E27FC236}">
                  <a16:creationId xmlns="" xmlns:a16="http://schemas.microsoft.com/office/drawing/2014/main" id="{70ACFF1E-E5E6-43E9-A5B7-33E0BEBD6E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">
              <a:extLst>
                <a:ext uri="{FF2B5EF4-FFF2-40B4-BE49-F238E27FC236}">
                  <a16:creationId xmlns="" xmlns:a16="http://schemas.microsoft.com/office/drawing/2014/main" id="{C217FABC-C638-4392-847B-1D5D24ACF2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7">
              <a:extLst>
                <a:ext uri="{FF2B5EF4-FFF2-40B4-BE49-F238E27FC236}">
                  <a16:creationId xmlns="" xmlns:a16="http://schemas.microsoft.com/office/drawing/2014/main" id="{5F4D7986-89F7-4A82-BCE1-D3748FA194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">
              <a:extLst>
                <a:ext uri="{FF2B5EF4-FFF2-40B4-BE49-F238E27FC236}">
                  <a16:creationId xmlns="" xmlns:a16="http://schemas.microsoft.com/office/drawing/2014/main" id="{086EDA91-62A8-4A58-8FD1-50579B98CC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">
              <a:extLst>
                <a:ext uri="{FF2B5EF4-FFF2-40B4-BE49-F238E27FC236}">
                  <a16:creationId xmlns="" xmlns:a16="http://schemas.microsoft.com/office/drawing/2014/main" id="{D2FE2666-E34E-4114-988D-0D6E0E7EFE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0">
              <a:extLst>
                <a:ext uri="{FF2B5EF4-FFF2-40B4-BE49-F238E27FC236}">
                  <a16:creationId xmlns="" xmlns:a16="http://schemas.microsoft.com/office/drawing/2014/main" id="{30447EE7-0C29-4B15-AABB-C0C4A8F6A7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">
              <a:extLst>
                <a:ext uri="{FF2B5EF4-FFF2-40B4-BE49-F238E27FC236}">
                  <a16:creationId xmlns="" xmlns:a16="http://schemas.microsoft.com/office/drawing/2014/main" id="{D5347D5C-1205-4D74-AA55-A6AC8C7815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2">
              <a:extLst>
                <a:ext uri="{FF2B5EF4-FFF2-40B4-BE49-F238E27FC236}">
                  <a16:creationId xmlns="" xmlns:a16="http://schemas.microsoft.com/office/drawing/2014/main" id="{13696D3F-405F-490D-AF68-9BBDC7DDDA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3">
              <a:extLst>
                <a:ext uri="{FF2B5EF4-FFF2-40B4-BE49-F238E27FC236}">
                  <a16:creationId xmlns="" xmlns:a16="http://schemas.microsoft.com/office/drawing/2014/main" id="{8194048F-FCD0-4944-9723-14BFD07155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4">
              <a:extLst>
                <a:ext uri="{FF2B5EF4-FFF2-40B4-BE49-F238E27FC236}">
                  <a16:creationId xmlns="" xmlns:a16="http://schemas.microsoft.com/office/drawing/2014/main" id="{F634E52A-02AD-4955-AA3F-8E8935F41F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5">
              <a:extLst>
                <a:ext uri="{FF2B5EF4-FFF2-40B4-BE49-F238E27FC236}">
                  <a16:creationId xmlns="" xmlns:a16="http://schemas.microsoft.com/office/drawing/2014/main" id="{99E661E3-26F4-4992-B424-91AAE0A006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6">
              <a:extLst>
                <a:ext uri="{FF2B5EF4-FFF2-40B4-BE49-F238E27FC236}">
                  <a16:creationId xmlns="" xmlns:a16="http://schemas.microsoft.com/office/drawing/2014/main" id="{65FC5C1D-91B5-4EBF-9A3E-BB5DC1E2A7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7">
              <a:extLst>
                <a:ext uri="{FF2B5EF4-FFF2-40B4-BE49-F238E27FC236}">
                  <a16:creationId xmlns="" xmlns:a16="http://schemas.microsoft.com/office/drawing/2014/main" id="{6D39CDA7-D7D3-4FED-B2BA-40464AA42D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8">
              <a:extLst>
                <a:ext uri="{FF2B5EF4-FFF2-40B4-BE49-F238E27FC236}">
                  <a16:creationId xmlns="" xmlns:a16="http://schemas.microsoft.com/office/drawing/2014/main" id="{F7F716E2-501F-47E8-9626-D9EC5492C1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9">
              <a:extLst>
                <a:ext uri="{FF2B5EF4-FFF2-40B4-BE49-F238E27FC236}">
                  <a16:creationId xmlns="" xmlns:a16="http://schemas.microsoft.com/office/drawing/2014/main" id="{3074FC5C-533A-4B99-8B9E-ED1C65AE6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0">
              <a:extLst>
                <a:ext uri="{FF2B5EF4-FFF2-40B4-BE49-F238E27FC236}">
                  <a16:creationId xmlns="" xmlns:a16="http://schemas.microsoft.com/office/drawing/2014/main" id="{00EDCFC2-0B77-4D95-8F8E-DB60A85F2F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1">
              <a:extLst>
                <a:ext uri="{FF2B5EF4-FFF2-40B4-BE49-F238E27FC236}">
                  <a16:creationId xmlns="" xmlns:a16="http://schemas.microsoft.com/office/drawing/2014/main" id="{974CB405-A36B-4456-9DE3-EBE212552F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2">
              <a:extLst>
                <a:ext uri="{FF2B5EF4-FFF2-40B4-BE49-F238E27FC236}">
                  <a16:creationId xmlns="" xmlns:a16="http://schemas.microsoft.com/office/drawing/2014/main" id="{BD84B494-4095-4E61-B65F-34F5C6BC840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3">
              <a:extLst>
                <a:ext uri="{FF2B5EF4-FFF2-40B4-BE49-F238E27FC236}">
                  <a16:creationId xmlns="" xmlns:a16="http://schemas.microsoft.com/office/drawing/2014/main" id="{33484AA0-BE6E-4F8B-85CF-9C4C750FF7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58">
            <a:extLst>
              <a:ext uri="{FF2B5EF4-FFF2-40B4-BE49-F238E27FC236}">
                <a16:creationId xmlns="" xmlns:a16="http://schemas.microsoft.com/office/drawing/2014/main" id="{C7D38E5F-6E59-41DA-B3CA-6AD28BF642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669293" y="3893141"/>
            <a:ext cx="8845667" cy="1771275"/>
            <a:chOff x="1669293" y="3893141"/>
            <a:chExt cx="8845667" cy="1771275"/>
          </a:xfrm>
        </p:grpSpPr>
        <p:sp>
          <p:nvSpPr>
            <p:cNvPr id="60" name="Isosceles Triangle 39">
              <a:extLst>
                <a:ext uri="{FF2B5EF4-FFF2-40B4-BE49-F238E27FC236}">
                  <a16:creationId xmlns="" xmlns:a16="http://schemas.microsoft.com/office/drawing/2014/main" id="{9AF9BC5C-44FD-4080-8C54-CC4E5F83FC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BA884903-3516-494A-B966-3E7651567A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69293" y="3893141"/>
              <a:ext cx="8845667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584A893-D0EC-4CA9-8E99-5700C4ED3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36" y="3980237"/>
            <a:ext cx="8672295" cy="727748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pl-PL" sz="3700" b="1" dirty="0" err="1" smtClean="0">
                <a:solidFill>
                  <a:schemeClr val="tx1"/>
                </a:solidFill>
              </a:rPr>
              <a:t>Rule</a:t>
            </a:r>
            <a:r>
              <a:rPr lang="pl-PL" sz="3700" b="1" dirty="0" smtClean="0">
                <a:solidFill>
                  <a:schemeClr val="tx1"/>
                </a:solidFill>
              </a:rPr>
              <a:t> 3: </a:t>
            </a:r>
            <a:r>
              <a:rPr lang="pl-PL" sz="3700" b="1" dirty="0" err="1" smtClean="0">
                <a:solidFill>
                  <a:schemeClr val="tx1"/>
                </a:solidFill>
              </a:rPr>
              <a:t>Timelessness</a:t>
            </a:r>
            <a:endParaRPr lang="en-US" sz="3700" b="1" dirty="0" err="1">
              <a:solidFill>
                <a:schemeClr val="tx1"/>
              </a:solidFill>
            </a:endParaRPr>
          </a:p>
        </p:txBody>
      </p:sp>
      <p:sp>
        <p:nvSpPr>
          <p:cNvPr id="72" name="Rectangle 62">
            <a:extLst>
              <a:ext uri="{FF2B5EF4-FFF2-40B4-BE49-F238E27FC236}">
                <a16:creationId xmlns="" xmlns:a16="http://schemas.microsoft.com/office/drawing/2014/main" id="{D2019510-1F68-48FE-8C72-905BF55826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68032" y="1179555"/>
            <a:ext cx="8850737" cy="26214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tekst&#10;&#10;Opis wygenerowany przy wysokim poziomie pewności">
            <a:extLst>
              <a:ext uri="{FF2B5EF4-FFF2-40B4-BE49-F238E27FC236}">
                <a16:creationId xmlns="" xmlns:a16="http://schemas.microsoft.com/office/drawing/2014/main" id="{9B13278A-F086-4439-B7EB-0AC1A5353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00" r="545"/>
          <a:stretch/>
        </p:blipFill>
        <p:spPr>
          <a:xfrm>
            <a:off x="2234314" y="1346402"/>
            <a:ext cx="7717629" cy="2302486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2060676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>
            <a:extLst>
              <a:ext uri="{FF2B5EF4-FFF2-40B4-BE49-F238E27FC236}">
                <a16:creationId xmlns="" xmlns:a16="http://schemas.microsoft.com/office/drawing/2014/main" id="{84DB7353-7D7A-431B-A5B6-A3845E6F2B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9E8D15D6-6183-4BE1-A315-C7EC9C1A53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2A253FA-4E60-4B4D-94B0-93ECFCF309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E1B39AD1-11BD-457B-822C-A873607F41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C286005-78D5-4BE4-AA8B-75CDC07E78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09E4A22D-7E83-4F24-97FE-931A93CACC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4351E96B-8DD4-4D5E-A9F0-C47F5F3378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BFF78610-2475-4756-9EC8-5DA7D8902D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C7ACAE44-681D-4CBC-B2AB-E5131DF5A8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CA22E4A0-73AA-4722-9C16-F3AF9A33EC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BB36E626-EBEB-41C0-B224-8DB049DB4D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D603DEC5-BED4-4DB6-A253-F61CC36742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86AE9DE6-CA9A-479B-A0FB-0E1BAC7A65E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16CB8DC8-E75F-4574-A290-AAB7031BE8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8">
              <a:extLst>
                <a:ext uri="{FF2B5EF4-FFF2-40B4-BE49-F238E27FC236}">
                  <a16:creationId xmlns="" xmlns:a16="http://schemas.microsoft.com/office/drawing/2014/main" id="{1CA657E1-3A52-4C23-AA47-EBB2D5C414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9">
              <a:extLst>
                <a:ext uri="{FF2B5EF4-FFF2-40B4-BE49-F238E27FC236}">
                  <a16:creationId xmlns="" xmlns:a16="http://schemas.microsoft.com/office/drawing/2014/main" id="{ED4F701B-2A93-464F-A673-54EED5C4C4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20">
              <a:extLst>
                <a:ext uri="{FF2B5EF4-FFF2-40B4-BE49-F238E27FC236}">
                  <a16:creationId xmlns="" xmlns:a16="http://schemas.microsoft.com/office/drawing/2014/main" id="{9977C34F-F6C9-4749-B201-7B928802DF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1">
              <a:extLst>
                <a:ext uri="{FF2B5EF4-FFF2-40B4-BE49-F238E27FC236}">
                  <a16:creationId xmlns="" xmlns:a16="http://schemas.microsoft.com/office/drawing/2014/main" id="{3A913E6B-DBE9-4291-A34C-36069ECB8E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2">
              <a:extLst>
                <a:ext uri="{FF2B5EF4-FFF2-40B4-BE49-F238E27FC236}">
                  <a16:creationId xmlns="" xmlns:a16="http://schemas.microsoft.com/office/drawing/2014/main" id="{7D415C04-AB5C-4B76-9E49-EEBAEE64D0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3">
              <a:extLst>
                <a:ext uri="{FF2B5EF4-FFF2-40B4-BE49-F238E27FC236}">
                  <a16:creationId xmlns="" xmlns:a16="http://schemas.microsoft.com/office/drawing/2014/main" id="{151FDC11-E872-4EAE-A597-822F9FE170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" name="Group 27">
            <a:extLst>
              <a:ext uri="{FF2B5EF4-FFF2-40B4-BE49-F238E27FC236}">
                <a16:creationId xmlns="" xmlns:a16="http://schemas.microsoft.com/office/drawing/2014/main" id="{1B24766B-81CA-44C7-BF11-77A12BA424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1A2F9962-DEB8-461C-8B4C-C0ED0D8A7B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="" xmlns:a16="http://schemas.microsoft.com/office/drawing/2014/main" id="{C0672E08-EB09-4B8E-8522-24BBC2CFFD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3447AB64-F3EC-4A1F-BFD4-F0F9DB3DAD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7" name="Rectangle 32">
            <a:extLst>
              <a:ext uri="{FF2B5EF4-FFF2-40B4-BE49-F238E27FC236}">
                <a16:creationId xmlns="" xmlns:a16="http://schemas.microsoft.com/office/drawing/2014/main" id="{6BDBA639-2A71-4A60-A71A-FF1836F546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34">
            <a:extLst>
              <a:ext uri="{FF2B5EF4-FFF2-40B4-BE49-F238E27FC236}">
                <a16:creationId xmlns="" xmlns:a16="http://schemas.microsoft.com/office/drawing/2014/main" id="{5E208A8B-5EBD-4532-BE72-26414FA7CF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6" name="Freeform 5">
              <a:extLst>
                <a:ext uri="{FF2B5EF4-FFF2-40B4-BE49-F238E27FC236}">
                  <a16:creationId xmlns="" xmlns:a16="http://schemas.microsoft.com/office/drawing/2014/main" id="{15D09196-B338-4AB5-A71B-CFD5FFCA62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6">
              <a:extLst>
                <a:ext uri="{FF2B5EF4-FFF2-40B4-BE49-F238E27FC236}">
                  <a16:creationId xmlns="" xmlns:a16="http://schemas.microsoft.com/office/drawing/2014/main" id="{F50B4463-128A-4677-A285-C017E6C543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7">
              <a:extLst>
                <a:ext uri="{FF2B5EF4-FFF2-40B4-BE49-F238E27FC236}">
                  <a16:creationId xmlns="" xmlns:a16="http://schemas.microsoft.com/office/drawing/2014/main" id="{1D9B95CD-F023-4DFA-9678-1E02713F74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8">
              <a:extLst>
                <a:ext uri="{FF2B5EF4-FFF2-40B4-BE49-F238E27FC236}">
                  <a16:creationId xmlns="" xmlns:a16="http://schemas.microsoft.com/office/drawing/2014/main" id="{1DDF47A8-BE7B-43F3-A500-F5A4656D83B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9">
              <a:extLst>
                <a:ext uri="{FF2B5EF4-FFF2-40B4-BE49-F238E27FC236}">
                  <a16:creationId xmlns="" xmlns:a16="http://schemas.microsoft.com/office/drawing/2014/main" id="{2DD394DE-76FB-42F8-85F2-FD436F4232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10">
              <a:extLst>
                <a:ext uri="{FF2B5EF4-FFF2-40B4-BE49-F238E27FC236}">
                  <a16:creationId xmlns="" xmlns:a16="http://schemas.microsoft.com/office/drawing/2014/main" id="{B95F2EFB-87E6-4400-AAF3-7EB8B4F156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1">
              <a:extLst>
                <a:ext uri="{FF2B5EF4-FFF2-40B4-BE49-F238E27FC236}">
                  <a16:creationId xmlns="" xmlns:a16="http://schemas.microsoft.com/office/drawing/2014/main" id="{1D463476-2BC7-418C-9D6F-51444B11A7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2">
              <a:extLst>
                <a:ext uri="{FF2B5EF4-FFF2-40B4-BE49-F238E27FC236}">
                  <a16:creationId xmlns="" xmlns:a16="http://schemas.microsoft.com/office/drawing/2014/main" id="{24011122-2495-478A-81BF-ABBDEA1DA8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3">
              <a:extLst>
                <a:ext uri="{FF2B5EF4-FFF2-40B4-BE49-F238E27FC236}">
                  <a16:creationId xmlns="" xmlns:a16="http://schemas.microsoft.com/office/drawing/2014/main" id="{C79E87C5-E5B3-476B-B539-FC9CF4A33B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4">
              <a:extLst>
                <a:ext uri="{FF2B5EF4-FFF2-40B4-BE49-F238E27FC236}">
                  <a16:creationId xmlns="" xmlns:a16="http://schemas.microsoft.com/office/drawing/2014/main" id="{956029CA-2B38-434D-9044-5FF3A1ECD1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5">
              <a:extLst>
                <a:ext uri="{FF2B5EF4-FFF2-40B4-BE49-F238E27FC236}">
                  <a16:creationId xmlns="" xmlns:a16="http://schemas.microsoft.com/office/drawing/2014/main" id="{9514CFB6-E8DB-43DC-B1CD-9CC2D4B276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6">
              <a:extLst>
                <a:ext uri="{FF2B5EF4-FFF2-40B4-BE49-F238E27FC236}">
                  <a16:creationId xmlns="" xmlns:a16="http://schemas.microsoft.com/office/drawing/2014/main" id="{BD8C1FC8-E550-45BE-9F30-822BAB3781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7">
              <a:extLst>
                <a:ext uri="{FF2B5EF4-FFF2-40B4-BE49-F238E27FC236}">
                  <a16:creationId xmlns="" xmlns:a16="http://schemas.microsoft.com/office/drawing/2014/main" id="{D1646B5D-A7B7-41EC-9591-0E0C0F4F94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8">
              <a:extLst>
                <a:ext uri="{FF2B5EF4-FFF2-40B4-BE49-F238E27FC236}">
                  <a16:creationId xmlns="" xmlns:a16="http://schemas.microsoft.com/office/drawing/2014/main" id="{E2118E93-481E-4843-987E-378187AA37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9">
              <a:extLst>
                <a:ext uri="{FF2B5EF4-FFF2-40B4-BE49-F238E27FC236}">
                  <a16:creationId xmlns="" xmlns:a16="http://schemas.microsoft.com/office/drawing/2014/main" id="{77038464-F4E2-47EC-A87F-18469191E3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20">
              <a:extLst>
                <a:ext uri="{FF2B5EF4-FFF2-40B4-BE49-F238E27FC236}">
                  <a16:creationId xmlns="" xmlns:a16="http://schemas.microsoft.com/office/drawing/2014/main" id="{FB3BBEB1-E146-408F-95B7-EE2F269DE1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1">
              <a:extLst>
                <a:ext uri="{FF2B5EF4-FFF2-40B4-BE49-F238E27FC236}">
                  <a16:creationId xmlns="" xmlns:a16="http://schemas.microsoft.com/office/drawing/2014/main" id="{C765B285-56EC-47FC-B116-274EBBD61A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2">
              <a:extLst>
                <a:ext uri="{FF2B5EF4-FFF2-40B4-BE49-F238E27FC236}">
                  <a16:creationId xmlns="" xmlns:a16="http://schemas.microsoft.com/office/drawing/2014/main" id="{CB4A6191-6913-42EA-905E-8A174AE2C9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3">
              <a:extLst>
                <a:ext uri="{FF2B5EF4-FFF2-40B4-BE49-F238E27FC236}">
                  <a16:creationId xmlns="" xmlns:a16="http://schemas.microsoft.com/office/drawing/2014/main" id="{8ADEEF92-F481-475A-845C-5E940F0D55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4" name="Freeform: Shape 55">
            <a:extLst>
              <a:ext uri="{FF2B5EF4-FFF2-40B4-BE49-F238E27FC236}">
                <a16:creationId xmlns="" xmlns:a16="http://schemas.microsoft.com/office/drawing/2014/main" id="{D9C506D7-84CB-4057-A44A-465313E785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Oval 32">
            <a:extLst>
              <a:ext uri="{FF2B5EF4-FFF2-40B4-BE49-F238E27FC236}">
                <a16:creationId xmlns="" xmlns:a16="http://schemas.microsoft.com/office/drawing/2014/main" id="{7842FC68-61FD-4700-8A22-BB8B071884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5B5E754-DFF1-451C-BC52-BFF64D472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277" y="2061838"/>
            <a:ext cx="6959446" cy="166247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pl-PL" sz="4800" dirty="0" err="1" smtClean="0"/>
              <a:t>Some</a:t>
            </a:r>
            <a:r>
              <a:rPr lang="pl-PL" sz="4800" dirty="0" smtClean="0"/>
              <a:t> </a:t>
            </a:r>
            <a:r>
              <a:rPr lang="pl-PL" sz="4800" dirty="0" err="1" smtClean="0"/>
              <a:t>advice</a:t>
            </a:r>
            <a:r>
              <a:rPr lang="pl-PL" sz="4800" dirty="0" smtClean="0"/>
              <a:t> on </a:t>
            </a:r>
            <a:r>
              <a:rPr lang="pl-PL" sz="4800" dirty="0" err="1" smtClean="0"/>
              <a:t>how</a:t>
            </a:r>
            <a:r>
              <a:rPr lang="pl-PL" sz="4800" dirty="0" smtClean="0"/>
              <a:t> </a:t>
            </a:r>
            <a:r>
              <a:rPr lang="pl-PL" sz="4800" dirty="0" smtClean="0"/>
              <a:t>to design a logo.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68020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3">
            <a:extLst>
              <a:ext uri="{FF2B5EF4-FFF2-40B4-BE49-F238E27FC236}">
                <a16:creationId xmlns="" xmlns:a16="http://schemas.microsoft.com/office/drawing/2014/main" id="{AE19E2D2-078B-459F-A431-2037B063FD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14035B44-9204-427C-98D0-75678B980C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="" xmlns:a16="http://schemas.microsoft.com/office/drawing/2014/main" id="{755FDC7E-5938-4B4B-8877-06EE01FCDB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="" xmlns:a16="http://schemas.microsoft.com/office/drawing/2014/main" id="{F0437E65-E6AA-41CB-8690-97980FE0D4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8">
              <a:extLst>
                <a:ext uri="{FF2B5EF4-FFF2-40B4-BE49-F238E27FC236}">
                  <a16:creationId xmlns="" xmlns:a16="http://schemas.microsoft.com/office/drawing/2014/main" id="{3F0EF991-E8E2-4486-80F2-A9E03DA18D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="" xmlns:a16="http://schemas.microsoft.com/office/drawing/2014/main" id="{FB081D04-EE00-42EF-BBFB-6846736138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="" xmlns:a16="http://schemas.microsoft.com/office/drawing/2014/main" id="{12B7F571-868C-421B-8A57-6196C8124C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="" xmlns:a16="http://schemas.microsoft.com/office/drawing/2014/main" id="{7E4953C7-80FE-46D4-A354-20321F4211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="" xmlns:a16="http://schemas.microsoft.com/office/drawing/2014/main" id="{C60293D3-71F6-45CD-890F-E68F81CDD9D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="" xmlns:a16="http://schemas.microsoft.com/office/drawing/2014/main" id="{940865AC-2494-4A34-80AC-0D78FE9C50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="" xmlns:a16="http://schemas.microsoft.com/office/drawing/2014/main" id="{E8206DC4-8F5A-4192-BB5B-39A4A2CDDD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="" xmlns:a16="http://schemas.microsoft.com/office/drawing/2014/main" id="{1851F69F-8755-4226-9A81-C27799E32B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6">
              <a:extLst>
                <a:ext uri="{FF2B5EF4-FFF2-40B4-BE49-F238E27FC236}">
                  <a16:creationId xmlns="" xmlns:a16="http://schemas.microsoft.com/office/drawing/2014/main" id="{D85B97EF-28BC-441A-9EBB-81EF34094A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7">
              <a:extLst>
                <a:ext uri="{FF2B5EF4-FFF2-40B4-BE49-F238E27FC236}">
                  <a16:creationId xmlns="" xmlns:a16="http://schemas.microsoft.com/office/drawing/2014/main" id="{7C68D975-1EC2-4BFA-811D-0454109E3B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="" xmlns:a16="http://schemas.microsoft.com/office/drawing/2014/main" id="{251959DD-2AB4-4342-8A28-A252939263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="" xmlns:a16="http://schemas.microsoft.com/office/drawing/2014/main" id="{785D37AB-3782-4D04-A998-0C126E1BDF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="" xmlns:a16="http://schemas.microsoft.com/office/drawing/2014/main" id="{9313ACA4-E3EA-43A3-822B-DD5DF119D1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1">
              <a:extLst>
                <a:ext uri="{FF2B5EF4-FFF2-40B4-BE49-F238E27FC236}">
                  <a16:creationId xmlns="" xmlns:a16="http://schemas.microsoft.com/office/drawing/2014/main" id="{5A98D1AB-DF34-414B-9696-4B671EC20B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="" xmlns:a16="http://schemas.microsoft.com/office/drawing/2014/main" id="{8153A7D0-F980-48CC-B318-806C679F48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="" xmlns:a16="http://schemas.microsoft.com/office/drawing/2014/main" id="{96E44097-7726-43F7-9E27-8BD5BCF89A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="" xmlns:a16="http://schemas.microsoft.com/office/drawing/2014/main" id="{65B28630-DA3C-4E4C-94ED-0ED8F353C0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="" xmlns:a16="http://schemas.microsoft.com/office/drawing/2014/main" id="{1686151F-4919-4A15-9EC3-0329453ED6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2" name="Group 36">
            <a:extLst>
              <a:ext uri="{FF2B5EF4-FFF2-40B4-BE49-F238E27FC236}">
                <a16:creationId xmlns="" xmlns:a16="http://schemas.microsoft.com/office/drawing/2014/main" id="{E10C7CFA-FC7F-479C-9026-39109C0B59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9971A5E3-BBAD-4023-B07C-7FBC4202D8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22">
              <a:extLst>
                <a:ext uri="{FF2B5EF4-FFF2-40B4-BE49-F238E27FC236}">
                  <a16:creationId xmlns="" xmlns:a16="http://schemas.microsoft.com/office/drawing/2014/main" id="{FC05BA5F-5BBE-4BFA-A313-1554762332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5275B948-0170-4286-84CE-04CA461F27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3" name="Rectangle 41">
            <a:extLst>
              <a:ext uri="{FF2B5EF4-FFF2-40B4-BE49-F238E27FC236}">
                <a16:creationId xmlns="" xmlns:a16="http://schemas.microsoft.com/office/drawing/2014/main" id="{EDFF257A-042C-46B5-80D1-3E8CFD3344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43">
            <a:extLst>
              <a:ext uri="{FF2B5EF4-FFF2-40B4-BE49-F238E27FC236}">
                <a16:creationId xmlns="" xmlns:a16="http://schemas.microsoft.com/office/drawing/2014/main" id="{E2836BD6-A1CD-4253-813F-3EDA642A7A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5" name="Freeform 5">
              <a:extLst>
                <a:ext uri="{FF2B5EF4-FFF2-40B4-BE49-F238E27FC236}">
                  <a16:creationId xmlns="" xmlns:a16="http://schemas.microsoft.com/office/drawing/2014/main" id="{63EE4AB3-C905-497E-988B-4D7394894B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6">
              <a:extLst>
                <a:ext uri="{FF2B5EF4-FFF2-40B4-BE49-F238E27FC236}">
                  <a16:creationId xmlns="" xmlns:a16="http://schemas.microsoft.com/office/drawing/2014/main" id="{774DC5FF-D912-4C9F-811A-337208A3B4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7">
              <a:extLst>
                <a:ext uri="{FF2B5EF4-FFF2-40B4-BE49-F238E27FC236}">
                  <a16:creationId xmlns="" xmlns:a16="http://schemas.microsoft.com/office/drawing/2014/main" id="{E04E6A71-624A-4806-A53E-87BC73A85B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">
              <a:extLst>
                <a:ext uri="{FF2B5EF4-FFF2-40B4-BE49-F238E27FC236}">
                  <a16:creationId xmlns="" xmlns:a16="http://schemas.microsoft.com/office/drawing/2014/main" id="{E1871C83-254F-49CD-8EA7-8CB7089B80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">
              <a:extLst>
                <a:ext uri="{FF2B5EF4-FFF2-40B4-BE49-F238E27FC236}">
                  <a16:creationId xmlns="" xmlns:a16="http://schemas.microsoft.com/office/drawing/2014/main" id="{427141DF-5457-4673-B816-C6C5C72AE9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0">
              <a:extLst>
                <a:ext uri="{FF2B5EF4-FFF2-40B4-BE49-F238E27FC236}">
                  <a16:creationId xmlns="" xmlns:a16="http://schemas.microsoft.com/office/drawing/2014/main" id="{BC9A176E-C84F-4816-97D4-426B396FC0B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1">
              <a:extLst>
                <a:ext uri="{FF2B5EF4-FFF2-40B4-BE49-F238E27FC236}">
                  <a16:creationId xmlns="" xmlns:a16="http://schemas.microsoft.com/office/drawing/2014/main" id="{981B905A-332A-49BC-9456-7D0337D9BD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2">
              <a:extLst>
                <a:ext uri="{FF2B5EF4-FFF2-40B4-BE49-F238E27FC236}">
                  <a16:creationId xmlns="" xmlns:a16="http://schemas.microsoft.com/office/drawing/2014/main" id="{2EBD9769-DFB9-4970-91FF-137E685AF6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3">
              <a:extLst>
                <a:ext uri="{FF2B5EF4-FFF2-40B4-BE49-F238E27FC236}">
                  <a16:creationId xmlns="" xmlns:a16="http://schemas.microsoft.com/office/drawing/2014/main" id="{21DCB916-2D3C-46BC-9A95-EFC166D96CF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4">
              <a:extLst>
                <a:ext uri="{FF2B5EF4-FFF2-40B4-BE49-F238E27FC236}">
                  <a16:creationId xmlns="" xmlns:a16="http://schemas.microsoft.com/office/drawing/2014/main" id="{189DAD37-FFF7-49FA-8FBB-D20A992D48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5">
              <a:extLst>
                <a:ext uri="{FF2B5EF4-FFF2-40B4-BE49-F238E27FC236}">
                  <a16:creationId xmlns="" xmlns:a16="http://schemas.microsoft.com/office/drawing/2014/main" id="{D148A64A-D598-4309-BCA9-F67ADE72CB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6">
              <a:extLst>
                <a:ext uri="{FF2B5EF4-FFF2-40B4-BE49-F238E27FC236}">
                  <a16:creationId xmlns="" xmlns:a16="http://schemas.microsoft.com/office/drawing/2014/main" id="{38A95D77-7745-4551-BBD5-3515A074D3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7">
              <a:extLst>
                <a:ext uri="{FF2B5EF4-FFF2-40B4-BE49-F238E27FC236}">
                  <a16:creationId xmlns="" xmlns:a16="http://schemas.microsoft.com/office/drawing/2014/main" id="{A2C20B7F-80D6-4D48-BB2A-9AEC854948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8">
              <a:extLst>
                <a:ext uri="{FF2B5EF4-FFF2-40B4-BE49-F238E27FC236}">
                  <a16:creationId xmlns="" xmlns:a16="http://schemas.microsoft.com/office/drawing/2014/main" id="{55589882-0BB8-42B0-B42F-32A75B1918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9">
              <a:extLst>
                <a:ext uri="{FF2B5EF4-FFF2-40B4-BE49-F238E27FC236}">
                  <a16:creationId xmlns="" xmlns:a16="http://schemas.microsoft.com/office/drawing/2014/main" id="{53673B9F-5864-445E-82E7-0A8324FA85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0">
              <a:extLst>
                <a:ext uri="{FF2B5EF4-FFF2-40B4-BE49-F238E27FC236}">
                  <a16:creationId xmlns="" xmlns:a16="http://schemas.microsoft.com/office/drawing/2014/main" id="{16FF3B3D-59FE-4AE1-AA54-14A691D6B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1">
              <a:extLst>
                <a:ext uri="{FF2B5EF4-FFF2-40B4-BE49-F238E27FC236}">
                  <a16:creationId xmlns="" xmlns:a16="http://schemas.microsoft.com/office/drawing/2014/main" id="{901CA0F0-4962-4EC5-BA5B-3F0A967FC8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2">
              <a:extLst>
                <a:ext uri="{FF2B5EF4-FFF2-40B4-BE49-F238E27FC236}">
                  <a16:creationId xmlns="" xmlns:a16="http://schemas.microsoft.com/office/drawing/2014/main" id="{3DD02E26-C2AD-4062-85BD-28D172C9E7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3">
              <a:extLst>
                <a:ext uri="{FF2B5EF4-FFF2-40B4-BE49-F238E27FC236}">
                  <a16:creationId xmlns="" xmlns:a16="http://schemas.microsoft.com/office/drawing/2014/main" id="{D7B60BD4-07C1-461F-B38E-B39EBACA3A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4">
              <a:extLst>
                <a:ext uri="{FF2B5EF4-FFF2-40B4-BE49-F238E27FC236}">
                  <a16:creationId xmlns="" xmlns:a16="http://schemas.microsoft.com/office/drawing/2014/main" id="{D81BB3F7-E4A5-4BD9-A70D-FDA6C9127F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5">
              <a:extLst>
                <a:ext uri="{FF2B5EF4-FFF2-40B4-BE49-F238E27FC236}">
                  <a16:creationId xmlns="" xmlns:a16="http://schemas.microsoft.com/office/drawing/2014/main" id="{B93A80B5-32BA-48BB-941A-4FC64AC62E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" name="Rectangle 66">
            <a:extLst>
              <a:ext uri="{FF2B5EF4-FFF2-40B4-BE49-F238E27FC236}">
                <a16:creationId xmlns="" xmlns:a16="http://schemas.microsoft.com/office/drawing/2014/main" id="{9C057A66-6E97-4BA5-B4B3-2690ACE3CE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1682" y="1047102"/>
            <a:ext cx="5936885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22">
            <a:extLst>
              <a:ext uri="{FF2B5EF4-FFF2-40B4-BE49-F238E27FC236}">
                <a16:creationId xmlns="" xmlns:a16="http://schemas.microsoft.com/office/drawing/2014/main" id="{764884A8-16DD-467F-A648-70B32E20BA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3602131" y="5546507"/>
            <a:ext cx="315988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70">
            <a:extLst>
              <a:ext uri="{FF2B5EF4-FFF2-40B4-BE49-F238E27FC236}">
                <a16:creationId xmlns="" xmlns:a16="http://schemas.microsoft.com/office/drawing/2014/main" id="{276681CD-6924-4550-926C-667FC2C6A8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1682" y="1634393"/>
            <a:ext cx="5935796" cy="3917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EBF7E5D-AE93-48A5-9067-FBBBF678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78" y="1718735"/>
            <a:ext cx="5767566" cy="1072378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z="3300" dirty="0"/>
              <a:t>1. </a:t>
            </a:r>
            <a:r>
              <a:rPr lang="pl-PL" sz="3300" dirty="0" smtClean="0"/>
              <a:t>Do not </a:t>
            </a:r>
            <a:r>
              <a:rPr lang="pl-PL" sz="3300" dirty="0" err="1" smtClean="0"/>
              <a:t>use</a:t>
            </a:r>
            <a:r>
              <a:rPr lang="pl-PL" sz="3300" dirty="0" smtClean="0"/>
              <a:t> </a:t>
            </a:r>
            <a:r>
              <a:rPr lang="pl-PL" sz="3300" dirty="0" err="1" smtClean="0"/>
              <a:t>more</a:t>
            </a:r>
            <a:r>
              <a:rPr lang="pl-PL" sz="3300" dirty="0" smtClean="0"/>
              <a:t> </a:t>
            </a:r>
            <a:r>
              <a:rPr lang="pl-PL" sz="3300" dirty="0" err="1" smtClean="0"/>
              <a:t>than</a:t>
            </a:r>
            <a:r>
              <a:rPr lang="pl-PL" sz="3300" dirty="0" smtClean="0"/>
              <a:t> 3 </a:t>
            </a:r>
            <a:r>
              <a:rPr lang="pl-PL" sz="3300" dirty="0" err="1" smtClean="0"/>
              <a:t>colours</a:t>
            </a:r>
            <a:r>
              <a:rPr lang="en-US" sz="3300" dirty="0" smtClean="0"/>
              <a:t>.</a:t>
            </a:r>
            <a:endParaRPr lang="en-US" sz="330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3E335E33-C0A5-4260-BD86-389FFC1FB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3102" y="2789239"/>
            <a:ext cx="5768442" cy="26836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Wingdings" panose="05000000000000000000" pitchFamily="2" charset="2"/>
              <a:buChar char="§"/>
            </a:pPr>
            <a:r>
              <a:rPr lang="en-US" b="1" dirty="0">
                <a:ea typeface="+mn-lt"/>
                <a:cs typeface="+mn-lt"/>
              </a:rPr>
              <a:t/>
            </a:r>
            <a:br>
              <a:rPr lang="en-US" b="1" dirty="0">
                <a:ea typeface="+mn-lt"/>
                <a:cs typeface="+mn-lt"/>
              </a:rPr>
            </a:br>
            <a:r>
              <a:rPr lang="en-US" b="1" dirty="0">
                <a:solidFill>
                  <a:srgbClr val="FFFFFE"/>
                </a:solidFill>
              </a:rPr>
              <a:t> </a:t>
            </a:r>
            <a:r>
              <a:rPr lang="en-US" dirty="0"/>
              <a:t>Avoid </a:t>
            </a:r>
            <a:r>
              <a:rPr lang="en-US" dirty="0" smtClean="0"/>
              <a:t>too bright </a:t>
            </a:r>
            <a:r>
              <a:rPr lang="en-US" dirty="0"/>
              <a:t>but also gloomy </a:t>
            </a:r>
            <a:r>
              <a:rPr lang="en-US" dirty="0" err="1" smtClean="0"/>
              <a:t>colo</a:t>
            </a:r>
            <a:r>
              <a:rPr lang="pl-PL" dirty="0" smtClean="0"/>
              <a:t>u</a:t>
            </a:r>
            <a:r>
              <a:rPr lang="en-US" dirty="0" err="1" smtClean="0"/>
              <a:t>rs</a:t>
            </a:r>
            <a:r>
              <a:rPr lang="en-US" dirty="0"/>
              <a:t>. Learn about the meaning of </a:t>
            </a:r>
            <a:r>
              <a:rPr lang="en-US" dirty="0" err="1" smtClean="0"/>
              <a:t>colo</a:t>
            </a:r>
            <a:r>
              <a:rPr lang="pl-PL" dirty="0" smtClean="0"/>
              <a:t>u</a:t>
            </a:r>
            <a:r>
              <a:rPr lang="en-US" dirty="0" err="1" smtClean="0"/>
              <a:t>rs</a:t>
            </a:r>
            <a:r>
              <a:rPr lang="en-US" dirty="0" smtClean="0"/>
              <a:t> </a:t>
            </a:r>
            <a:r>
              <a:rPr lang="en-US" dirty="0"/>
              <a:t>before applying </a:t>
            </a:r>
            <a:r>
              <a:rPr lang="en-US" dirty="0" smtClean="0"/>
              <a:t>them.</a:t>
            </a:r>
            <a:endParaRPr lang="en-US" dirty="0">
              <a:solidFill>
                <a:srgbClr val="FFFFFE"/>
              </a:solidFill>
            </a:endParaRPr>
          </a:p>
        </p:txBody>
      </p:sp>
      <p:pic>
        <p:nvPicPr>
          <p:cNvPr id="9" name="Obraz 9" descr="Obraz zawierający tekst&#10;&#10;Opis wygenerowany przy wysokim poziomie pewności">
            <a:extLst>
              <a:ext uri="{FF2B5EF4-FFF2-40B4-BE49-F238E27FC236}">
                <a16:creationId xmlns="" xmlns:a16="http://schemas.microsoft.com/office/drawing/2014/main" id="{822DC0B4-EF71-4E03-A490-D75681500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296" r="11126"/>
          <a:stretch/>
        </p:blipFill>
        <p:spPr>
          <a:xfrm>
            <a:off x="7549862" y="227"/>
            <a:ext cx="4641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98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6A7539A-C178-4D24-BB14-3243BB246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 Get rid of anything that is not absolutely necessary</a:t>
            </a:r>
            <a:r>
              <a:rPr lang="pl-PL" b="1" dirty="0" smtClean="0"/>
              <a:t>.</a:t>
            </a:r>
            <a:endParaRPr lang="pl-PL" dirty="0"/>
          </a:p>
        </p:txBody>
      </p:sp>
      <p:pic>
        <p:nvPicPr>
          <p:cNvPr id="5" name="Obraz 5" descr="Obraz zawierający grafika wektorowa&#10;&#10;Opis wygenerowany przy bardzo wysokim poziomie pewności">
            <a:extLst>
              <a:ext uri="{FF2B5EF4-FFF2-40B4-BE49-F238E27FC236}">
                <a16:creationId xmlns="" xmlns:a16="http://schemas.microsoft.com/office/drawing/2014/main" id="{40257A31-BF5D-4364-9DDE-2471BE35EE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5510" y="803275"/>
            <a:ext cx="5084693" cy="5249863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872A7A32-FB92-4374-A09E-6A5B98CC536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> </a:t>
            </a:r>
            <a:r>
              <a:rPr lang="en-US" dirty="0"/>
              <a:t>The </a:t>
            </a:r>
            <a:r>
              <a:rPr lang="en-US" dirty="0" smtClean="0"/>
              <a:t>perfect logo creation </a:t>
            </a:r>
            <a:r>
              <a:rPr lang="en-US" dirty="0"/>
              <a:t>does not </a:t>
            </a:r>
            <a:r>
              <a:rPr lang="pl-PL" dirty="0" err="1" smtClean="0"/>
              <a:t>mean</a:t>
            </a:r>
            <a:r>
              <a:rPr lang="en-US" dirty="0" smtClean="0"/>
              <a:t> </a:t>
            </a:r>
            <a:r>
              <a:rPr lang="en-US" dirty="0"/>
              <a:t>that you </a:t>
            </a:r>
            <a:r>
              <a:rPr lang="en-US" dirty="0" smtClean="0"/>
              <a:t>can’t </a:t>
            </a:r>
            <a:r>
              <a:rPr lang="en-US" dirty="0"/>
              <a:t>add </a:t>
            </a:r>
            <a:r>
              <a:rPr lang="en-US" dirty="0" smtClean="0"/>
              <a:t>anything to it. </a:t>
            </a:r>
            <a:r>
              <a:rPr lang="en-US" dirty="0"/>
              <a:t>The ideal logo design is </a:t>
            </a:r>
            <a:r>
              <a:rPr lang="en-US" dirty="0" err="1" smtClean="0"/>
              <a:t>characterised</a:t>
            </a:r>
            <a:r>
              <a:rPr lang="en-US" dirty="0" smtClean="0"/>
              <a:t> </a:t>
            </a:r>
            <a:r>
              <a:rPr lang="en-US" dirty="0"/>
              <a:t>by the fact that you </a:t>
            </a:r>
            <a:r>
              <a:rPr lang="en-US" dirty="0" smtClean="0"/>
              <a:t>can’t </a:t>
            </a:r>
            <a:r>
              <a:rPr lang="pl-PL" dirty="0" err="1" smtClean="0"/>
              <a:t>remove</a:t>
            </a:r>
            <a:r>
              <a:rPr lang="en-US" dirty="0" smtClean="0"/>
              <a:t> </a:t>
            </a:r>
            <a:r>
              <a:rPr lang="en-US" dirty="0"/>
              <a:t>anything.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3553047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88</TotalTime>
  <Words>235</Words>
  <Application>Microsoft Macintosh PowerPoint</Application>
  <PresentationFormat>Custom</PresentationFormat>
  <Paragraphs>34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Atlas</vt:lpstr>
      <vt:lpstr>How to design a good logo?</vt:lpstr>
      <vt:lpstr>Logo  (emblem, trademark)</vt:lpstr>
      <vt:lpstr>How to design a perfect logo?</vt:lpstr>
      <vt:lpstr>Rule 1: Simplicity</vt:lpstr>
      <vt:lpstr>Rule 2: Recongisability</vt:lpstr>
      <vt:lpstr>Rule 3: Timelessness</vt:lpstr>
      <vt:lpstr>Some advice on how to design a logo.</vt:lpstr>
      <vt:lpstr>1. Do not use more than 3 colours.</vt:lpstr>
      <vt:lpstr>2. Get rid of anything that is not absolutely necessary.</vt:lpstr>
      <vt:lpstr>3.  A logo must be easy to remember</vt:lpstr>
      <vt:lpstr>4. Do not combine elements of already existing signs</vt:lpstr>
      <vt:lpstr>6. The logo should always look good</vt:lpstr>
      <vt:lpstr>You can design your logo manually, or you can use programs available online:</vt:lpstr>
      <vt:lpstr>Authors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Aaron Kaswen</cp:lastModifiedBy>
  <cp:revision>536</cp:revision>
  <dcterms:created xsi:type="dcterms:W3CDTF">2014-08-26T23:43:54Z</dcterms:created>
  <dcterms:modified xsi:type="dcterms:W3CDTF">2018-09-24T08:55:18Z</dcterms:modified>
</cp:coreProperties>
</file>