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57" r:id="rId3"/>
    <p:sldId id="260" r:id="rId4"/>
    <p:sldId id="261" r:id="rId5"/>
    <p:sldId id="262" r:id="rId6"/>
    <p:sldId id="259"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91E439-7299-49B5-9F59-DB4D3CAAD56C}" type="datetimeFigureOut">
              <a:rPr lang="it-IT" smtClean="0"/>
              <a:t>03/02/2019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3F042C-047A-4DDF-B67E-1C5B03D93EAB}" type="slidenum">
              <a:rPr lang="it-IT" smtClean="0"/>
              <a:t>‹N›</a:t>
            </a:fld>
            <a:endParaRPr lang="it-IT"/>
          </a:p>
        </p:txBody>
      </p:sp>
    </p:spTree>
    <p:extLst>
      <p:ext uri="{BB962C8B-B14F-4D97-AF65-F5344CB8AC3E}">
        <p14:creationId xmlns:p14="http://schemas.microsoft.com/office/powerpoint/2010/main" val="2819766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F03F042C-047A-4DDF-B67E-1C5B03D93EAB}" type="slidenum">
              <a:rPr lang="it-IT" smtClean="0"/>
              <a:t>2</a:t>
            </a:fld>
            <a:endParaRPr lang="it-IT"/>
          </a:p>
        </p:txBody>
      </p:sp>
    </p:spTree>
    <p:extLst>
      <p:ext uri="{BB962C8B-B14F-4D97-AF65-F5344CB8AC3E}">
        <p14:creationId xmlns:p14="http://schemas.microsoft.com/office/powerpoint/2010/main" val="1852676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Sottotito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Tito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it-IT" smtClean="0"/>
              <a:t>Fare clic per modificare lo stile del titolo</a:t>
            </a:r>
            <a:endParaRPr kumimoji="0" lang="en-US"/>
          </a:p>
        </p:txBody>
      </p:sp>
      <p:cxnSp>
        <p:nvCxnSpPr>
          <p:cNvPr id="8" name="Connettore 1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egnaposto data 14"/>
          <p:cNvSpPr>
            <a:spLocks noGrp="1"/>
          </p:cNvSpPr>
          <p:nvPr>
            <p:ph type="dt" sz="half" idx="10"/>
          </p:nvPr>
        </p:nvSpPr>
        <p:spPr/>
        <p:txBody>
          <a:bodyPr/>
          <a:lstStyle/>
          <a:p>
            <a:fld id="{EA9D7F58-6373-4BFE-AD8E-DD6338BF2B4A}" type="datetimeFigureOut">
              <a:rPr lang="it-IT" smtClean="0"/>
              <a:t>03/02/2019</a:t>
            </a:fld>
            <a:endParaRPr lang="it-IT"/>
          </a:p>
        </p:txBody>
      </p:sp>
      <p:sp>
        <p:nvSpPr>
          <p:cNvPr id="16" name="Segnaposto numero diapositiva 15"/>
          <p:cNvSpPr>
            <a:spLocks noGrp="1"/>
          </p:cNvSpPr>
          <p:nvPr>
            <p:ph type="sldNum" sz="quarter" idx="11"/>
          </p:nvPr>
        </p:nvSpPr>
        <p:spPr/>
        <p:txBody>
          <a:bodyPr/>
          <a:lstStyle/>
          <a:p>
            <a:fld id="{B603500F-3519-4E57-B608-219441C6EECA}" type="slidenum">
              <a:rPr lang="it-IT" smtClean="0"/>
              <a:t>‹N›</a:t>
            </a:fld>
            <a:endParaRPr lang="it-IT"/>
          </a:p>
        </p:txBody>
      </p:sp>
      <p:sp>
        <p:nvSpPr>
          <p:cNvPr id="17" name="Segnaposto piè di pagina 16"/>
          <p:cNvSpPr>
            <a:spLocks noGrp="1"/>
          </p:cNvSpPr>
          <p:nvPr>
            <p:ph type="ftr" sz="quarter" idx="12"/>
          </p:nvPr>
        </p:nvSpPr>
        <p:spPr/>
        <p:txBody>
          <a:bodyPr/>
          <a:lstStyle/>
          <a:p>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A9D7F58-6373-4BFE-AD8E-DD6338BF2B4A}" type="datetimeFigureOut">
              <a:rPr lang="it-IT" smtClean="0"/>
              <a:t>03/02/2019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603500F-3519-4E57-B608-219441C6EECA}"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A9D7F58-6373-4BFE-AD8E-DD6338BF2B4A}" type="datetimeFigureOut">
              <a:rPr lang="it-IT" smtClean="0"/>
              <a:t>03/02/2019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603500F-3519-4E57-B608-219441C6EECA}"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9" name="Segnaposto contenuto 8"/>
          <p:cNvSpPr>
            <a:spLocks noGrp="1"/>
          </p:cNvSpPr>
          <p:nvPr>
            <p:ph idx="1"/>
          </p:nvPr>
        </p:nvSpPr>
        <p:spPr>
          <a:xfrm>
            <a:off x="457200" y="1524000"/>
            <a:ext cx="8229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4" name="Segnaposto data 13"/>
          <p:cNvSpPr>
            <a:spLocks noGrp="1"/>
          </p:cNvSpPr>
          <p:nvPr>
            <p:ph type="dt" sz="half" idx="14"/>
          </p:nvPr>
        </p:nvSpPr>
        <p:spPr/>
        <p:txBody>
          <a:bodyPr/>
          <a:lstStyle/>
          <a:p>
            <a:fld id="{EA9D7F58-6373-4BFE-AD8E-DD6338BF2B4A}" type="datetimeFigureOut">
              <a:rPr lang="it-IT" smtClean="0"/>
              <a:t>03/02/2019</a:t>
            </a:fld>
            <a:endParaRPr lang="it-IT"/>
          </a:p>
        </p:txBody>
      </p:sp>
      <p:sp>
        <p:nvSpPr>
          <p:cNvPr id="15" name="Segnaposto numero diapositiva 14"/>
          <p:cNvSpPr>
            <a:spLocks noGrp="1"/>
          </p:cNvSpPr>
          <p:nvPr>
            <p:ph type="sldNum" sz="quarter" idx="15"/>
          </p:nvPr>
        </p:nvSpPr>
        <p:spPr/>
        <p:txBody>
          <a:bodyPr/>
          <a:lstStyle>
            <a:lvl1pPr algn="ctr">
              <a:defRPr/>
            </a:lvl1pPr>
          </a:lstStyle>
          <a:p>
            <a:fld id="{B603500F-3519-4E57-B608-219441C6EECA}" type="slidenum">
              <a:rPr lang="it-IT" smtClean="0"/>
              <a:t>‹N›</a:t>
            </a:fld>
            <a:endParaRPr lang="it-IT"/>
          </a:p>
        </p:txBody>
      </p:sp>
      <p:sp>
        <p:nvSpPr>
          <p:cNvPr id="16" name="Segnaposto piè di pagina 15"/>
          <p:cNvSpPr>
            <a:spLocks noGrp="1"/>
          </p:cNvSpPr>
          <p:nvPr>
            <p:ph type="ftr" sz="quarter" idx="16"/>
          </p:nvPr>
        </p:nvSpPr>
        <p:spPr/>
        <p:txBody>
          <a:bodyPr/>
          <a:lstStyle/>
          <a:p>
            <a:endParaRPr lang="it-IT"/>
          </a:p>
        </p:txBody>
      </p:sp>
      <p:sp>
        <p:nvSpPr>
          <p:cNvPr id="17" name="Titolo 16"/>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fld id="{EA9D7F58-6373-4BFE-AD8E-DD6338BF2B4A}" type="datetimeFigureOut">
              <a:rPr lang="it-IT" smtClean="0"/>
              <a:t>03/02/2019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603500F-3519-4E57-B608-219441C6EECA}" type="slidenum">
              <a:rPr lang="it-IT" smtClean="0"/>
              <a:t>‹N›</a:t>
            </a:fld>
            <a:endParaRPr lang="it-IT"/>
          </a:p>
        </p:txBody>
      </p:sp>
      <p:sp>
        <p:nvSpPr>
          <p:cNvPr id="2" name="Tito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cxnSp>
        <p:nvCxnSpPr>
          <p:cNvPr id="7" name="Connettore 1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Segnaposto data 4"/>
          <p:cNvSpPr>
            <a:spLocks noGrp="1"/>
          </p:cNvSpPr>
          <p:nvPr>
            <p:ph type="dt" sz="half" idx="10"/>
          </p:nvPr>
        </p:nvSpPr>
        <p:spPr/>
        <p:txBody>
          <a:bodyPr/>
          <a:lstStyle/>
          <a:p>
            <a:fld id="{EA9D7F58-6373-4BFE-AD8E-DD6338BF2B4A}" type="datetimeFigureOut">
              <a:rPr lang="it-IT" smtClean="0"/>
              <a:t>03/02/2019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603500F-3519-4E57-B608-219441C6EECA}" type="slidenum">
              <a:rPr lang="it-IT" smtClean="0"/>
              <a:t>‹N›</a:t>
            </a:fld>
            <a:endParaRPr lang="it-IT"/>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11" name="Segnaposto contenuto 10"/>
          <p:cNvSpPr>
            <a:spLocks noGrp="1"/>
          </p:cNvSpPr>
          <p:nvPr>
            <p:ph sz="half" idx="1"/>
          </p:nvPr>
        </p:nvSpPr>
        <p:spPr>
          <a:xfrm>
            <a:off x="457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4648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9" name="Segnaposto numero diapositiva 8"/>
          <p:cNvSpPr>
            <a:spLocks noGrp="1"/>
          </p:cNvSpPr>
          <p:nvPr>
            <p:ph type="sldNum" sz="quarter" idx="12"/>
          </p:nvPr>
        </p:nvSpPr>
        <p:spPr/>
        <p:txBody>
          <a:bodyPr/>
          <a:lstStyle/>
          <a:p>
            <a:fld id="{B603500F-3519-4E57-B608-219441C6EECA}" type="slidenum">
              <a:rPr lang="it-IT" smtClean="0"/>
              <a:t>‹N›</a:t>
            </a:fld>
            <a:endParaRPr lang="it-IT"/>
          </a:p>
        </p:txBody>
      </p:sp>
      <p:sp>
        <p:nvSpPr>
          <p:cNvPr id="8" name="Segnaposto piè di pagina 7"/>
          <p:cNvSpPr>
            <a:spLocks noGrp="1"/>
          </p:cNvSpPr>
          <p:nvPr>
            <p:ph type="ftr" sz="quarter" idx="11"/>
          </p:nvPr>
        </p:nvSpPr>
        <p:spPr/>
        <p:txBody>
          <a:bodyPr/>
          <a:lstStyle/>
          <a:p>
            <a:endParaRPr lang="it-IT"/>
          </a:p>
        </p:txBody>
      </p:sp>
      <p:sp>
        <p:nvSpPr>
          <p:cNvPr id="7" name="Segnaposto data 6"/>
          <p:cNvSpPr>
            <a:spLocks noGrp="1"/>
          </p:cNvSpPr>
          <p:nvPr>
            <p:ph type="dt" sz="half" idx="10"/>
          </p:nvPr>
        </p:nvSpPr>
        <p:spPr/>
        <p:txBody>
          <a:bodyPr/>
          <a:lstStyle/>
          <a:p>
            <a:fld id="{EA9D7F58-6373-4BFE-AD8E-DD6338BF2B4A}" type="datetimeFigureOut">
              <a:rPr lang="it-IT" smtClean="0"/>
              <a:t>03/02/2019</a:t>
            </a:fld>
            <a:endParaRPr lang="it-IT"/>
          </a:p>
        </p:txBody>
      </p:sp>
      <p:sp>
        <p:nvSpPr>
          <p:cNvPr id="3" name="Segnaposto tes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32" name="Segnaposto contenuto 31"/>
          <p:cNvSpPr>
            <a:spLocks noGrp="1"/>
          </p:cNvSpPr>
          <p:nvPr>
            <p:ph sz="half" idx="2"/>
          </p:nvPr>
        </p:nvSpPr>
        <p:spPr>
          <a:xfrm>
            <a:off x="457200"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4" name="Segnaposto contenuto 33"/>
          <p:cNvSpPr>
            <a:spLocks noGrp="1"/>
          </p:cNvSpPr>
          <p:nvPr>
            <p:ph sz="quarter" idx="4"/>
          </p:nvPr>
        </p:nvSpPr>
        <p:spPr>
          <a:xfrm>
            <a:off x="4649788"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 name="Titolo 1"/>
          <p:cNvSpPr>
            <a:spLocks noGrp="1"/>
          </p:cNvSpPr>
          <p:nvPr>
            <p:ph type="title"/>
          </p:nvPr>
        </p:nvSpPr>
        <p:spPr>
          <a:xfrm>
            <a:off x="457200" y="155448"/>
            <a:ext cx="8229600" cy="1143000"/>
          </a:xfrm>
        </p:spPr>
        <p:txBody>
          <a:bodyPr anchor="b" anchorCtr="0"/>
          <a:lstStyle>
            <a:lvl1pPr>
              <a:defRPr/>
            </a:lvl1pPr>
          </a:lstStyle>
          <a:p>
            <a:r>
              <a:rPr kumimoji="0" lang="it-IT" smtClean="0"/>
              <a:t>Fare clic per modificare lo stile del titolo</a:t>
            </a:r>
            <a:endParaRPr kumimoji="0" lang="en-US"/>
          </a:p>
        </p:txBody>
      </p:sp>
      <p:sp>
        <p:nvSpPr>
          <p:cNvPr id="12" name="Segnaposto tes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cxnSp>
        <p:nvCxnSpPr>
          <p:cNvPr id="10" name="Connettore 1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EA9D7F58-6373-4BFE-AD8E-DD6338BF2B4A}" type="datetimeFigureOut">
              <a:rPr lang="it-IT" smtClean="0"/>
              <a:t>03/02/2019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603500F-3519-4E57-B608-219441C6EECA}" type="slidenum">
              <a:rPr lang="it-IT" smtClean="0"/>
              <a:t>‹N›</a:t>
            </a:fld>
            <a:endParaRPr lang="it-IT"/>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A9D7F58-6373-4BFE-AD8E-DD6338BF2B4A}" type="datetimeFigureOut">
              <a:rPr lang="it-IT" smtClean="0"/>
              <a:t>03/02/2019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603500F-3519-4E57-B608-219441C6EECA}"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9" name="Segnaposto contenuto 28"/>
          <p:cNvSpPr>
            <a:spLocks noGrp="1"/>
          </p:cNvSpPr>
          <p:nvPr>
            <p:ph sz="quarter" idx="1"/>
          </p:nvPr>
        </p:nvSpPr>
        <p:spPr>
          <a:xfrm>
            <a:off x="457200" y="457200"/>
            <a:ext cx="6248400" cy="5715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 name="Segnaposto tes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31" name="Tito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8" name="Segnaposto data 7"/>
          <p:cNvSpPr>
            <a:spLocks noGrp="1"/>
          </p:cNvSpPr>
          <p:nvPr>
            <p:ph type="dt" sz="half" idx="14"/>
          </p:nvPr>
        </p:nvSpPr>
        <p:spPr/>
        <p:txBody>
          <a:bodyPr/>
          <a:lstStyle/>
          <a:p>
            <a:fld id="{EA9D7F58-6373-4BFE-AD8E-DD6338BF2B4A}" type="datetimeFigureOut">
              <a:rPr lang="it-IT" smtClean="0"/>
              <a:t>03/02/2019</a:t>
            </a:fld>
            <a:endParaRPr lang="it-IT"/>
          </a:p>
        </p:txBody>
      </p:sp>
      <p:sp>
        <p:nvSpPr>
          <p:cNvPr id="9" name="Segnaposto numero diapositiva 8"/>
          <p:cNvSpPr>
            <a:spLocks noGrp="1"/>
          </p:cNvSpPr>
          <p:nvPr>
            <p:ph type="sldNum" sz="quarter" idx="15"/>
          </p:nvPr>
        </p:nvSpPr>
        <p:spPr/>
        <p:txBody>
          <a:bodyPr/>
          <a:lstStyle/>
          <a:p>
            <a:fld id="{B603500F-3519-4E57-B608-219441C6EECA}" type="slidenum">
              <a:rPr lang="it-IT" smtClean="0"/>
              <a:t>‹N›</a:t>
            </a:fld>
            <a:endParaRPr lang="it-IT"/>
          </a:p>
        </p:txBody>
      </p:sp>
      <p:sp>
        <p:nvSpPr>
          <p:cNvPr id="10" name="Segnaposto piè di pagina 9"/>
          <p:cNvSpPr>
            <a:spLocks noGrp="1"/>
          </p:cNvSpPr>
          <p:nvPr>
            <p:ph type="ftr" sz="quarter" idx="16"/>
          </p:nvPr>
        </p:nvSpPr>
        <p:spPr/>
        <p:txBody>
          <a:bodyPr/>
          <a:lstStyle/>
          <a:p>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it-IT" smtClean="0"/>
              <a:t>Fare clic sull'icona per inserire un'immagine</a:t>
            </a:r>
            <a:endParaRPr kumimoji="0" lang="en-US"/>
          </a:p>
        </p:txBody>
      </p:sp>
      <p:sp>
        <p:nvSpPr>
          <p:cNvPr id="4" name="Segnaposto tes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8" name="Segnaposto data 7"/>
          <p:cNvSpPr>
            <a:spLocks noGrp="1"/>
          </p:cNvSpPr>
          <p:nvPr>
            <p:ph type="dt" sz="half" idx="10"/>
          </p:nvPr>
        </p:nvSpPr>
        <p:spPr/>
        <p:txBody>
          <a:bodyPr/>
          <a:lstStyle/>
          <a:p>
            <a:fld id="{EA9D7F58-6373-4BFE-AD8E-DD6338BF2B4A}" type="datetimeFigureOut">
              <a:rPr lang="it-IT" smtClean="0"/>
              <a:t>03/02/2019</a:t>
            </a:fld>
            <a:endParaRPr lang="it-IT"/>
          </a:p>
        </p:txBody>
      </p:sp>
      <p:sp>
        <p:nvSpPr>
          <p:cNvPr id="9" name="Segnaposto numero diapositiva 8"/>
          <p:cNvSpPr>
            <a:spLocks noGrp="1"/>
          </p:cNvSpPr>
          <p:nvPr>
            <p:ph type="sldNum" sz="quarter" idx="11"/>
          </p:nvPr>
        </p:nvSpPr>
        <p:spPr/>
        <p:txBody>
          <a:bodyPr/>
          <a:lstStyle/>
          <a:p>
            <a:fld id="{B603500F-3519-4E57-B608-219441C6EECA}" type="slidenum">
              <a:rPr lang="it-IT" smtClean="0"/>
              <a:t>‹N›</a:t>
            </a:fld>
            <a:endParaRPr lang="it-IT"/>
          </a:p>
        </p:txBody>
      </p:sp>
      <p:sp>
        <p:nvSpPr>
          <p:cNvPr id="10" name="Segnaposto piè di pagina 9"/>
          <p:cNvSpPr>
            <a:spLocks noGrp="1"/>
          </p:cNvSpPr>
          <p:nvPr>
            <p:ph type="ftr" sz="quarter" idx="12"/>
          </p:nvPr>
        </p:nvSpPr>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egnaposto tes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A9D7F58-6373-4BFE-AD8E-DD6338BF2B4A}" type="datetimeFigureOut">
              <a:rPr lang="it-IT" smtClean="0"/>
              <a:t>03/02/2019</a:t>
            </a:fld>
            <a:endParaRPr lang="it-IT"/>
          </a:p>
        </p:txBody>
      </p:sp>
      <p:sp>
        <p:nvSpPr>
          <p:cNvPr id="10" name="Segnaposto piè di pa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it-IT"/>
          </a:p>
        </p:txBody>
      </p:sp>
      <p:sp>
        <p:nvSpPr>
          <p:cNvPr id="22" name="Segnaposto numero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03500F-3519-4E57-B608-219441C6EECA}" type="slidenum">
              <a:rPr lang="it-IT" smtClean="0"/>
              <a:t>‹N›</a:t>
            </a:fld>
            <a:endParaRPr lang="it-IT"/>
          </a:p>
        </p:txBody>
      </p:sp>
      <p:sp>
        <p:nvSpPr>
          <p:cNvPr id="5" name="Segnaposto tito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it-IT" smtClean="0"/>
              <a:t>Fare clic per modificare lo stile del titolo</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692696"/>
            <a:ext cx="7772400" cy="2000264"/>
          </a:xfrm>
        </p:spPr>
        <p:txBody>
          <a:bodyPr/>
          <a:lstStyle/>
          <a:p>
            <a:r>
              <a:rPr lang="it-IT" dirty="0" smtClean="0"/>
              <a:t>Antonio Meucci</a:t>
            </a:r>
            <a:endParaRPr lang="it-IT" dirty="0"/>
          </a:p>
        </p:txBody>
      </p:sp>
      <p:sp>
        <p:nvSpPr>
          <p:cNvPr id="4" name="Sottotitolo 3"/>
          <p:cNvSpPr>
            <a:spLocks noGrp="1"/>
          </p:cNvSpPr>
          <p:nvPr>
            <p:ph type="subTitle" idx="1"/>
          </p:nvPr>
        </p:nvSpPr>
        <p:spPr>
          <a:xfrm>
            <a:off x="344860" y="2977507"/>
            <a:ext cx="8305800" cy="1143000"/>
          </a:xfrm>
        </p:spPr>
        <p:txBody>
          <a:bodyPr/>
          <a:lstStyle/>
          <a:p>
            <a:r>
              <a:rPr lang="it-IT" dirty="0" err="1" smtClean="0"/>
              <a:t>Authors</a:t>
            </a:r>
            <a:r>
              <a:rPr lang="it-IT" dirty="0" smtClean="0"/>
              <a:t>: </a:t>
            </a:r>
            <a:r>
              <a:rPr lang="it-IT" dirty="0" err="1" smtClean="0"/>
              <a:t>Gattullo</a:t>
            </a:r>
            <a:r>
              <a:rPr lang="it-IT" dirty="0" smtClean="0"/>
              <a:t> Lucia, </a:t>
            </a:r>
            <a:r>
              <a:rPr lang="it-IT" dirty="0" err="1" smtClean="0"/>
              <a:t>Lobosco</a:t>
            </a:r>
            <a:r>
              <a:rPr lang="it-IT" dirty="0" smtClean="0"/>
              <a:t> Giorgia ,Magrone Mattia</a:t>
            </a:r>
            <a:endParaRPr lang="it-IT"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22269" y="3933056"/>
            <a:ext cx="1967941" cy="259687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la TV\Desktop\leonardo da vinci\Antonio_Meucci_(_)._Photograph_by_L._Alman._Wellcome_V0026857.jpg"/>
          <p:cNvPicPr>
            <a:picLocks noChangeAspect="1" noChangeArrowheads="1"/>
          </p:cNvPicPr>
          <p:nvPr/>
        </p:nvPicPr>
        <p:blipFill>
          <a:blip r:embed="rId3"/>
          <a:srcRect/>
          <a:stretch>
            <a:fillRect/>
          </a:stretch>
        </p:blipFill>
        <p:spPr bwMode="auto">
          <a:xfrm>
            <a:off x="4283968" y="214290"/>
            <a:ext cx="4643470" cy="6404027"/>
          </a:xfrm>
          <a:prstGeom prst="rect">
            <a:avLst/>
          </a:prstGeom>
          <a:noFill/>
        </p:spPr>
      </p:pic>
      <p:sp>
        <p:nvSpPr>
          <p:cNvPr id="3" name="Segnaposto contenuto 2"/>
          <p:cNvSpPr>
            <a:spLocks noGrp="1"/>
          </p:cNvSpPr>
          <p:nvPr>
            <p:ph idx="1"/>
          </p:nvPr>
        </p:nvSpPr>
        <p:spPr>
          <a:xfrm>
            <a:off x="428596" y="1500174"/>
            <a:ext cx="8229600" cy="2288866"/>
          </a:xfrm>
        </p:spPr>
        <p:txBody>
          <a:bodyPr>
            <a:normAutofit/>
          </a:bodyPr>
          <a:lstStyle/>
          <a:p>
            <a:r>
              <a:rPr lang="en-US" dirty="0" smtClean="0"/>
              <a:t/>
            </a:r>
            <a:br>
              <a:rPr lang="en-US" dirty="0" smtClean="0"/>
            </a:br>
            <a:endParaRPr lang="it-IT" dirty="0"/>
          </a:p>
        </p:txBody>
      </p:sp>
      <p:sp>
        <p:nvSpPr>
          <p:cNvPr id="2" name="Titolo 1"/>
          <p:cNvSpPr>
            <a:spLocks noGrp="1"/>
          </p:cNvSpPr>
          <p:nvPr>
            <p:ph type="title"/>
          </p:nvPr>
        </p:nvSpPr>
        <p:spPr>
          <a:xfrm>
            <a:off x="395536" y="4437112"/>
            <a:ext cx="3528392" cy="1219200"/>
          </a:xfrm>
        </p:spPr>
        <p:txBody>
          <a:bodyPr>
            <a:normAutofit fontScale="90000"/>
          </a:bodyPr>
          <a:lstStyle/>
          <a:p>
            <a:r>
              <a:rPr lang="en-US" sz="2700" dirty="0"/>
              <a:t>Antonio </a:t>
            </a:r>
            <a:r>
              <a:rPr lang="en-US" sz="2700" dirty="0" err="1"/>
              <a:t>Meucci</a:t>
            </a:r>
            <a:r>
              <a:rPr lang="en-US" sz="2700" dirty="0"/>
              <a:t>, </a:t>
            </a:r>
            <a:r>
              <a:rPr lang="en-US" sz="2700" dirty="0" smtClean="0"/>
              <a:t> was born </a:t>
            </a:r>
            <a:r>
              <a:rPr lang="en-US" sz="2700" dirty="0"/>
              <a:t>Antonio Santi Giuseppe </a:t>
            </a:r>
            <a:r>
              <a:rPr lang="en-US" sz="2700" dirty="0" err="1"/>
              <a:t>Meucci</a:t>
            </a:r>
            <a:r>
              <a:rPr lang="en-US" sz="2700" dirty="0"/>
              <a:t> (Florence, 13 April 1808 - New York, 18 October 1889), </a:t>
            </a:r>
            <a:r>
              <a:rPr lang="en-US" sz="2700" dirty="0" smtClean="0"/>
              <a:t>he was </a:t>
            </a:r>
            <a:r>
              <a:rPr lang="en-US" sz="2700" dirty="0"/>
              <a:t>an Italian inventor, famous for the development of a voice communication device accredited by various sources such as the first telephone, the so-called telephony.</a:t>
            </a:r>
            <a:r>
              <a:rPr lang="it-IT" dirty="0"/>
              <a:t/>
            </a:r>
            <a:br>
              <a:rPr lang="it-IT" dirty="0"/>
            </a:br>
            <a:endParaRPr lang="it-IT" dirty="0"/>
          </a:p>
        </p:txBody>
      </p:sp>
    </p:spTree>
  </p:cSld>
  <p:clrMapOvr>
    <a:masterClrMapping/>
  </p:clrMapOvr>
  <p:transition advTm="3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026"/>
                                        </p:tgtEl>
                                        <p:attrNameLst>
                                          <p:attrName>style.visibility</p:attrName>
                                        </p:attrNameLst>
                                      </p:cBhvr>
                                      <p:to>
                                        <p:strVal val="visible"/>
                                      </p:to>
                                    </p:set>
                                    <p:animEffect transition="in" filter="wipe(down)">
                                      <p:cBhvr>
                                        <p:cTn id="25" dur="580">
                                          <p:stCondLst>
                                            <p:cond delay="0"/>
                                          </p:stCondLst>
                                        </p:cTn>
                                        <p:tgtEl>
                                          <p:spTgt spid="1026"/>
                                        </p:tgtEl>
                                      </p:cBhvr>
                                    </p:animEffect>
                                    <p:anim calcmode="lin" valueType="num">
                                      <p:cBhvr>
                                        <p:cTn id="26"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31" dur="26">
                                          <p:stCondLst>
                                            <p:cond delay="650"/>
                                          </p:stCondLst>
                                        </p:cTn>
                                        <p:tgtEl>
                                          <p:spTgt spid="1026"/>
                                        </p:tgtEl>
                                      </p:cBhvr>
                                      <p:to x="100000" y="60000"/>
                                    </p:animScale>
                                    <p:animScale>
                                      <p:cBhvr>
                                        <p:cTn id="32" dur="166" decel="50000">
                                          <p:stCondLst>
                                            <p:cond delay="676"/>
                                          </p:stCondLst>
                                        </p:cTn>
                                        <p:tgtEl>
                                          <p:spTgt spid="1026"/>
                                        </p:tgtEl>
                                      </p:cBhvr>
                                      <p:to x="100000" y="100000"/>
                                    </p:animScale>
                                    <p:animScale>
                                      <p:cBhvr>
                                        <p:cTn id="33" dur="26">
                                          <p:stCondLst>
                                            <p:cond delay="1312"/>
                                          </p:stCondLst>
                                        </p:cTn>
                                        <p:tgtEl>
                                          <p:spTgt spid="1026"/>
                                        </p:tgtEl>
                                      </p:cBhvr>
                                      <p:to x="100000" y="80000"/>
                                    </p:animScale>
                                    <p:animScale>
                                      <p:cBhvr>
                                        <p:cTn id="34" dur="166" decel="50000">
                                          <p:stCondLst>
                                            <p:cond delay="1338"/>
                                          </p:stCondLst>
                                        </p:cTn>
                                        <p:tgtEl>
                                          <p:spTgt spid="1026"/>
                                        </p:tgtEl>
                                      </p:cBhvr>
                                      <p:to x="100000" y="100000"/>
                                    </p:animScale>
                                    <p:animScale>
                                      <p:cBhvr>
                                        <p:cTn id="35" dur="26">
                                          <p:stCondLst>
                                            <p:cond delay="1642"/>
                                          </p:stCondLst>
                                        </p:cTn>
                                        <p:tgtEl>
                                          <p:spTgt spid="1026"/>
                                        </p:tgtEl>
                                      </p:cBhvr>
                                      <p:to x="100000" y="90000"/>
                                    </p:animScale>
                                    <p:animScale>
                                      <p:cBhvr>
                                        <p:cTn id="36" dur="166" decel="50000">
                                          <p:stCondLst>
                                            <p:cond delay="1668"/>
                                          </p:stCondLst>
                                        </p:cTn>
                                        <p:tgtEl>
                                          <p:spTgt spid="1026"/>
                                        </p:tgtEl>
                                      </p:cBhvr>
                                      <p:to x="100000" y="100000"/>
                                    </p:animScale>
                                    <p:animScale>
                                      <p:cBhvr>
                                        <p:cTn id="37" dur="26">
                                          <p:stCondLst>
                                            <p:cond delay="1808"/>
                                          </p:stCondLst>
                                        </p:cTn>
                                        <p:tgtEl>
                                          <p:spTgt spid="1026"/>
                                        </p:tgtEl>
                                      </p:cBhvr>
                                      <p:to x="100000" y="95000"/>
                                    </p:animScale>
                                    <p:animScale>
                                      <p:cBhvr>
                                        <p:cTn id="38"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70000" lnSpcReduction="20000"/>
          </a:bodyPr>
          <a:lstStyle/>
          <a:p>
            <a:r>
              <a:rPr lang="en-US" dirty="0"/>
              <a:t>Antonio Santi Giuseppe </a:t>
            </a:r>
            <a:r>
              <a:rPr lang="en-US" dirty="0" err="1"/>
              <a:t>Meucci</a:t>
            </a:r>
            <a:r>
              <a:rPr lang="en-US" dirty="0"/>
              <a:t> (Italian: [</a:t>
            </a:r>
            <a:r>
              <a:rPr lang="en-US" dirty="0" err="1"/>
              <a:t>anˈtɔːnjo</a:t>
            </a:r>
            <a:r>
              <a:rPr lang="en-US" dirty="0"/>
              <a:t> </a:t>
            </a:r>
            <a:r>
              <a:rPr lang="en-US" dirty="0" err="1"/>
              <a:t>meˈuttʃi</a:t>
            </a:r>
            <a:r>
              <a:rPr lang="en-US" dirty="0"/>
              <a:t>]; 13 April 1808 – 18 October 1889) was an Italian inventor and an associate of Giuseppe Garibaldi (a major political figure in the history of Italy</a:t>
            </a:r>
            <a:r>
              <a:rPr lang="en-US" dirty="0" smtClean="0"/>
              <a:t>).</a:t>
            </a:r>
            <a:r>
              <a:rPr lang="en-US" dirty="0" err="1" smtClean="0"/>
              <a:t>Meucci</a:t>
            </a:r>
            <a:r>
              <a:rPr lang="en-US" dirty="0" smtClean="0"/>
              <a:t> </a:t>
            </a:r>
            <a:r>
              <a:rPr lang="en-US" dirty="0"/>
              <a:t>is best known for developing the first telephone</a:t>
            </a:r>
            <a:r>
              <a:rPr lang="en-US" dirty="0" smtClean="0"/>
              <a:t>.</a:t>
            </a:r>
            <a:endParaRPr lang="en-US" dirty="0"/>
          </a:p>
          <a:p>
            <a:endParaRPr lang="en-US" dirty="0"/>
          </a:p>
          <a:p>
            <a:r>
              <a:rPr lang="en-US" dirty="0" err="1"/>
              <a:t>Meucci</a:t>
            </a:r>
            <a:r>
              <a:rPr lang="en-US" dirty="0"/>
              <a:t> set up a form of voice-communication link in his Staten Island, New York, home that connected the second-floor bedroom to his </a:t>
            </a:r>
            <a:r>
              <a:rPr lang="en-US" dirty="0" smtClean="0"/>
              <a:t>laboratory. He </a:t>
            </a:r>
            <a:r>
              <a:rPr lang="en-US" dirty="0"/>
              <a:t>submitted a patent caveat for his telephonic device to the U.S. Patent Office in 1871, but there was no mention of electromagnetic transmission of vocal sound in his caveat. In 1876, Alexander Graham Bell was granted a patent for the electromagnetic transmission of vocal sound by </a:t>
            </a:r>
            <a:r>
              <a:rPr lang="en-US" dirty="0" err="1"/>
              <a:t>undulatory</a:t>
            </a:r>
            <a:r>
              <a:rPr lang="en-US" dirty="0"/>
              <a:t> electric current.[5] Despite the longstanding general crediting of Bell with the accomplishment, the Italian government[specify] later honored </a:t>
            </a:r>
            <a:r>
              <a:rPr lang="en-US" dirty="0" err="1"/>
              <a:t>Meucci</a:t>
            </a:r>
            <a:r>
              <a:rPr lang="en-US" dirty="0"/>
              <a:t>[when?] with the title "</a:t>
            </a:r>
            <a:r>
              <a:rPr lang="en-US" dirty="0" err="1"/>
              <a:t>Inventore</a:t>
            </a:r>
            <a:r>
              <a:rPr lang="en-US" dirty="0"/>
              <a:t> </a:t>
            </a:r>
            <a:r>
              <a:rPr lang="en-US" dirty="0" err="1"/>
              <a:t>ufficiale</a:t>
            </a:r>
            <a:r>
              <a:rPr lang="en-US" dirty="0"/>
              <a:t> del </a:t>
            </a:r>
            <a:r>
              <a:rPr lang="en-US" dirty="0" err="1"/>
              <a:t>telefono</a:t>
            </a:r>
            <a:r>
              <a:rPr lang="en-US" dirty="0"/>
              <a:t>" or "Official inventor of the telephone".[how</a:t>
            </a:r>
            <a:r>
              <a:rPr lang="en-US" dirty="0" smtClean="0"/>
              <a:t>?] The </a:t>
            </a:r>
            <a:r>
              <a:rPr lang="en-US" dirty="0"/>
              <a:t>U.S. House of Representatives also honored </a:t>
            </a:r>
            <a:r>
              <a:rPr lang="en-US" dirty="0" err="1"/>
              <a:t>Meucci</a:t>
            </a:r>
            <a:r>
              <a:rPr lang="en-US" dirty="0"/>
              <a:t> in a resolution in 2002 for having had some role in the development of the telephone (although the U.S. Senate did not join the resolution and the interpretation of the resolution is disputed).</a:t>
            </a:r>
            <a:endParaRPr lang="it-IT" dirty="0"/>
          </a:p>
        </p:txBody>
      </p:sp>
      <p:sp>
        <p:nvSpPr>
          <p:cNvPr id="3" name="Titolo 2"/>
          <p:cNvSpPr>
            <a:spLocks noGrp="1"/>
          </p:cNvSpPr>
          <p:nvPr>
            <p:ph type="title"/>
          </p:nvPr>
        </p:nvSpPr>
        <p:spPr/>
        <p:txBody>
          <a:bodyPr/>
          <a:lstStyle/>
          <a:p>
            <a:r>
              <a:rPr lang="it-IT" dirty="0" smtClean="0"/>
              <a:t>                    BIOGRAPHY</a:t>
            </a:r>
            <a:endParaRPr lang="it-IT" dirty="0"/>
          </a:p>
        </p:txBody>
      </p:sp>
    </p:spTree>
    <p:extLst>
      <p:ext uri="{BB962C8B-B14F-4D97-AF65-F5344CB8AC3E}">
        <p14:creationId xmlns:p14="http://schemas.microsoft.com/office/powerpoint/2010/main" val="4214608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80">
                                          <p:stCondLst>
                                            <p:cond delay="0"/>
                                          </p:stCondLst>
                                        </p:cTn>
                                        <p:tgtEl>
                                          <p:spTgt spid="2">
                                            <p:txEl>
                                              <p:pRg st="2" end="2"/>
                                            </p:txEl>
                                          </p:spTgt>
                                        </p:tgtEl>
                                      </p:cBhvr>
                                    </p:animEffect>
                                    <p:anim calcmode="lin" valueType="num">
                                      <p:cBhvr>
                                        <p:cTn id="2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2" end="2"/>
                                            </p:txEl>
                                          </p:spTgt>
                                        </p:tgtEl>
                                      </p:cBhvr>
                                      <p:to x="100000" y="60000"/>
                                    </p:animScale>
                                    <p:animScale>
                                      <p:cBhvr>
                                        <p:cTn id="32" dur="166" decel="50000">
                                          <p:stCondLst>
                                            <p:cond delay="676"/>
                                          </p:stCondLst>
                                        </p:cTn>
                                        <p:tgtEl>
                                          <p:spTgt spid="2">
                                            <p:txEl>
                                              <p:pRg st="2" end="2"/>
                                            </p:txEl>
                                          </p:spTgt>
                                        </p:tgtEl>
                                      </p:cBhvr>
                                      <p:to x="100000" y="100000"/>
                                    </p:animScale>
                                    <p:animScale>
                                      <p:cBhvr>
                                        <p:cTn id="33" dur="26">
                                          <p:stCondLst>
                                            <p:cond delay="1312"/>
                                          </p:stCondLst>
                                        </p:cTn>
                                        <p:tgtEl>
                                          <p:spTgt spid="2">
                                            <p:txEl>
                                              <p:pRg st="2" end="2"/>
                                            </p:txEl>
                                          </p:spTgt>
                                        </p:tgtEl>
                                      </p:cBhvr>
                                      <p:to x="100000" y="80000"/>
                                    </p:animScale>
                                    <p:animScale>
                                      <p:cBhvr>
                                        <p:cTn id="34" dur="166" decel="50000">
                                          <p:stCondLst>
                                            <p:cond delay="1338"/>
                                          </p:stCondLst>
                                        </p:cTn>
                                        <p:tgtEl>
                                          <p:spTgt spid="2">
                                            <p:txEl>
                                              <p:pRg st="2" end="2"/>
                                            </p:txEl>
                                          </p:spTgt>
                                        </p:tgtEl>
                                      </p:cBhvr>
                                      <p:to x="100000" y="100000"/>
                                    </p:animScale>
                                    <p:animScale>
                                      <p:cBhvr>
                                        <p:cTn id="35" dur="26">
                                          <p:stCondLst>
                                            <p:cond delay="1642"/>
                                          </p:stCondLst>
                                        </p:cTn>
                                        <p:tgtEl>
                                          <p:spTgt spid="2">
                                            <p:txEl>
                                              <p:pRg st="2" end="2"/>
                                            </p:txEl>
                                          </p:spTgt>
                                        </p:tgtEl>
                                      </p:cBhvr>
                                      <p:to x="100000" y="90000"/>
                                    </p:animScale>
                                    <p:animScale>
                                      <p:cBhvr>
                                        <p:cTn id="36" dur="166" decel="50000">
                                          <p:stCondLst>
                                            <p:cond delay="1668"/>
                                          </p:stCondLst>
                                        </p:cTn>
                                        <p:tgtEl>
                                          <p:spTgt spid="2">
                                            <p:txEl>
                                              <p:pRg st="2" end="2"/>
                                            </p:txEl>
                                          </p:spTgt>
                                        </p:tgtEl>
                                      </p:cBhvr>
                                      <p:to x="100000" y="100000"/>
                                    </p:animScale>
                                    <p:animScale>
                                      <p:cBhvr>
                                        <p:cTn id="37" dur="26">
                                          <p:stCondLst>
                                            <p:cond delay="1808"/>
                                          </p:stCondLst>
                                        </p:cTn>
                                        <p:tgtEl>
                                          <p:spTgt spid="2">
                                            <p:txEl>
                                              <p:pRg st="2" end="2"/>
                                            </p:txEl>
                                          </p:spTgt>
                                        </p:tgtEl>
                                      </p:cBhvr>
                                      <p:to x="100000" y="95000"/>
                                    </p:animScale>
                                    <p:animScale>
                                      <p:cBhvr>
                                        <p:cTn id="38" dur="166" decel="50000">
                                          <p:stCondLst>
                                            <p:cond delay="1834"/>
                                          </p:stCondLst>
                                        </p:cTn>
                                        <p:tgtEl>
                                          <p:spTgt spid="2">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57200" y="188640"/>
            <a:ext cx="8305800" cy="720080"/>
          </a:xfrm>
        </p:spPr>
        <p:txBody>
          <a:bodyPr/>
          <a:lstStyle/>
          <a:p>
            <a:r>
              <a:rPr lang="it-IT" dirty="0" smtClean="0"/>
              <a:t>The </a:t>
            </a:r>
            <a:r>
              <a:rPr lang="it-IT" dirty="0" err="1" smtClean="0"/>
              <a:t>telettrophone</a:t>
            </a:r>
            <a:endParaRPr lang="it-IT" dirty="0"/>
          </a:p>
        </p:txBody>
      </p:sp>
      <p:sp>
        <p:nvSpPr>
          <p:cNvPr id="3" name="Sottotitolo 2"/>
          <p:cNvSpPr>
            <a:spLocks noGrp="1"/>
          </p:cNvSpPr>
          <p:nvPr>
            <p:ph type="subTitle" idx="1"/>
          </p:nvPr>
        </p:nvSpPr>
        <p:spPr>
          <a:xfrm>
            <a:off x="457200" y="908720"/>
            <a:ext cx="8305800" cy="5688632"/>
          </a:xfrm>
        </p:spPr>
        <p:txBody>
          <a:bodyPr/>
          <a:lstStyle/>
          <a:p>
            <a:r>
              <a:rPr lang="en-US" sz="2400" dirty="0"/>
              <a:t>On 12 December 1871, </a:t>
            </a:r>
            <a:r>
              <a:rPr lang="en-US" sz="2400" dirty="0" err="1"/>
              <a:t>Meucci</a:t>
            </a:r>
            <a:r>
              <a:rPr lang="en-US" sz="2400" dirty="0"/>
              <a:t> founded the Telephonic Company [24] with three Italians, whose goal was to carry out all the necessary experiments for the realization of the </a:t>
            </a:r>
            <a:r>
              <a:rPr lang="en-US" sz="2400" dirty="0" err="1"/>
              <a:t>Telophone</a:t>
            </a:r>
            <a:r>
              <a:rPr lang="en-US" sz="2400" dirty="0"/>
              <a:t>. The contract also envisaged extending the company's activities in every state of Europe and the world, in which the </a:t>
            </a:r>
            <a:r>
              <a:rPr lang="en-US" sz="2400" dirty="0" err="1"/>
              <a:t>Telettronica</a:t>
            </a:r>
            <a:r>
              <a:rPr lang="en-US" sz="2400" dirty="0"/>
              <a:t> Company proposed to obtain patents, to form affiliated companies and to grant licenses. My company is dissolved within a year, failed the previous attempt of 1860 to promote the sponsorship of the invention to some Italian entrepreneur, December 28, 1871 Antonio </a:t>
            </a:r>
            <a:r>
              <a:rPr lang="en-US" sz="2400" dirty="0" err="1"/>
              <a:t>Meucci</a:t>
            </a:r>
            <a:r>
              <a:rPr lang="en-US" sz="2400" dirty="0"/>
              <a:t> deposited at the US Patent Office, Washington, the caveat n. 3335 entitled Sound Telegraph in which he described his invention, waiting to find the $ 250 to file a regular patent.</a:t>
            </a:r>
          </a:p>
          <a:p>
            <a:endParaRPr lang="en-US" sz="1200" dirty="0"/>
          </a:p>
          <a:p>
            <a:r>
              <a:rPr lang="en-US" sz="1200" dirty="0" smtClean="0"/>
              <a:t>I</a:t>
            </a:r>
            <a:endParaRPr lang="it-IT" sz="1200" dirty="0"/>
          </a:p>
        </p:txBody>
      </p:sp>
    </p:spTree>
    <p:extLst>
      <p:ext uri="{BB962C8B-B14F-4D97-AF65-F5344CB8AC3E}">
        <p14:creationId xmlns:p14="http://schemas.microsoft.com/office/powerpoint/2010/main" val="212711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332656"/>
            <a:ext cx="7848872" cy="5909310"/>
          </a:xfrm>
          <a:prstGeom prst="rect">
            <a:avLst/>
          </a:prstGeom>
        </p:spPr>
        <p:txBody>
          <a:bodyPr wrap="square">
            <a:spAutoFit/>
          </a:bodyPr>
          <a:lstStyle/>
          <a:p>
            <a:r>
              <a:rPr lang="en-US" dirty="0"/>
              <a:t>n the summer of 1872, Antonio </a:t>
            </a:r>
            <a:r>
              <a:rPr lang="en-US" dirty="0" err="1"/>
              <a:t>Meucci</a:t>
            </a:r>
            <a:r>
              <a:rPr lang="en-US" dirty="0"/>
              <a:t> addressed the Vice President Mr. Edward B. Grant of the American District Telegraph Co. of New York, whose consultants were Alexander Graham Bell and Elisha Gray, to be allowed to experiment with his telephone in the telegraph lines of that company. Thanks Grant, after having promised his help, he was hesitating with various pretexts, after two years he asked for the restitution of the materials and drawings delivered, but he was told that they had been lost. In December 1874, Antonio could no longer find someone to lend the $ 10 needed to pay the annual maintenance fee for his caveat and therefore, as declined on December 28, 1874, according to the provisions of the then US patent law. However, some critics have questioned the aspect of the story, as </a:t>
            </a:r>
            <a:r>
              <a:rPr lang="en-US" dirty="0" err="1"/>
              <a:t>Meucci</a:t>
            </a:r>
            <a:r>
              <a:rPr lang="en-US" dirty="0"/>
              <a:t> was able to patent other inventions (35 years) 1872, 1875, 1875 and 1876. Freemason, awarded the 33rd degree of the ancient and accepted Scottish Rite, the August 8, 1888 he presided in New York, by delegation of the Grand Master of the Grand Orient of Italy Adriano </a:t>
            </a:r>
            <a:r>
              <a:rPr lang="en-US" dirty="0" err="1"/>
              <a:t>Lemmi</a:t>
            </a:r>
            <a:r>
              <a:rPr lang="en-US" dirty="0"/>
              <a:t>, the initiation at sight of an Italian diplomat.</a:t>
            </a:r>
          </a:p>
          <a:p>
            <a:r>
              <a:rPr lang="en-US" dirty="0"/>
              <a:t>The plaque of Antonio </a:t>
            </a:r>
            <a:r>
              <a:rPr lang="en-US" dirty="0" err="1"/>
              <a:t>Meucci</a:t>
            </a:r>
            <a:endParaRPr lang="en-US" dirty="0"/>
          </a:p>
          <a:p>
            <a:r>
              <a:rPr lang="en-US" dirty="0"/>
              <a:t>On Friday 18 October 1889 at 9:40 am, Antonio </a:t>
            </a:r>
            <a:r>
              <a:rPr lang="en-US" dirty="0" err="1"/>
              <a:t>Meucci</a:t>
            </a:r>
            <a:r>
              <a:rPr lang="en-US" dirty="0"/>
              <a:t> died at his home in Clifton, Isola Staten, just before the company Globe Telephone Company presented his sentence, still confident in full recognition of his invention. His ashes are found at the Garibaldi-</a:t>
            </a:r>
            <a:r>
              <a:rPr lang="en-US" dirty="0" err="1"/>
              <a:t>Meucci</a:t>
            </a:r>
            <a:r>
              <a:rPr lang="en-US" dirty="0"/>
              <a:t> Museum in New York, along with the tomb of his wife Ester.</a:t>
            </a:r>
            <a:endParaRPr lang="it-IT" dirty="0"/>
          </a:p>
        </p:txBody>
      </p:sp>
    </p:spTree>
    <p:extLst>
      <p:ext uri="{BB962C8B-B14F-4D97-AF65-F5344CB8AC3E}">
        <p14:creationId xmlns:p14="http://schemas.microsoft.com/office/powerpoint/2010/main" val="4248179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ttotitolo 5"/>
          <p:cNvSpPr>
            <a:spLocks noGrp="1"/>
          </p:cNvSpPr>
          <p:nvPr>
            <p:ph type="subTitle" idx="1"/>
          </p:nvPr>
        </p:nvSpPr>
        <p:spPr/>
        <p:txBody>
          <a:bodyPr/>
          <a:lstStyle/>
          <a:p>
            <a:r>
              <a:rPr lang="it-IT" dirty="0" err="1" smtClean="0"/>
              <a:t>Thank</a:t>
            </a:r>
            <a:r>
              <a:rPr lang="it-IT" dirty="0" smtClean="0"/>
              <a:t> </a:t>
            </a:r>
            <a:r>
              <a:rPr lang="it-IT" dirty="0" err="1" smtClean="0"/>
              <a:t>you</a:t>
            </a:r>
            <a:r>
              <a:rPr lang="it-IT" dirty="0" smtClean="0"/>
              <a:t> </a:t>
            </a:r>
            <a:r>
              <a:rPr lang="it-IT" dirty="0" err="1" smtClean="0"/>
              <a:t>for</a:t>
            </a:r>
            <a:r>
              <a:rPr lang="it-IT" dirty="0" smtClean="0"/>
              <a:t> </a:t>
            </a:r>
            <a:r>
              <a:rPr lang="it-IT" dirty="0" err="1" smtClean="0"/>
              <a:t>seeing</a:t>
            </a:r>
            <a:r>
              <a:rPr lang="it-IT" dirty="0" smtClean="0"/>
              <a:t> </a:t>
            </a:r>
            <a:r>
              <a:rPr lang="it-IT" dirty="0" err="1" smtClean="0"/>
              <a:t>it</a:t>
            </a:r>
            <a:endParaRPr lang="it-IT" dirty="0"/>
          </a:p>
        </p:txBody>
      </p:sp>
      <p:sp>
        <p:nvSpPr>
          <p:cNvPr id="5" name="Titolo 4"/>
          <p:cNvSpPr>
            <a:spLocks noGrp="1"/>
          </p:cNvSpPr>
          <p:nvPr>
            <p:ph type="ctrTitle"/>
          </p:nvPr>
        </p:nvSpPr>
        <p:spPr/>
        <p:txBody>
          <a:bodyPr/>
          <a:lstStyle/>
          <a:p>
            <a:r>
              <a:rPr lang="it-IT" dirty="0" smtClean="0"/>
              <a:t>The end</a:t>
            </a:r>
            <a:endParaRPr lang="it-IT" dirty="0"/>
          </a:p>
        </p:txBody>
      </p:sp>
      <p:sp>
        <p:nvSpPr>
          <p:cNvPr id="2" name="AutoShape 2" descr="Risultati immagini per telefono anti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1028" name="Picture 4" descr="Risultati immagini per telefono antico"/>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460375" y="404664"/>
            <a:ext cx="2811627" cy="281162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isultati immagini per telefono antico"/>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84168" y="398457"/>
            <a:ext cx="2778274" cy="27782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isultati immagini per telefono antico"/>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93072" y="4039482"/>
            <a:ext cx="2393039" cy="239304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Risultati immagini per telefono antico"/>
          <p:cNvPicPr>
            <a:picLocks noChangeAspect="1" noChangeArrowheads="1"/>
          </p:cNvPicPr>
          <p:nvPr/>
        </p:nvPicPr>
        <p:blipFill>
          <a:blip r:embed="rId5">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300192" y="3870272"/>
            <a:ext cx="2562250" cy="2562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2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a">
  <a:themeElements>
    <a:clrScheme name="Carta">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rta">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94</TotalTime>
  <Words>726</Words>
  <Application>Microsoft Office PowerPoint</Application>
  <PresentationFormat>Presentazione su schermo (4:3)</PresentationFormat>
  <Paragraphs>18</Paragraphs>
  <Slides>6</Slides>
  <Notes>1</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Carta</vt:lpstr>
      <vt:lpstr>Antonio Meucci</vt:lpstr>
      <vt:lpstr>Antonio Meucci,  was born Antonio Santi Giuseppe Meucci (Florence, 13 April 1808 - New York, 18 October 1889), he was an Italian inventor, famous for the development of a voice communication device accredited by various sources such as the first telephone, the so-called telephony. </vt:lpstr>
      <vt:lpstr>                    BIOGRAPHY</vt:lpstr>
      <vt:lpstr>The telettrophone</vt:lpstr>
      <vt:lpstr>Presentazione standard di PowerPoint</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Antonio Merucci</dc:title>
  <dc:creator>Sala TV</dc:creator>
  <cp:lastModifiedBy>IPPEDICO</cp:lastModifiedBy>
  <cp:revision>12</cp:revision>
  <dcterms:created xsi:type="dcterms:W3CDTF">2019-01-22T07:54:01Z</dcterms:created>
  <dcterms:modified xsi:type="dcterms:W3CDTF">2019-02-03T09:54:56Z</dcterms:modified>
</cp:coreProperties>
</file>