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2"/>
  </p:notesMasterIdLst>
  <p:handoutMasterIdLst>
    <p:handoutMasterId r:id="rId13"/>
  </p:handoutMasterIdLst>
  <p:sldIdLst>
    <p:sldId id="267" r:id="rId5"/>
    <p:sldId id="268" r:id="rId6"/>
    <p:sldId id="269" r:id="rId7"/>
    <p:sldId id="270" r:id="rId8"/>
    <p:sldId id="271" r:id="rId9"/>
    <p:sldId id="272" r:id="rId10"/>
    <p:sldId id="273" r:id="rId11"/>
  </p:sldIdLst>
  <p:sldSz cx="12188825"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9" autoAdjust="0"/>
    <p:restoredTop sz="94599" autoAdjust="0"/>
  </p:normalViewPr>
  <p:slideViewPr>
    <p:cSldViewPr>
      <p:cViewPr varScale="1">
        <p:scale>
          <a:sx n="69" d="100"/>
          <a:sy n="69" d="100"/>
        </p:scale>
        <p:origin x="-510" y="-90"/>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97" d="100"/>
          <a:sy n="97" d="100"/>
        </p:scale>
        <p:origin x="3534"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8A8682DD-3859-46BF-9BBB-49548B3C2FF1}" type="datetime1">
              <a:rPr lang="el-GR" smtClean="0"/>
              <a:pPr algn="r" rtl="0"/>
              <a:t>13/3/2019</a:t>
            </a:fld>
            <a:endParaRPr lang="el-GR" dirty="0"/>
          </a:p>
        </p:txBody>
      </p:sp>
      <p:sp>
        <p:nvSpPr>
          <p:cNvPr id="4" name="Σύμβολο κράτησης θέσης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l-GR" dirty="0"/>
          </a:p>
        </p:txBody>
      </p:sp>
      <p:sp>
        <p:nvSpPr>
          <p:cNvPr id="5" name="Σύμβολο κράτησης θέσης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01114579-D02A-4B51-B5DF-8EC449F77AC7}" type="slidenum">
              <a:rPr lang="el-GR"/>
              <a:pPr algn="r" rtl="0"/>
              <a:t>‹#›</a:t>
            </a:fld>
            <a:endParaRPr lang="el-GR" dirty="0"/>
          </a:p>
        </p:txBody>
      </p:sp>
    </p:spTree>
    <p:extLst>
      <p:ext uri="{BB962C8B-B14F-4D97-AF65-F5344CB8AC3E}">
        <p14:creationId xmlns:p14="http://schemas.microsoft.com/office/powerpoint/2010/main" xmlns=""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589A8E19-AA08-40E2-BAE9-96891777FA70}" type="datetime1">
              <a:rPr lang="el-GR" smtClean="0"/>
              <a:pPr/>
              <a:t>13/3/2019</a:t>
            </a:fld>
            <a:endParaRPr lang="el-GR" dirty="0"/>
          </a:p>
        </p:txBody>
      </p:sp>
      <p:sp>
        <p:nvSpPr>
          <p:cNvPr id="4" name="Σύμβολο κράτησης θέσης εικόνας διαφάνειας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Σύμβολο κράτησης θέσης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l-GR" dirty="0"/>
          </a:p>
        </p:txBody>
      </p:sp>
      <p:sp>
        <p:nvSpPr>
          <p:cNvPr id="7" name="Σύμβολο κράτησης θέσης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C6074690-7256-4BB9-AC0F-97AEAE8CDEC2}" type="slidenum">
              <a:rPr lang="el-GR" smtClean="0"/>
              <a:pPr/>
              <a:t>‹#›</a:t>
            </a:fld>
            <a:endParaRPr lang="el-GR" dirty="0"/>
          </a:p>
        </p:txBody>
      </p:sp>
    </p:spTree>
    <p:extLst>
      <p:ext uri="{BB962C8B-B14F-4D97-AF65-F5344CB8AC3E}">
        <p14:creationId xmlns:p14="http://schemas.microsoft.com/office/powerpoint/2010/main" xmlns=""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1</a:t>
            </a:fld>
            <a:endParaRPr lang="el-GR" dirty="0"/>
          </a:p>
        </p:txBody>
      </p:sp>
    </p:spTree>
    <p:extLst>
      <p:ext uri="{BB962C8B-B14F-4D97-AF65-F5344CB8AC3E}">
        <p14:creationId xmlns:p14="http://schemas.microsoft.com/office/powerpoint/2010/main" xmlns="" val="1531687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376792" y="1905003"/>
            <a:ext cx="9435241" cy="1625599"/>
          </a:xfrm>
        </p:spPr>
        <p:txBody>
          <a:bodyPr rtlCol="0">
            <a:normAutofit/>
          </a:bodyPr>
          <a:lstStyle>
            <a:lvl1pPr algn="ctr" rtl="0">
              <a:lnSpc>
                <a:spcPct val="90000"/>
              </a:lnSpc>
              <a:defRPr sz="4800">
                <a:solidFill>
                  <a:schemeClr val="tx2"/>
                </a:solidFill>
              </a:defRPr>
            </a:lvl1pPr>
          </a:lstStyle>
          <a:p>
            <a:pPr rtl="0"/>
            <a:r>
              <a:rPr lang="el-GR" smtClean="0"/>
              <a:t>Kλικ για επεξεργασία του τίτλου</a:t>
            </a:r>
            <a:endParaRPr lang="el-GR" dirty="0"/>
          </a:p>
        </p:txBody>
      </p:sp>
      <p:sp>
        <p:nvSpPr>
          <p:cNvPr id="3" name="Υπότιτλος 2"/>
          <p:cNvSpPr>
            <a:spLocks noGrp="1"/>
          </p:cNvSpPr>
          <p:nvPr>
            <p:ph type="subTitle" idx="1" hasCustomPrompt="1"/>
          </p:nvPr>
        </p:nvSpPr>
        <p:spPr>
          <a:xfrm>
            <a:off x="1382103" y="3657123"/>
            <a:ext cx="9429931" cy="991077"/>
          </a:xfrm>
        </p:spPr>
        <p:txBody>
          <a:bodyPr rtlCol="0">
            <a:normAutofit/>
          </a:bodyPr>
          <a:lstStyle>
            <a:lvl1pPr marL="0" indent="0" algn="ctr" rtl="0">
              <a:spcBef>
                <a:spcPts val="0"/>
              </a:spcBef>
              <a:buNone/>
              <a:defRPr sz="2000" cap="all" baseline="0">
                <a:solidFill>
                  <a:schemeClr val="tx2"/>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el-GR" dirty="0" smtClean="0"/>
              <a:t>Στυλ κύριου υπότιτλου</a:t>
            </a:r>
            <a:endParaRPr lang="el-GR" dirty="0"/>
          </a:p>
        </p:txBody>
      </p:sp>
      <p:sp>
        <p:nvSpPr>
          <p:cNvPr id="5" name="Σύμβολο κράτησης θέσης υποσέλιδου 4"/>
          <p:cNvSpPr>
            <a:spLocks noGrp="1"/>
          </p:cNvSpPr>
          <p:nvPr>
            <p:ph type="ftr" sz="quarter" idx="11"/>
          </p:nvPr>
        </p:nvSpPr>
        <p:spPr/>
        <p:txBody>
          <a:bodyPr rtlCol="0"/>
          <a:lstStyle>
            <a:lvl1pPr algn="l" rtl="0">
              <a:defRPr>
                <a:solidFill>
                  <a:schemeClr val="tx2"/>
                </a:solidFill>
              </a:defRPr>
            </a:lvl1pPr>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lgn="r" rtl="0">
              <a:defRPr>
                <a:solidFill>
                  <a:schemeClr val="tx2"/>
                </a:solidFill>
              </a:defRPr>
            </a:lvl1pPr>
          </a:lstStyle>
          <a:p>
            <a:fld id="{80CB15B7-FD96-4FFE-A12B-6DAEC465A748}" type="datetime1">
              <a:rPr lang="el-GR" smtClean="0"/>
              <a:pPr/>
              <a:t>13/3/2019</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lvl1pPr algn="r" rtl="0">
              <a:defRPr>
                <a:solidFill>
                  <a:schemeClr val="tx2"/>
                </a:solidFill>
              </a:defRPr>
            </a:lvl1pPr>
          </a:lstStyle>
          <a:p>
            <a:fld id="{DF28FB93-0A08-4E7D-8E63-9EFA29F1E093}" type="slidenum">
              <a:rPr lang="el-GR" smtClean="0"/>
              <a:pPr/>
              <a:t>‹#›</a:t>
            </a:fld>
            <a:endParaRPr lang="el-GR" dirty="0"/>
          </a:p>
        </p:txBody>
      </p:sp>
      <p:grpSp>
        <p:nvGrpSpPr>
          <p:cNvPr id="7" name="Ομάδα 6"/>
          <p:cNvGrpSpPr/>
          <p:nvPr/>
        </p:nvGrpSpPr>
        <p:grpSpPr>
          <a:xfrm>
            <a:off x="1218882" y="1600200"/>
            <a:ext cx="9739746" cy="73152"/>
            <a:chOff x="914400" y="1200150"/>
            <a:chExt cx="7306712" cy="54864"/>
          </a:xfrm>
        </p:grpSpPr>
        <p:sp>
          <p:nvSpPr>
            <p:cNvPr id="8" name="Έλλειψη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9" name="Έλλειψη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nvGrpSpPr>
            <p:cNvPr id="10" name="Ομάδα 9"/>
            <p:cNvGrpSpPr/>
            <p:nvPr/>
          </p:nvGrpSpPr>
          <p:grpSpPr>
            <a:xfrm>
              <a:off x="1036847" y="1207626"/>
              <a:ext cx="7074290" cy="38998"/>
              <a:chOff x="2141408" y="1752956"/>
              <a:chExt cx="7315200" cy="38998"/>
            </a:xfrm>
            <a:solidFill>
              <a:schemeClr val="tx2"/>
            </a:solidFill>
          </p:grpSpPr>
          <p:cxnSp>
            <p:nvCxnSpPr>
              <p:cNvPr id="11" name="Ευθεία γραμμή σύνδεσης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Ομάδα 12"/>
          <p:cNvGrpSpPr/>
          <p:nvPr/>
        </p:nvGrpSpPr>
        <p:grpSpPr>
          <a:xfrm>
            <a:off x="1218882" y="4851400"/>
            <a:ext cx="9739746" cy="73152"/>
            <a:chOff x="914400" y="3638550"/>
            <a:chExt cx="7306712" cy="54864"/>
          </a:xfrm>
        </p:grpSpPr>
        <p:sp>
          <p:nvSpPr>
            <p:cNvPr id="14" name="Έλλειψη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5" name="Έλλειψη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nvGrpSpPr>
            <p:cNvPr id="16" name="Ομάδα 15"/>
            <p:cNvGrpSpPr/>
            <p:nvPr/>
          </p:nvGrpSpPr>
          <p:grpSpPr>
            <a:xfrm>
              <a:off x="1036847" y="3646026"/>
              <a:ext cx="7074290" cy="38998"/>
              <a:chOff x="2141408" y="1752956"/>
              <a:chExt cx="7315200" cy="38998"/>
            </a:xfrm>
            <a:solidFill>
              <a:schemeClr val="tx2"/>
            </a:solidFill>
          </p:grpSpPr>
          <p:cxnSp>
            <p:nvCxnSpPr>
              <p:cNvPr id="17" name="Ευθεία γραμμή σύνδεσης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xmlns=""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Kλικ για επεξεργασία του τίτλου</a:t>
            </a:r>
            <a:endParaRPr lang="el-GR" dirty="0"/>
          </a:p>
        </p:txBody>
      </p:sp>
      <p:sp>
        <p:nvSpPr>
          <p:cNvPr id="3" name="Σύμβολο κράτησης θέσης κατακόρυφου κειμένου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867BB203-B372-478C-861B-B15BFC02ECD1}" type="datetime1">
              <a:rPr lang="el-GR" smtClean="0"/>
              <a:pPr/>
              <a:t>13/3/2019</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rtl="0"/>
              <a:t>‹#›</a:t>
            </a:fld>
            <a:endParaRPr lang="el-GR" dirty="0"/>
          </a:p>
        </p:txBody>
      </p:sp>
    </p:spTree>
    <p:extLst>
      <p:ext uri="{BB962C8B-B14F-4D97-AF65-F5344CB8AC3E}">
        <p14:creationId xmlns:p14="http://schemas.microsoft.com/office/powerpoint/2010/main" xmlns="" val="32232236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834563" y="434975"/>
            <a:ext cx="1168400" cy="5661025"/>
          </a:xfrm>
        </p:spPr>
        <p:txBody>
          <a:bodyPr vert="eaVert" rtlCol="0"/>
          <a:lstStyle>
            <a:lvl1pPr rtl="0">
              <a:defRPr/>
            </a:lvl1pPr>
          </a:lstStyle>
          <a:p>
            <a:pPr rtl="0"/>
            <a:r>
              <a:rPr lang="el-GR" smtClean="0"/>
              <a:t>Kλικ για επεξεργασία του τίτλου</a:t>
            </a:r>
            <a:endParaRPr lang="el-GR" dirty="0"/>
          </a:p>
        </p:txBody>
      </p:sp>
      <p:sp>
        <p:nvSpPr>
          <p:cNvPr id="3" name="Σύμβολο κράτησης θέσης κατακόρυφου κειμένου 2"/>
          <p:cNvSpPr>
            <a:spLocks noGrp="1"/>
          </p:cNvSpPr>
          <p:nvPr>
            <p:ph type="body" orient="vert" idx="1"/>
          </p:nvPr>
        </p:nvSpPr>
        <p:spPr>
          <a:xfrm>
            <a:off x="1217613" y="434975"/>
            <a:ext cx="8413750" cy="5661025"/>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D103C3F5-8526-4535-9CCD-15CCA70F0818}" type="datetime1">
              <a:rPr lang="el-GR" smtClean="0"/>
              <a:pPr/>
              <a:t>13/3/2019</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rtl="0"/>
              <a:t>‹#›</a:t>
            </a:fld>
            <a:endParaRPr lang="el-GR" dirty="0"/>
          </a:p>
        </p:txBody>
      </p:sp>
    </p:spTree>
    <p:extLst>
      <p:ext uri="{BB962C8B-B14F-4D97-AF65-F5344CB8AC3E}">
        <p14:creationId xmlns:p14="http://schemas.microsoft.com/office/powerpoint/2010/main" xmlns="" val="20857005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Kλικ για επεξεργασία του τίτλου</a:t>
            </a:r>
            <a:endParaRPr lang="el-GR" dirty="0"/>
          </a:p>
        </p:txBody>
      </p:sp>
      <p:sp>
        <p:nvSpPr>
          <p:cNvPr id="3" name="Σύμβολο κράτησης θέσης περιεχομένου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5A062B79-5FF4-44B5-8B94-724CBFFD11B0}" type="datetime1">
              <a:rPr lang="el-GR" smtClean="0"/>
              <a:pPr/>
              <a:t>13/3/2019</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rtl="0"/>
              <a:t>‹#›</a:t>
            </a:fld>
            <a:endParaRPr lang="el-GR" dirty="0"/>
          </a:p>
        </p:txBody>
      </p:sp>
    </p:spTree>
    <p:extLst>
      <p:ext uri="{BB962C8B-B14F-4D97-AF65-F5344CB8AC3E}">
        <p14:creationId xmlns:p14="http://schemas.microsoft.com/office/powerpoint/2010/main" xmlns="" val="34990621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422030" y="990599"/>
            <a:ext cx="9344765" cy="2235203"/>
          </a:xfrm>
        </p:spPr>
        <p:txBody>
          <a:bodyPr rtlCol="0" anchor="b">
            <a:normAutofit/>
          </a:bodyPr>
          <a:lstStyle>
            <a:lvl1pPr algn="ctr" rtl="0">
              <a:lnSpc>
                <a:spcPct val="90000"/>
              </a:lnSpc>
              <a:defRPr sz="4800" b="0" cap="none" baseline="0"/>
            </a:lvl1pPr>
          </a:lstStyle>
          <a:p>
            <a:pPr rtl="0"/>
            <a:r>
              <a:rPr lang="el-GR" smtClean="0"/>
              <a:t>Kλικ για επεξεργασία του τίτλου</a:t>
            </a:r>
            <a:endParaRPr lang="el-GR" dirty="0"/>
          </a:p>
        </p:txBody>
      </p:sp>
      <p:sp>
        <p:nvSpPr>
          <p:cNvPr id="3" name="Σύμβολο κράτησης θέσης κειμένου 2"/>
          <p:cNvSpPr>
            <a:spLocks noGrp="1"/>
          </p:cNvSpPr>
          <p:nvPr>
            <p:ph type="body" idx="1"/>
          </p:nvPr>
        </p:nvSpPr>
        <p:spPr>
          <a:xfrm>
            <a:off x="1422030" y="3733800"/>
            <a:ext cx="9344765" cy="1219200"/>
          </a:xfrm>
        </p:spPr>
        <p:txBody>
          <a:bodyPr rtlCol="0" anchor="t"/>
          <a:lstStyle>
            <a:lvl1pPr marL="0" indent="0" algn="ctr" rtl="0">
              <a:spcBef>
                <a:spcPts val="0"/>
              </a:spcBef>
              <a:buNone/>
              <a:defRPr sz="2000" cap="all"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l-GR" smtClean="0"/>
              <a:t>Kλικ για επεξεργασία των στυλ του υποδείγματος</a:t>
            </a:r>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F12F4732-C463-4953-BB68-7C595745D5E5}" type="datetime1">
              <a:rPr lang="el-GR" smtClean="0"/>
              <a:pPr/>
              <a:t>13/3/2019</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rtl="0"/>
              <a:t>‹#›</a:t>
            </a:fld>
            <a:endParaRPr lang="el-GR" dirty="0"/>
          </a:p>
        </p:txBody>
      </p:sp>
      <p:grpSp>
        <p:nvGrpSpPr>
          <p:cNvPr id="13" name="Ομάδα 12"/>
          <p:cNvGrpSpPr/>
          <p:nvPr/>
        </p:nvGrpSpPr>
        <p:grpSpPr>
          <a:xfrm>
            <a:off x="3273781" y="3475736"/>
            <a:ext cx="5641265" cy="54864"/>
            <a:chOff x="2455975" y="2588441"/>
            <a:chExt cx="4232051" cy="41148"/>
          </a:xfrm>
        </p:grpSpPr>
        <p:sp>
          <p:nvSpPr>
            <p:cNvPr id="14" name="Έλλειψη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dirty="0">
                <a:ln>
                  <a:noFill/>
                </a:ln>
                <a:solidFill>
                  <a:sysClr val="window" lastClr="FFFFFF"/>
                </a:solidFill>
                <a:effectLst/>
                <a:uLnTx/>
                <a:uFillTx/>
                <a:latin typeface="Constantia"/>
                <a:ea typeface="+mn-ea"/>
                <a:cs typeface="+mn-cs"/>
              </a:endParaRPr>
            </a:p>
          </p:txBody>
        </p:sp>
        <p:sp>
          <p:nvSpPr>
            <p:cNvPr id="15" name="Έλλειψη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dirty="0">
                <a:ln>
                  <a:noFill/>
                </a:ln>
                <a:solidFill>
                  <a:sysClr val="window" lastClr="FFFFFF"/>
                </a:solidFill>
                <a:effectLst/>
                <a:uLnTx/>
                <a:uFillTx/>
                <a:latin typeface="Constantia"/>
                <a:ea typeface="+mn-ea"/>
                <a:cs typeface="+mn-cs"/>
              </a:endParaRPr>
            </a:p>
          </p:txBody>
        </p:sp>
        <p:grpSp>
          <p:nvGrpSpPr>
            <p:cNvPr id="16" name="Ομάδα 15"/>
            <p:cNvGrpSpPr/>
            <p:nvPr/>
          </p:nvGrpSpPr>
          <p:grpSpPr>
            <a:xfrm>
              <a:off x="2563229" y="2594391"/>
              <a:ext cx="4023360" cy="29249"/>
              <a:chOff x="2550323" y="3458731"/>
              <a:chExt cx="4023360" cy="38998"/>
            </a:xfrm>
          </p:grpSpPr>
          <p:cxnSp>
            <p:nvCxnSpPr>
              <p:cNvPr id="17" name="Ευθεία γραμμή σύνδεσης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Ευθεία γραμμή σύνδεσης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xmlns="" val="5526282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Kλικ για επεξεργασία του τίτλου</a:t>
            </a:r>
            <a:endParaRPr lang="el-GR" dirty="0"/>
          </a:p>
        </p:txBody>
      </p:sp>
      <p:sp>
        <p:nvSpPr>
          <p:cNvPr id="3" name="Σύμβολο κράτησης θέσης περιεχομένου 2"/>
          <p:cNvSpPr>
            <a:spLocks noGrp="1"/>
          </p:cNvSpPr>
          <p:nvPr>
            <p:ph sz="half" idx="1"/>
          </p:nvPr>
        </p:nvSpPr>
        <p:spPr>
          <a:xfrm>
            <a:off x="1218883"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a:lvl8pPr>
            <a:lvl9pPr algn="l" rtl="0">
              <a:defRPr sz="1800"/>
            </a:lvl9pPr>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Σύμβολο κράτησης θέσης περιεχομένου 3"/>
          <p:cNvSpPr>
            <a:spLocks noGrp="1"/>
          </p:cNvSpPr>
          <p:nvPr>
            <p:ph sz="half" idx="2"/>
          </p:nvPr>
        </p:nvSpPr>
        <p:spPr>
          <a:xfrm>
            <a:off x="6195986"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baseline="0"/>
            </a:lvl8pPr>
            <a:lvl9pPr algn="l" rtl="0">
              <a:defRPr sz="1800" baseline="0"/>
            </a:lvl9pPr>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DC7D04BE-4701-4F37-909D-1AA314B163AA}" type="datetime1">
              <a:rPr lang="el-GR" smtClean="0"/>
              <a:pPr/>
              <a:t>13/3/2019</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DF28FB93-0A08-4E7D-8E63-9EFA29F1E093}" type="slidenum">
              <a:rPr lang="el-GR"/>
              <a:pPr rtl="0"/>
              <a:t>‹#›</a:t>
            </a:fld>
            <a:endParaRPr lang="el-GR" dirty="0"/>
          </a:p>
        </p:txBody>
      </p:sp>
    </p:spTree>
    <p:extLst>
      <p:ext uri="{BB962C8B-B14F-4D97-AF65-F5344CB8AC3E}">
        <p14:creationId xmlns:p14="http://schemas.microsoft.com/office/powerpoint/2010/main" xmlns="" val="38607757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lgn="l" rtl="0">
              <a:defRPr/>
            </a:lvl1pPr>
          </a:lstStyle>
          <a:p>
            <a:pPr rtl="0"/>
            <a:r>
              <a:rPr lang="el-GR" smtClean="0"/>
              <a:t>Kλικ για επεξεργασία του τίτλου</a:t>
            </a:r>
            <a:endParaRPr lang="el-GR" dirty="0"/>
          </a:p>
        </p:txBody>
      </p:sp>
      <p:sp>
        <p:nvSpPr>
          <p:cNvPr id="3" name="Σύμβολο κράτησης θέσης κειμένου 2"/>
          <p:cNvSpPr>
            <a:spLocks noGrp="1"/>
          </p:cNvSpPr>
          <p:nvPr>
            <p:ph type="body" idx="1"/>
          </p:nvPr>
        </p:nvSpPr>
        <p:spPr>
          <a:xfrm>
            <a:off x="1222945"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smtClean="0"/>
              <a:t>Kλικ για επεξεργασία των στυλ του υποδείγματος</a:t>
            </a:r>
          </a:p>
        </p:txBody>
      </p:sp>
      <p:sp>
        <p:nvSpPr>
          <p:cNvPr id="4" name="Σύμβολο κράτησης θέσης περιεχομένου 3"/>
          <p:cNvSpPr>
            <a:spLocks noGrp="1"/>
          </p:cNvSpPr>
          <p:nvPr>
            <p:ph sz="half" idx="2"/>
          </p:nvPr>
        </p:nvSpPr>
        <p:spPr>
          <a:xfrm>
            <a:off x="1218883"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Σύμβολο κράτησης θέσης κειμένου 4"/>
          <p:cNvSpPr>
            <a:spLocks noGrp="1"/>
          </p:cNvSpPr>
          <p:nvPr>
            <p:ph type="body" sz="quarter" idx="3"/>
          </p:nvPr>
        </p:nvSpPr>
        <p:spPr>
          <a:xfrm>
            <a:off x="6200049"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smtClean="0"/>
              <a:t>Kλικ για επεξεργασία των στυλ του υποδείγματος</a:t>
            </a:r>
          </a:p>
        </p:txBody>
      </p:sp>
      <p:sp>
        <p:nvSpPr>
          <p:cNvPr id="6" name="Σύμβολο κράτησης θέσης περιεχομένου 5"/>
          <p:cNvSpPr>
            <a:spLocks noGrp="1"/>
          </p:cNvSpPr>
          <p:nvPr>
            <p:ph sz="quarter" idx="4"/>
          </p:nvPr>
        </p:nvSpPr>
        <p:spPr>
          <a:xfrm>
            <a:off x="6195986"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8" name="Σύμβολο κράτησης θέσης υποσέλιδου 7"/>
          <p:cNvSpPr>
            <a:spLocks noGrp="1"/>
          </p:cNvSpPr>
          <p:nvPr>
            <p:ph type="ftr" sz="quarter" idx="11"/>
          </p:nvPr>
        </p:nvSpPr>
        <p:spPr/>
        <p:txBody>
          <a:bodyPr rtlCol="0"/>
          <a:lstStyle/>
          <a:p>
            <a:pPr rtl="0"/>
            <a:endParaRPr lang="el-GR" dirty="0"/>
          </a:p>
        </p:txBody>
      </p:sp>
      <p:sp>
        <p:nvSpPr>
          <p:cNvPr id="7" name="Σύμβολο κράτησης θέσης ημερομηνίας 6"/>
          <p:cNvSpPr>
            <a:spLocks noGrp="1"/>
          </p:cNvSpPr>
          <p:nvPr>
            <p:ph type="dt" sz="half" idx="10"/>
          </p:nvPr>
        </p:nvSpPr>
        <p:spPr/>
        <p:txBody>
          <a:bodyPr rtlCol="0"/>
          <a:lstStyle>
            <a:lvl1pPr>
              <a:defRPr/>
            </a:lvl1pPr>
          </a:lstStyle>
          <a:p>
            <a:fld id="{AD7B6C39-0BDE-47A4-88C6-772962123580}" type="datetime1">
              <a:rPr lang="el-GR" smtClean="0"/>
              <a:pPr/>
              <a:t>13/3/2019</a:t>
            </a:fld>
            <a:endParaRPr lang="el-GR" dirty="0"/>
          </a:p>
        </p:txBody>
      </p:sp>
      <p:sp>
        <p:nvSpPr>
          <p:cNvPr id="9" name="Σύμβολο κράτησης θέσης αριθμού διαφάνειας 8"/>
          <p:cNvSpPr>
            <a:spLocks noGrp="1"/>
          </p:cNvSpPr>
          <p:nvPr>
            <p:ph type="sldNum" sz="quarter" idx="12"/>
          </p:nvPr>
        </p:nvSpPr>
        <p:spPr/>
        <p:txBody>
          <a:bodyPr rtlCol="0"/>
          <a:lstStyle/>
          <a:p>
            <a:pPr rtl="0"/>
            <a:fld id="{DF28FB93-0A08-4E7D-8E63-9EFA29F1E093}" type="slidenum">
              <a:rPr lang="el-GR"/>
              <a:pPr rtl="0"/>
              <a:t>‹#›</a:t>
            </a:fld>
            <a:endParaRPr lang="el-GR" dirty="0"/>
          </a:p>
        </p:txBody>
      </p:sp>
    </p:spTree>
    <p:extLst>
      <p:ext uri="{BB962C8B-B14F-4D97-AF65-F5344CB8AC3E}">
        <p14:creationId xmlns:p14="http://schemas.microsoft.com/office/powerpoint/2010/main" xmlns="" val="37425832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Kλικ για επεξεργασία του τίτλου</a:t>
            </a:r>
            <a:endParaRPr lang="el-GR" dirty="0"/>
          </a:p>
        </p:txBody>
      </p:sp>
      <p:sp>
        <p:nvSpPr>
          <p:cNvPr id="4" name="Σύμβολο κράτησης θέσης υποσέλιδου 3"/>
          <p:cNvSpPr>
            <a:spLocks noGrp="1"/>
          </p:cNvSpPr>
          <p:nvPr>
            <p:ph type="ftr" sz="quarter" idx="11"/>
          </p:nvPr>
        </p:nvSpPr>
        <p:spPr/>
        <p:txBody>
          <a:bodyPr rtlCol="0"/>
          <a:lstStyle/>
          <a:p>
            <a:pPr rtl="0"/>
            <a:endParaRPr lang="el-GR" dirty="0"/>
          </a:p>
        </p:txBody>
      </p:sp>
      <p:sp>
        <p:nvSpPr>
          <p:cNvPr id="3" name="Σύμβολο κράτησης θέσης ημερομηνίας 2"/>
          <p:cNvSpPr>
            <a:spLocks noGrp="1"/>
          </p:cNvSpPr>
          <p:nvPr>
            <p:ph type="dt" sz="half" idx="10"/>
          </p:nvPr>
        </p:nvSpPr>
        <p:spPr/>
        <p:txBody>
          <a:bodyPr rtlCol="0"/>
          <a:lstStyle>
            <a:lvl1pPr>
              <a:defRPr/>
            </a:lvl1pPr>
          </a:lstStyle>
          <a:p>
            <a:fld id="{AE388DFB-36CE-4FC7-A023-E286A10CB636}" type="datetime1">
              <a:rPr lang="el-GR" smtClean="0"/>
              <a:pPr/>
              <a:t>13/3/2019</a:t>
            </a:fld>
            <a:endParaRPr lang="el-GR" dirty="0"/>
          </a:p>
        </p:txBody>
      </p:sp>
      <p:sp>
        <p:nvSpPr>
          <p:cNvPr id="5" name="Σύμβολο κράτησης θέσης αριθμού διαφάνειας 4"/>
          <p:cNvSpPr>
            <a:spLocks noGrp="1"/>
          </p:cNvSpPr>
          <p:nvPr>
            <p:ph type="sldNum" sz="quarter" idx="12"/>
          </p:nvPr>
        </p:nvSpPr>
        <p:spPr/>
        <p:txBody>
          <a:bodyPr rtlCol="0"/>
          <a:lstStyle/>
          <a:p>
            <a:pPr rtl="0"/>
            <a:fld id="{DF28FB93-0A08-4E7D-8E63-9EFA29F1E093}" type="slidenum">
              <a:rPr lang="el-GR"/>
              <a:pPr rtl="0"/>
              <a:t>‹#›</a:t>
            </a:fld>
            <a:endParaRPr lang="el-GR" dirty="0"/>
          </a:p>
        </p:txBody>
      </p:sp>
    </p:spTree>
    <p:extLst>
      <p:ext uri="{BB962C8B-B14F-4D97-AF65-F5344CB8AC3E}">
        <p14:creationId xmlns:p14="http://schemas.microsoft.com/office/powerpoint/2010/main" xmlns="" val="15659345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3" name="Σύμβολο κράτησης θέσης υποσέλιδου 2"/>
          <p:cNvSpPr>
            <a:spLocks noGrp="1"/>
          </p:cNvSpPr>
          <p:nvPr>
            <p:ph type="ftr" sz="quarter" idx="11"/>
          </p:nvPr>
        </p:nvSpPr>
        <p:spPr/>
        <p:txBody>
          <a:bodyPr rtlCol="0"/>
          <a:lstStyle/>
          <a:p>
            <a:pPr rtl="0"/>
            <a:endParaRPr lang="el-GR" dirty="0"/>
          </a:p>
        </p:txBody>
      </p:sp>
      <p:sp>
        <p:nvSpPr>
          <p:cNvPr id="2" name="Σύμβολο κράτησης θέσης ημερομηνίας 1"/>
          <p:cNvSpPr>
            <a:spLocks noGrp="1"/>
          </p:cNvSpPr>
          <p:nvPr>
            <p:ph type="dt" sz="half" idx="10"/>
          </p:nvPr>
        </p:nvSpPr>
        <p:spPr/>
        <p:txBody>
          <a:bodyPr rtlCol="0"/>
          <a:lstStyle>
            <a:lvl1pPr>
              <a:defRPr/>
            </a:lvl1pPr>
          </a:lstStyle>
          <a:p>
            <a:fld id="{01A5037D-A933-4F78-B53C-3041954DC65F}" type="datetime1">
              <a:rPr lang="el-GR" smtClean="0"/>
              <a:pPr/>
              <a:t>13/3/2019</a:t>
            </a:fld>
            <a:endParaRPr lang="el-GR" dirty="0"/>
          </a:p>
        </p:txBody>
      </p:sp>
      <p:sp>
        <p:nvSpPr>
          <p:cNvPr id="4" name="Σύμβολο κράτησης θέσης αριθμού διαφάνειας 3"/>
          <p:cNvSpPr>
            <a:spLocks noGrp="1"/>
          </p:cNvSpPr>
          <p:nvPr>
            <p:ph type="sldNum" sz="quarter" idx="12"/>
          </p:nvPr>
        </p:nvSpPr>
        <p:spPr/>
        <p:txBody>
          <a:bodyPr rtlCol="0"/>
          <a:lstStyle/>
          <a:p>
            <a:pPr rtl="0"/>
            <a:fld id="{DF28FB93-0A08-4E7D-8E63-9EFA29F1E093}" type="slidenum">
              <a:rPr lang="el-GR"/>
              <a:pPr rtl="0"/>
              <a:t>‹#›</a:t>
            </a:fld>
            <a:endParaRPr lang="el-GR" dirty="0"/>
          </a:p>
        </p:txBody>
      </p:sp>
    </p:spTree>
    <p:extLst>
      <p:ext uri="{BB962C8B-B14F-4D97-AF65-F5344CB8AC3E}">
        <p14:creationId xmlns:p14="http://schemas.microsoft.com/office/powerpoint/2010/main" xmlns="" val="1212877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normAutofit/>
          </a:bodyPr>
          <a:lstStyle>
            <a:lvl1pPr algn="l" rtl="0">
              <a:defRPr sz="3200" b="0"/>
            </a:lvl1pPr>
          </a:lstStyle>
          <a:p>
            <a:pPr rtl="0"/>
            <a:r>
              <a:rPr lang="el-GR" smtClean="0"/>
              <a:t>Kλικ για επεξεργασία του τίτλου</a:t>
            </a:r>
            <a:endParaRPr lang="el-GR" dirty="0"/>
          </a:p>
        </p:txBody>
      </p:sp>
      <p:sp>
        <p:nvSpPr>
          <p:cNvPr id="3" name="Σύμβολο κράτησης θέσης περιεχομένου 2"/>
          <p:cNvSpPr>
            <a:spLocks noGrp="1"/>
          </p:cNvSpPr>
          <p:nvPr>
            <p:ph idx="1"/>
          </p:nvPr>
        </p:nvSpPr>
        <p:spPr>
          <a:xfrm>
            <a:off x="1218883" y="1803400"/>
            <a:ext cx="6602281" cy="4267201"/>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baseline="0"/>
            </a:lvl8pPr>
            <a:lvl9pPr algn="l" rtl="0">
              <a:defRPr sz="1600" baseline="0"/>
            </a:lvl9pPr>
          </a:lstStyle>
          <a:p>
            <a:pPr lvl="0" rtl="0"/>
            <a:r>
              <a:rPr lang="el-GR" smtClean="0"/>
              <a:t>Kλικ για επεξεργασία των στυλ του υποδείγματος</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Σύμβολο κράτησης θέσης κειμένου 3"/>
          <p:cNvSpPr>
            <a:spLocks noGrp="1"/>
          </p:cNvSpPr>
          <p:nvPr>
            <p:ph type="body" sz="half" idx="2"/>
          </p:nvPr>
        </p:nvSpPr>
        <p:spPr>
          <a:xfrm>
            <a:off x="8125883" y="1803400"/>
            <a:ext cx="2844060" cy="4267201"/>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l-GR" smtClean="0"/>
              <a:t>Kλικ για επεξεργασία των στυλ του υποδείγματος</a:t>
            </a:r>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33F130DB-8FB3-493A-80AD-764818D4813C}" type="datetime1">
              <a:rPr lang="el-GR" smtClean="0"/>
              <a:pPr/>
              <a:t>13/3/2019</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DF28FB93-0A08-4E7D-8E63-9EFA29F1E093}" type="slidenum">
              <a:rPr lang="el-GR"/>
              <a:pPr rtl="0"/>
              <a:t>‹#›</a:t>
            </a:fld>
            <a:endParaRPr lang="el-GR" dirty="0"/>
          </a:p>
        </p:txBody>
      </p:sp>
    </p:spTree>
    <p:extLst>
      <p:ext uri="{BB962C8B-B14F-4D97-AF65-F5344CB8AC3E}">
        <p14:creationId xmlns:p14="http://schemas.microsoft.com/office/powerpoint/2010/main" xmlns="" val="18586462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normAutofit/>
          </a:bodyPr>
          <a:lstStyle>
            <a:lvl1pPr algn="l" rtl="0">
              <a:defRPr sz="3200" b="0"/>
            </a:lvl1pPr>
          </a:lstStyle>
          <a:p>
            <a:pPr rtl="0"/>
            <a:r>
              <a:rPr lang="el-GR" smtClean="0"/>
              <a:t>Kλικ για επεξεργασία του τίτλου</a:t>
            </a:r>
            <a:endParaRPr lang="el-GR" dirty="0"/>
          </a:p>
        </p:txBody>
      </p:sp>
      <p:sp>
        <p:nvSpPr>
          <p:cNvPr id="8" name="Ορθογώνιο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3" name="Σύμβολο κράτησης θέσης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1338739" y="1925320"/>
            <a:ext cx="6362567" cy="4023360"/>
          </a:xfrm>
          <a:solidFill>
            <a:schemeClr val="bg2"/>
          </a:solidFill>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l-GR" smtClean="0"/>
              <a:t>Κάντε κλικ στο εικονίδιο για να προσθέσετε μια εικόνα</a:t>
            </a:r>
            <a:endParaRPr lang="el-GR" dirty="0"/>
          </a:p>
        </p:txBody>
      </p:sp>
      <p:sp>
        <p:nvSpPr>
          <p:cNvPr id="4" name="Σύμβολο κράτησης θέσης κειμένου 3"/>
          <p:cNvSpPr>
            <a:spLocks noGrp="1"/>
          </p:cNvSpPr>
          <p:nvPr>
            <p:ph type="body" sz="half" idx="2" hasCustomPrompt="1"/>
          </p:nvPr>
        </p:nvSpPr>
        <p:spPr>
          <a:xfrm>
            <a:off x="8125883" y="1803401"/>
            <a:ext cx="2844060" cy="4165600"/>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l-GR" dirty="0" smtClean="0"/>
              <a:t>Στυλ υποδείγματος κειμένου</a:t>
            </a:r>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0CE87B43-326D-421A-91D8-C9F2F54DBF19}" type="datetime1">
              <a:rPr lang="el-GR" smtClean="0"/>
              <a:pPr/>
              <a:t>13/3/2019</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DF28FB93-0A08-4E7D-8E63-9EFA29F1E093}" type="slidenum">
              <a:rPr lang="el-GR"/>
              <a:pPr rtl="0"/>
              <a:t>‹#›</a:t>
            </a:fld>
            <a:endParaRPr lang="el-GR" dirty="0"/>
          </a:p>
        </p:txBody>
      </p:sp>
    </p:spTree>
    <p:extLst>
      <p:ext uri="{BB962C8B-B14F-4D97-AF65-F5344CB8AC3E}">
        <p14:creationId xmlns:p14="http://schemas.microsoft.com/office/powerpoint/2010/main" xmlns="" val="24050573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cstate="print"/>
          <a:stretch>
            <a:fillRect/>
          </a:stretch>
        </a:blipFill>
        <a:effectLst/>
      </p:bgPr>
    </p:bg>
    <p:spTree>
      <p:nvGrpSpPr>
        <p:cNvPr id="1" name=""/>
        <p:cNvGrpSpPr/>
        <p:nvPr/>
      </p:nvGrpSpPr>
      <p:grpSpPr>
        <a:xfrm>
          <a:off x="0" y="0"/>
          <a:ext cx="0" cy="0"/>
          <a:chOff x="0" y="0"/>
          <a:chExt cx="0" cy="0"/>
        </a:xfrm>
      </p:grpSpPr>
      <p:sp>
        <p:nvSpPr>
          <p:cNvPr id="10" name="Ορθογώνιο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rtl="0"/>
            <a:endParaRPr lang="el-GR" sz="2400" dirty="0"/>
          </a:p>
        </p:txBody>
      </p:sp>
      <p:sp>
        <p:nvSpPr>
          <p:cNvPr id="8" name="Στρογγυλεμένο ορθογώνιο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2" name="Σύμβολο κράτησης θέσης τίτλου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pPr rtl="0"/>
            <a:r>
              <a:rPr lang="el-GR" dirty="0" smtClean="0"/>
              <a:t>Στυλ κύριου τίτλου</a:t>
            </a:r>
            <a:endParaRPr lang="el-GR" dirty="0"/>
          </a:p>
        </p:txBody>
      </p:sp>
      <p:sp>
        <p:nvSpPr>
          <p:cNvPr id="3" name="Σύμβολο κράτησης θέσης κειμένου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Σύμβολο κράτησης θέσης υποσέλιδου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rtl="0">
              <a:defRPr sz="1100">
                <a:solidFill>
                  <a:schemeClr val="tx1"/>
                </a:solidFill>
              </a:defRPr>
            </a:lvl1pPr>
          </a:lstStyle>
          <a:p>
            <a:pPr rtl="0"/>
            <a:endParaRPr lang="el-GR" dirty="0"/>
          </a:p>
        </p:txBody>
      </p:sp>
      <p:sp>
        <p:nvSpPr>
          <p:cNvPr id="4" name="Σύμβολο κράτησης θέσης ημερομηνίας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rtl="0">
              <a:defRPr sz="1100">
                <a:solidFill>
                  <a:schemeClr val="tx1"/>
                </a:solidFill>
              </a:defRPr>
            </a:lvl1pPr>
          </a:lstStyle>
          <a:p>
            <a:fld id="{87A4DE5E-E1E8-4EE6-9048-C408D0FC48F8}" type="datetime1">
              <a:rPr lang="el-GR" smtClean="0"/>
              <a:pPr/>
              <a:t>13/3/2019</a:t>
            </a:fld>
            <a:endParaRPr lang="el-GR" dirty="0"/>
          </a:p>
        </p:txBody>
      </p:sp>
      <p:sp>
        <p:nvSpPr>
          <p:cNvPr id="6" name="Σύμβολο κράτησης θέσης αριθμού διαφάνειας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rtl="0">
              <a:defRPr sz="1100">
                <a:solidFill>
                  <a:schemeClr val="tx1"/>
                </a:solidFill>
              </a:defRPr>
            </a:lvl1pPr>
          </a:lstStyle>
          <a:p>
            <a:fld id="{DF28FB93-0A08-4E7D-8E63-9EFA29F1E093}" type="slidenum">
              <a:rPr lang="el-GR" smtClean="0"/>
              <a:pPr/>
              <a:t>‹#›</a:t>
            </a:fld>
            <a:endParaRPr lang="el-GR" dirty="0"/>
          </a:p>
        </p:txBody>
      </p:sp>
    </p:spTree>
    <p:extLst>
      <p:ext uri="{BB962C8B-B14F-4D97-AF65-F5344CB8AC3E}">
        <p14:creationId xmlns:p14="http://schemas.microsoft.com/office/powerpoint/2010/main" xmlns=""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rtlCol="0"/>
          <a:lstStyle/>
          <a:p>
            <a:pPr rtl="0"/>
            <a:r>
              <a:rPr lang="en-US" b="1" i="1" u="sng" dirty="0" smtClean="0"/>
              <a:t>HERON OF ALEXANDRIA</a:t>
            </a:r>
            <a:endParaRPr lang="el-GR" b="1" i="1" u="sng" dirty="0"/>
          </a:p>
        </p:txBody>
      </p:sp>
      <p:sp>
        <p:nvSpPr>
          <p:cNvPr id="3" name="Υπότιτλος 2"/>
          <p:cNvSpPr>
            <a:spLocks noGrp="1"/>
          </p:cNvSpPr>
          <p:nvPr>
            <p:ph type="subTitle" idx="1"/>
          </p:nvPr>
        </p:nvSpPr>
        <p:spPr/>
        <p:txBody>
          <a:bodyPr rtlCol="0"/>
          <a:lstStyle/>
          <a:p>
            <a:pPr rtl="0"/>
            <a:r>
              <a:rPr lang="el-GR" dirty="0" smtClean="0"/>
              <a:t>Ο </a:t>
            </a:r>
            <a:r>
              <a:rPr lang="el-GR" dirty="0" err="1" smtClean="0"/>
              <a:t>αλεξανδρευσ</a:t>
            </a:r>
            <a:endParaRPr lang="el-GR" dirty="0"/>
          </a:p>
        </p:txBody>
      </p:sp>
    </p:spTree>
    <p:extLst>
      <p:ext uri="{BB962C8B-B14F-4D97-AF65-F5344CB8AC3E}">
        <p14:creationId xmlns:p14="http://schemas.microsoft.com/office/powerpoint/2010/main" xmlns="" val="27075430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Autofit/>
          </a:bodyPr>
          <a:lstStyle/>
          <a:p>
            <a:r>
              <a:rPr lang="en-US" sz="3200" dirty="0" smtClean="0">
                <a:latin typeface="Gabriola" pitchFamily="82" charset="0"/>
              </a:rPr>
              <a:t>Hero of Alexandria ( </a:t>
            </a:r>
            <a:r>
              <a:rPr lang="en-US" sz="3200" dirty="0" err="1" smtClean="0">
                <a:latin typeface="Gabriola" pitchFamily="82" charset="0"/>
              </a:rPr>
              <a:t>Ἀλεξανδρεύς</a:t>
            </a:r>
            <a:r>
              <a:rPr lang="en-US" sz="3200" dirty="0" smtClean="0">
                <a:latin typeface="Gabriola" pitchFamily="82" charset="0"/>
              </a:rPr>
              <a:t>) also known as Heron, was a mathematician and engineer who was active in his native city of Alexandria, Roman Egypt. He is considered the greatest experimenter of ancient times and his work is representative of the Hellenistic scientific </a:t>
            </a:r>
            <a:r>
              <a:rPr lang="en-US" sz="3200" dirty="0" err="1" smtClean="0">
                <a:latin typeface="Gabriola" pitchFamily="82" charset="0"/>
              </a:rPr>
              <a:t>tradition.Heron’s</a:t>
            </a:r>
            <a:r>
              <a:rPr lang="en-US" sz="3200" dirty="0" smtClean="0">
                <a:latin typeface="Gabriola" pitchFamily="82" charset="0"/>
              </a:rPr>
              <a:t> most important geometric work, </a:t>
            </a:r>
            <a:r>
              <a:rPr lang="en-US" sz="3200" dirty="0" err="1" smtClean="0">
                <a:latin typeface="Gabriola" pitchFamily="82" charset="0"/>
              </a:rPr>
              <a:t>Metrica</a:t>
            </a:r>
            <a:r>
              <a:rPr lang="en-US" sz="3200" dirty="0" smtClean="0">
                <a:latin typeface="Gabriola" pitchFamily="82" charset="0"/>
              </a:rPr>
              <a:t>, was lost in 1896. It is a compendium, in three books, of geometric rules and formulas that Heron gathered from a variety of sources, some of them going back to ancient Babylon, on areas and volumes of plane and solid figures..</a:t>
            </a:r>
            <a:endParaRPr lang="el-GR" sz="3200" dirty="0">
              <a:latin typeface="Gabriola" pitchFamily="82"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710036" y="548680"/>
            <a:ext cx="9751060" cy="1168400"/>
          </a:xfrm>
        </p:spPr>
        <p:txBody>
          <a:bodyPr/>
          <a:lstStyle/>
          <a:p>
            <a:r>
              <a:rPr lang="en-US" b="1" dirty="0" smtClean="0"/>
              <a:t>HIS MOST FAMOYS INVENTION</a:t>
            </a:r>
            <a:br>
              <a:rPr lang="en-US" b="1" dirty="0" smtClean="0"/>
            </a:br>
            <a:r>
              <a:rPr lang="el-GR" b="1" dirty="0" smtClean="0"/>
              <a:t>                 </a:t>
            </a:r>
            <a:r>
              <a:rPr lang="en-US" b="1" dirty="0" smtClean="0"/>
              <a:t>“AEOLIPILE”</a:t>
            </a:r>
            <a:endParaRPr lang="el-GR" b="1" dirty="0"/>
          </a:p>
        </p:txBody>
      </p:sp>
      <p:sp>
        <p:nvSpPr>
          <p:cNvPr id="3" name="2 - Θέση περιεχομένου"/>
          <p:cNvSpPr>
            <a:spLocks noGrp="1"/>
          </p:cNvSpPr>
          <p:nvPr>
            <p:ph idx="1"/>
          </p:nvPr>
        </p:nvSpPr>
        <p:spPr/>
        <p:txBody>
          <a:bodyPr>
            <a:normAutofit/>
          </a:bodyPr>
          <a:lstStyle/>
          <a:p>
            <a:r>
              <a:rPr lang="en-US" sz="3600" dirty="0" smtClean="0">
                <a:latin typeface="Gabriola" pitchFamily="82" charset="0"/>
              </a:rPr>
              <a:t>Hero published a well-recognized description of a steam-powered device called an </a:t>
            </a:r>
            <a:r>
              <a:rPr lang="en-US" sz="3600" dirty="0" err="1" smtClean="0">
                <a:latin typeface="Gabriola" pitchFamily="82" charset="0"/>
              </a:rPr>
              <a:t>aeolipile</a:t>
            </a:r>
            <a:r>
              <a:rPr lang="en-US" sz="3600" dirty="0" smtClean="0">
                <a:latin typeface="Gabriola" pitchFamily="82" charset="0"/>
              </a:rPr>
              <a:t> sometimes called a "Hero engine". Among his most famous inventions was a </a:t>
            </a:r>
            <a:r>
              <a:rPr lang="en-US" sz="3600" dirty="0" err="1" smtClean="0">
                <a:latin typeface="Gabriola" pitchFamily="82" charset="0"/>
              </a:rPr>
              <a:t>windwheel</a:t>
            </a:r>
            <a:r>
              <a:rPr lang="en-US" sz="3600" dirty="0" smtClean="0">
                <a:latin typeface="Gabriola" pitchFamily="82" charset="0"/>
              </a:rPr>
              <a:t>, constituting the earliest instance of wind harnessing on </a:t>
            </a:r>
            <a:r>
              <a:rPr lang="en-US" sz="3600" dirty="0" err="1" smtClean="0">
                <a:latin typeface="Gabriola" pitchFamily="82" charset="0"/>
              </a:rPr>
              <a:t>land.He</a:t>
            </a:r>
            <a:r>
              <a:rPr lang="en-US" sz="3600" dirty="0" smtClean="0">
                <a:latin typeface="Gabriola" pitchFamily="82" charset="0"/>
              </a:rPr>
              <a:t> is said to have been a follower of the atomists. Some of his ideas were derived from the works of </a:t>
            </a:r>
            <a:r>
              <a:rPr lang="en-US" sz="3600" dirty="0" err="1" smtClean="0">
                <a:latin typeface="Gabriola" pitchFamily="82" charset="0"/>
              </a:rPr>
              <a:t>Ctesibius</a:t>
            </a:r>
            <a:endParaRPr lang="el-GR" sz="3600" dirty="0">
              <a:latin typeface="Gabriola" pitchFamily="82"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34172" y="332656"/>
            <a:ext cx="9751060" cy="1168400"/>
          </a:xfrm>
        </p:spPr>
        <p:txBody>
          <a:bodyPr>
            <a:normAutofit/>
          </a:bodyPr>
          <a:lstStyle/>
          <a:p>
            <a:r>
              <a:rPr lang="en-US" sz="3600" b="1" dirty="0" smtClean="0"/>
              <a:t>HIS WRITINGS</a:t>
            </a:r>
            <a:endParaRPr lang="el-GR" sz="3600" b="1" dirty="0"/>
          </a:p>
        </p:txBody>
      </p:sp>
      <p:sp>
        <p:nvSpPr>
          <p:cNvPr id="3" name="2 - Θέση περιεχομένου"/>
          <p:cNvSpPr>
            <a:spLocks noGrp="1"/>
          </p:cNvSpPr>
          <p:nvPr>
            <p:ph idx="1"/>
          </p:nvPr>
        </p:nvSpPr>
        <p:spPr>
          <a:xfrm>
            <a:off x="1197868" y="1556792"/>
            <a:ext cx="9751060" cy="4267200"/>
          </a:xfrm>
        </p:spPr>
        <p:txBody>
          <a:bodyPr>
            <a:noAutofit/>
          </a:bodyPr>
          <a:lstStyle/>
          <a:p>
            <a:r>
              <a:rPr lang="en-US" sz="2800" dirty="0" smtClean="0">
                <a:latin typeface="Gabriola" pitchFamily="82" charset="0"/>
              </a:rPr>
              <a:t>Book I enumerates means of finding the area of various plane figures and the surface areas of common solids. Included is a derivation of Heron’s formula for the area A of a triangle,</a:t>
            </a:r>
          </a:p>
          <a:p>
            <a:r>
              <a:rPr lang="en-US" sz="2800" dirty="0" smtClean="0">
                <a:latin typeface="Gabriola" pitchFamily="82" charset="0"/>
              </a:rPr>
              <a:t>A = √s(s−a)(s−b)(s−c)</a:t>
            </a:r>
          </a:p>
          <a:p>
            <a:r>
              <a:rPr lang="en-US" sz="2800" dirty="0" smtClean="0">
                <a:latin typeface="Gabriola" pitchFamily="82" charset="0"/>
              </a:rPr>
              <a:t>in which a, b, and c are the lengths of the sides of the triangle, and s is one-half the triangle’s perimeter. Book I also contains an iterative method known by the Babylonians  for approximating the square root of a number to arbitrary accuracy. A variation on such an iterative method is frequently employed by computers today. Book II gives methods for computing volumes of various solids, including the five regular Platonic solids. Book III treats the division of various plane and solid figures into parts according to some given ratio.</a:t>
            </a:r>
            <a:endParaRPr lang="el-GR" sz="2800" dirty="0">
              <a:latin typeface="Gabriola" pitchFamily="82"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09836" y="692696"/>
            <a:ext cx="2880320" cy="4046281"/>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6886500" y="404664"/>
            <a:ext cx="4824536" cy="3055209"/>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4006180" y="2852936"/>
            <a:ext cx="2880320" cy="3395969"/>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6814492" y="3573016"/>
            <a:ext cx="4680520" cy="279652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09836" y="476672"/>
            <a:ext cx="7053013" cy="288032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1125860" y="3429000"/>
            <a:ext cx="2657650" cy="2957141"/>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4798268" y="3429000"/>
            <a:ext cx="2232248" cy="293363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8686700" y="692696"/>
            <a:ext cx="2808312" cy="5577255"/>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197868" y="1052736"/>
            <a:ext cx="9751060" cy="4267200"/>
          </a:xfrm>
        </p:spPr>
        <p:txBody>
          <a:bodyPr/>
          <a:lstStyle/>
          <a:p>
            <a:pPr>
              <a:buNone/>
            </a:pPr>
            <a:r>
              <a:rPr lang="en-US" sz="3200" dirty="0" smtClean="0"/>
              <a:t>       </a:t>
            </a:r>
            <a:r>
              <a:rPr lang="en-US" sz="3200" dirty="0" smtClean="0"/>
              <a:t> </a:t>
            </a:r>
            <a:r>
              <a:rPr lang="en-US" sz="5400" b="1" i="1" dirty="0" smtClean="0">
                <a:latin typeface="Gabriola" pitchFamily="82" charset="0"/>
              </a:rPr>
              <a:t>THANK YOU FOR YOUR ATTENTION </a:t>
            </a:r>
          </a:p>
          <a:p>
            <a:pPr>
              <a:buNone/>
            </a:pPr>
            <a:r>
              <a:rPr lang="en-US" sz="2800" dirty="0" smtClean="0">
                <a:latin typeface="Gabriola" pitchFamily="82" charset="0"/>
              </a:rPr>
              <a:t>TULIN </a:t>
            </a:r>
            <a:r>
              <a:rPr lang="en-US" sz="2800" dirty="0" smtClean="0">
                <a:latin typeface="Gabriola" pitchFamily="82" charset="0"/>
              </a:rPr>
              <a:t> BIBER </a:t>
            </a:r>
            <a:endParaRPr lang="en-US" sz="2800" dirty="0" smtClean="0">
              <a:latin typeface="Gabriola" pitchFamily="82" charset="0"/>
            </a:endParaRPr>
          </a:p>
          <a:p>
            <a:pPr>
              <a:buNone/>
            </a:pPr>
            <a:r>
              <a:rPr lang="en-US" sz="2800" dirty="0" smtClean="0">
                <a:latin typeface="Gabriola" pitchFamily="82" charset="0"/>
              </a:rPr>
              <a:t>ELPIDA  ASLANIDOU</a:t>
            </a:r>
          </a:p>
          <a:p>
            <a:pPr>
              <a:buNone/>
            </a:pPr>
            <a:r>
              <a:rPr lang="en-US" sz="2800" dirty="0" smtClean="0">
                <a:latin typeface="Gabriola" pitchFamily="82" charset="0"/>
              </a:rPr>
              <a:t>ANASTASIA  </a:t>
            </a:r>
            <a:r>
              <a:rPr lang="en-US" sz="2800" dirty="0" smtClean="0">
                <a:latin typeface="Gabriola" pitchFamily="82" charset="0"/>
              </a:rPr>
              <a:t>SERNISLIDOU </a:t>
            </a:r>
          </a:p>
          <a:p>
            <a:pPr>
              <a:buNone/>
            </a:pPr>
            <a:r>
              <a:rPr lang="en-US" sz="2800" dirty="0" smtClean="0">
                <a:latin typeface="Gabriola" pitchFamily="82" charset="0"/>
              </a:rPr>
              <a:t>ALEXANDROS </a:t>
            </a:r>
            <a:r>
              <a:rPr lang="en-US" sz="2800" dirty="0" smtClean="0">
                <a:latin typeface="Gabriola" pitchFamily="82" charset="0"/>
              </a:rPr>
              <a:t> ZOSIMIDIS </a:t>
            </a:r>
            <a:endParaRPr lang="el-GR" sz="2800" dirty="0">
              <a:latin typeface="Gabriola" pitchFamily="82"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F0280105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xmlns="" name="Office_9533583_TF02801059_TF02801059" id="{40BD5653-0C8D-4E14-ADCD-FD678A24EE14}" vid="{85720E60-E181-4C8C-AE81-383411213581}"/>
    </a:ext>
  </a:extLst>
</a:theme>
</file>

<file path=ppt/theme/theme2.xml><?xml version="1.0" encoding="utf-8"?>
<a:theme xmlns:a="http://schemas.openxmlformats.org/drawingml/2006/main" name="Θέμα του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Θέμα του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2.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D80E12-3BE9-4746-820E-FFB249F467F2}">
  <ds:schemaRef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TF02801059</Template>
  <TotalTime>26</TotalTime>
  <Words>337</Words>
  <Application>Microsoft Office PowerPoint</Application>
  <PresentationFormat>Προσαρμογή</PresentationFormat>
  <Paragraphs>15</Paragraphs>
  <Slides>7</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7</vt:i4>
      </vt:variant>
    </vt:vector>
  </HeadingPairs>
  <TitlesOfParts>
    <vt:vector size="8" baseType="lpstr">
      <vt:lpstr>TF02801059</vt:lpstr>
      <vt:lpstr>HERON OF ALEXANDRIA</vt:lpstr>
      <vt:lpstr>Διαφάνεια 2</vt:lpstr>
      <vt:lpstr>HIS MOST FAMOYS INVENTION                  “AEOLIPILE”</vt:lpstr>
      <vt:lpstr>HIS WRITINGS</vt:lpstr>
      <vt:lpstr>Διαφάνεια 5</vt:lpstr>
      <vt:lpstr>Διαφάνεια 6</vt:lpstr>
      <vt:lpstr>Διαφάνεια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HERON OF ALEXANDRIA</dc:title>
  <dc:creator>admin</dc:creator>
  <cp:lastModifiedBy>admin</cp:lastModifiedBy>
  <cp:revision>5</cp:revision>
  <dcterms:created xsi:type="dcterms:W3CDTF">2019-03-06T07:44:23Z</dcterms:created>
  <dcterms:modified xsi:type="dcterms:W3CDTF">2019-03-13T06:49:07Z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