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4"/>
  </p:notesMasterIdLst>
  <p:sldIdLst>
    <p:sldId id="287" r:id="rId3"/>
    <p:sldId id="260" r:id="rId4"/>
    <p:sldId id="261" r:id="rId5"/>
    <p:sldId id="273" r:id="rId6"/>
    <p:sldId id="263" r:id="rId7"/>
    <p:sldId id="304" r:id="rId8"/>
    <p:sldId id="278" r:id="rId9"/>
    <p:sldId id="279" r:id="rId10"/>
    <p:sldId id="282" r:id="rId11"/>
    <p:sldId id="283" r:id="rId12"/>
    <p:sldId id="312" r:id="rId13"/>
    <p:sldId id="315" r:id="rId14"/>
    <p:sldId id="316" r:id="rId15"/>
    <p:sldId id="317" r:id="rId16"/>
    <p:sldId id="322" r:id="rId17"/>
    <p:sldId id="324" r:id="rId18"/>
    <p:sldId id="325" r:id="rId19"/>
    <p:sldId id="327" r:id="rId20"/>
    <p:sldId id="328" r:id="rId21"/>
    <p:sldId id="329" r:id="rId22"/>
    <p:sldId id="331" r:id="rId2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0554" autoAdjust="0"/>
    <p:restoredTop sz="94023" autoAdjust="0"/>
  </p:normalViewPr>
  <p:slideViewPr>
    <p:cSldViewPr>
      <p:cViewPr varScale="1">
        <p:scale>
          <a:sx n="73" d="100"/>
          <a:sy n="73" d="100"/>
        </p:scale>
        <p:origin x="-80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A135DC-5861-4021-80B5-8C7A08B0ED04}" type="datetimeFigureOut">
              <a:rPr lang="it-IT" smtClean="0"/>
              <a:pPr/>
              <a:t>21/07/2019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4A16A-2FD0-4137-B150-1FB3FE96D01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6330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A16A-2FD0-4137-B150-1FB3FE96D01B}" type="slidenum">
              <a:rPr lang="it-IT" smtClean="0"/>
              <a:pPr/>
              <a:t>1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A16A-2FD0-4137-B150-1FB3FE96D01B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1048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90CC1-F59F-486B-A609-0DEB9F533826}" type="datetimeFigureOut">
              <a:rPr lang="it-IT" smtClean="0"/>
              <a:pPr/>
              <a:t>21/07/2019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61364-29D1-4E9B-AE29-99AC28C14DC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strips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90CC1-F59F-486B-A609-0DEB9F533826}" type="datetimeFigureOut">
              <a:rPr lang="it-IT" smtClean="0"/>
              <a:pPr/>
              <a:t>21/07/2019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61364-29D1-4E9B-AE29-99AC28C14DC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strips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90CC1-F59F-486B-A609-0DEB9F533826}" type="datetimeFigureOut">
              <a:rPr lang="it-IT" smtClean="0"/>
              <a:pPr/>
              <a:t>21/07/2019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61364-29D1-4E9B-AE29-99AC28C14DC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strips dir="r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90CC1-F59F-486B-A609-0DEB9F533826}" type="datetimeFigureOut">
              <a:rPr lang="it-IT" smtClean="0"/>
              <a:pPr/>
              <a:t>21/07/2019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61364-29D1-4E9B-AE29-99AC28C14DC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strips dir="r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8B14C-1A63-4447-9101-01F3D593816D}" type="datetimeFigureOut">
              <a:rPr lang="it-IT" smtClean="0"/>
              <a:pPr/>
              <a:t>21/07/2019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37698-5821-45C2-8F58-C666E33071A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strips dir="r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8B14C-1A63-4447-9101-01F3D593816D}" type="datetimeFigureOut">
              <a:rPr lang="it-IT" smtClean="0"/>
              <a:pPr/>
              <a:t>21/07/2019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37698-5821-45C2-8F58-C666E33071A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strips dir="r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8B14C-1A63-4447-9101-01F3D593816D}" type="datetimeFigureOut">
              <a:rPr lang="it-IT" smtClean="0"/>
              <a:pPr/>
              <a:t>21/07/2019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37698-5821-45C2-8F58-C666E33071A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strips dir="r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8B14C-1A63-4447-9101-01F3D593816D}" type="datetimeFigureOut">
              <a:rPr lang="it-IT" smtClean="0"/>
              <a:pPr/>
              <a:t>21/07/2019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37698-5821-45C2-8F58-C666E33071A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strips dir="r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8B14C-1A63-4447-9101-01F3D593816D}" type="datetimeFigureOut">
              <a:rPr lang="it-IT" smtClean="0"/>
              <a:pPr/>
              <a:t>21/07/2019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37698-5821-45C2-8F58-C666E33071A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strips dir="r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8B14C-1A63-4447-9101-01F3D593816D}" type="datetimeFigureOut">
              <a:rPr lang="it-IT" smtClean="0"/>
              <a:pPr/>
              <a:t>21/07/2019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37698-5821-45C2-8F58-C666E33071A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strips dir="r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8B14C-1A63-4447-9101-01F3D593816D}" type="datetimeFigureOut">
              <a:rPr lang="it-IT" smtClean="0"/>
              <a:pPr/>
              <a:t>21/07/2019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37698-5821-45C2-8F58-C666E33071A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90CC1-F59F-486B-A609-0DEB9F533826}" type="datetimeFigureOut">
              <a:rPr lang="it-IT" smtClean="0"/>
              <a:pPr/>
              <a:t>21/07/2019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61364-29D1-4E9B-AE29-99AC28C14DC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strips dir="r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8B14C-1A63-4447-9101-01F3D593816D}" type="datetimeFigureOut">
              <a:rPr lang="it-IT" smtClean="0"/>
              <a:pPr/>
              <a:t>21/07/2019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37698-5821-45C2-8F58-C666E33071A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strips dir="r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8B14C-1A63-4447-9101-01F3D593816D}" type="datetimeFigureOut">
              <a:rPr lang="it-IT" smtClean="0"/>
              <a:pPr/>
              <a:t>21/07/2019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37698-5821-45C2-8F58-C666E33071A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strips dir="r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8B14C-1A63-4447-9101-01F3D593816D}" type="datetimeFigureOut">
              <a:rPr lang="it-IT" smtClean="0"/>
              <a:pPr/>
              <a:t>21/07/2019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37698-5821-45C2-8F58-C666E33071A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strips dir="r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8B14C-1A63-4447-9101-01F3D593816D}" type="datetimeFigureOut">
              <a:rPr lang="it-IT" smtClean="0"/>
              <a:pPr/>
              <a:t>21/07/2019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37698-5821-45C2-8F58-C666E33071A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strips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90CC1-F59F-486B-A609-0DEB9F533826}" type="datetimeFigureOut">
              <a:rPr lang="it-IT" smtClean="0"/>
              <a:pPr/>
              <a:t>21/07/2019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61364-29D1-4E9B-AE29-99AC28C14DC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strips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90CC1-F59F-486B-A609-0DEB9F533826}" type="datetimeFigureOut">
              <a:rPr lang="it-IT" smtClean="0"/>
              <a:pPr/>
              <a:t>21/07/2019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61364-29D1-4E9B-AE29-99AC28C14DC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strips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90CC1-F59F-486B-A609-0DEB9F533826}" type="datetimeFigureOut">
              <a:rPr lang="it-IT" smtClean="0"/>
              <a:pPr/>
              <a:t>21/07/2019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61364-29D1-4E9B-AE29-99AC28C14DC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strips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90CC1-F59F-486B-A609-0DEB9F533826}" type="datetimeFigureOut">
              <a:rPr lang="it-IT" smtClean="0"/>
              <a:pPr/>
              <a:t>21/07/2019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61364-29D1-4E9B-AE29-99AC28C14DC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strips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90CC1-F59F-486B-A609-0DEB9F533826}" type="datetimeFigureOut">
              <a:rPr lang="it-IT" smtClean="0"/>
              <a:pPr/>
              <a:t>21/07/2019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61364-29D1-4E9B-AE29-99AC28C14DC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strips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90CC1-F59F-486B-A609-0DEB9F533826}" type="datetimeFigureOut">
              <a:rPr lang="it-IT" smtClean="0"/>
              <a:pPr/>
              <a:t>21/07/2019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61364-29D1-4E9B-AE29-99AC28C14DC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strips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90CC1-F59F-486B-A609-0DEB9F533826}" type="datetimeFigureOut">
              <a:rPr lang="it-IT" smtClean="0"/>
              <a:pPr/>
              <a:t>21/07/2019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61364-29D1-4E9B-AE29-99AC28C14DC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strips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  <a:alpha val="64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90CC1-F59F-486B-A609-0DEB9F533826}" type="datetimeFigureOut">
              <a:rPr lang="it-IT" smtClean="0"/>
              <a:pPr/>
              <a:t>21/07/2019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61364-29D1-4E9B-AE29-99AC28C14DCE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strips dir="r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2">
                <a:lumMod val="20000"/>
                <a:lumOff val="80000"/>
                <a:alpha val="64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8B14C-1A63-4447-9101-01F3D593816D}" type="datetimeFigureOut">
              <a:rPr lang="it-IT" smtClean="0"/>
              <a:pPr/>
              <a:t>21/07/2019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37698-5821-45C2-8F58-C666E33071A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slow">
    <p:strips dir="r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20190520_105113.mp4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123728" y="260648"/>
            <a:ext cx="419832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SCHOOL OF INQUIRY DELL’ANISN - PUGLIA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683568" y="666441"/>
            <a:ext cx="7772400" cy="147002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dirty="0" smtClean="0"/>
              <a:t>TEACHING </a:t>
            </a:r>
            <a:r>
              <a:rPr lang="en-US" sz="4400" dirty="0"/>
              <a:t>AND </a:t>
            </a:r>
            <a:r>
              <a:rPr lang="en-US" sz="4400" dirty="0" smtClean="0"/>
              <a:t>LEARNING </a:t>
            </a:r>
            <a:r>
              <a:rPr lang="en-US" sz="4400" dirty="0"/>
              <a:t>SCIENCES WITH IBSE</a:t>
            </a:r>
            <a:endParaRPr kumimoji="0" lang="it-IT" sz="4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olo 1"/>
          <p:cNvSpPr>
            <a:spLocks noGrp="1"/>
          </p:cNvSpPr>
          <p:nvPr>
            <p:ph type="ctrTitle"/>
          </p:nvPr>
        </p:nvSpPr>
        <p:spPr>
          <a:xfrm>
            <a:off x="683568" y="2636912"/>
            <a:ext cx="7772400" cy="147002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it-IT" dirty="0"/>
              <a:t>THE JOURNEY </a:t>
            </a:r>
            <a:r>
              <a:rPr lang="it-IT" dirty="0" smtClean="0"/>
              <a:t>OF THE </a:t>
            </a:r>
            <a:r>
              <a:rPr lang="it-IT" dirty="0"/>
              <a:t>FOOD</a:t>
            </a:r>
            <a:endParaRPr lang="it-IT" b="1" dirty="0">
              <a:ln w="19050">
                <a:solidFill>
                  <a:srgbClr val="92D050"/>
                </a:solidFill>
                <a:prstDash val="solid"/>
              </a:ln>
              <a:solidFill>
                <a:srgbClr val="92D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8" name="Sottotitolo 2"/>
          <p:cNvSpPr>
            <a:spLocks noGrp="1"/>
          </p:cNvSpPr>
          <p:nvPr>
            <p:ph type="subTitle" idx="1"/>
          </p:nvPr>
        </p:nvSpPr>
        <p:spPr>
          <a:xfrm>
            <a:off x="1369368" y="4365104"/>
            <a:ext cx="6400800" cy="1752600"/>
          </a:xfrm>
          <a:prstGeom prst="flowChartAlternateProcess">
            <a:avLst/>
          </a:prstGeom>
          <a:ln>
            <a:solidFill>
              <a:srgbClr val="FF0000"/>
            </a:solidFill>
          </a:ln>
        </p:spPr>
        <p:txBody>
          <a:bodyPr>
            <a:normAutofit fontScale="85000" lnSpcReduction="10000"/>
          </a:bodyPr>
          <a:lstStyle/>
          <a:p>
            <a:r>
              <a:rPr lang="it-IT" dirty="0" smtClean="0">
                <a:solidFill>
                  <a:srgbClr val="00B05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DOCENTE: VOLPE GRAZIA</a:t>
            </a:r>
          </a:p>
          <a:p>
            <a:r>
              <a:rPr lang="it-IT" dirty="0" smtClean="0">
                <a:solidFill>
                  <a:srgbClr val="00B05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CLASSI COINVOLTE: 5^ A-B</a:t>
            </a:r>
          </a:p>
          <a:p>
            <a:r>
              <a:rPr lang="it-IT" dirty="0" smtClean="0">
                <a:solidFill>
                  <a:srgbClr val="00B05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Scuola primaria S. G. Bosco- Ruvo di </a:t>
            </a:r>
            <a:r>
              <a:rPr lang="it-IT" dirty="0" smtClean="0">
                <a:solidFill>
                  <a:srgbClr val="00B05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Puglia</a:t>
            </a:r>
            <a:endParaRPr lang="it-IT" dirty="0" smtClean="0">
              <a:solidFill>
                <a:srgbClr val="00B05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it-IT" dirty="0" smtClean="0"/>
              <a:t>EVALUATION</a:t>
            </a:r>
            <a:endParaRPr lang="it-IT" dirty="0"/>
          </a:p>
        </p:txBody>
      </p:sp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WHERE WAS I </a:t>
            </a:r>
            <a:r>
              <a:rPr lang="en-US" sz="2800" dirty="0"/>
              <a:t>WRONG and why? We </a:t>
            </a:r>
            <a:r>
              <a:rPr lang="en-US" sz="2800" dirty="0" smtClean="0"/>
              <a:t>check the drawings made  during the </a:t>
            </a:r>
            <a:r>
              <a:rPr lang="en-US" sz="2800" dirty="0"/>
              <a:t>engagement and we </a:t>
            </a:r>
            <a:r>
              <a:rPr lang="en-US" sz="2800" dirty="0" smtClean="0"/>
              <a:t>find out </a:t>
            </a:r>
            <a:r>
              <a:rPr lang="en-US" sz="2800" dirty="0"/>
              <a:t>the errors</a:t>
            </a:r>
            <a:endParaRPr lang="it-IT" sz="2800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852936"/>
            <a:ext cx="5400600" cy="358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/>
          <p:cNvSpPr>
            <a:spLocks noGrp="1"/>
          </p:cNvSpPr>
          <p:nvPr>
            <p:ph sz="half" idx="2"/>
          </p:nvPr>
        </p:nvSpPr>
        <p:spPr>
          <a:xfrm>
            <a:off x="3995936" y="1600200"/>
            <a:ext cx="2520280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sz="1800" b="1" dirty="0" smtClean="0">
                <a:solidFill>
                  <a:srgbClr val="7030A0"/>
                </a:solidFill>
              </a:rPr>
              <a:t>COMUNICATION AND ANALYSIS:</a:t>
            </a:r>
          </a:p>
          <a:p>
            <a:pPr marL="0" indent="0">
              <a:buNone/>
            </a:pPr>
            <a:r>
              <a:rPr lang="en-US" sz="1800" dirty="0"/>
              <a:t/>
            </a:r>
            <a:br>
              <a:rPr lang="en-US" sz="1800" dirty="0"/>
            </a:br>
            <a:r>
              <a:rPr lang="en-US" sz="3200" dirty="0" smtClean="0"/>
              <a:t>During </a:t>
            </a:r>
            <a:r>
              <a:rPr lang="en-US" sz="3200" dirty="0"/>
              <a:t>the discussion we identified and </a:t>
            </a:r>
            <a:r>
              <a:rPr lang="en-US" sz="3200" dirty="0" smtClean="0"/>
              <a:t>recorded our:</a:t>
            </a:r>
          </a:p>
          <a:p>
            <a:pPr marL="0" indent="0">
              <a:buNone/>
            </a:pPr>
            <a:r>
              <a:rPr lang="en-US" sz="3200" dirty="0" smtClean="0"/>
              <a:t>Questionable </a:t>
            </a:r>
            <a:r>
              <a:rPr lang="en-US" sz="3200" dirty="0"/>
              <a:t>solutions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Good </a:t>
            </a:r>
            <a:r>
              <a:rPr lang="en-US" sz="3200" dirty="0"/>
              <a:t>solutions</a:t>
            </a:r>
            <a:endParaRPr lang="it-IT" sz="3200" b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4032250" y="3139355"/>
            <a:ext cx="5111750" cy="5853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it-IT" b="1" dirty="0"/>
          </a:p>
        </p:txBody>
      </p:sp>
      <p:sp>
        <p:nvSpPr>
          <p:cNvPr id="12" name="Titolo 6"/>
          <p:cNvSpPr txBox="1">
            <a:spLocks/>
          </p:cNvSpPr>
          <p:nvPr/>
        </p:nvSpPr>
        <p:spPr>
          <a:xfrm>
            <a:off x="611560" y="404664"/>
            <a:ext cx="7920880" cy="10801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</a:t>
            </a:r>
            <a:r>
              <a:rPr kumimoji="0" lang="it-IT" sz="4700" b="1" i="0" u="none" strike="noStrike" kern="120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t-IT" sz="4700" b="1" i="0" u="none" strike="noStrike" kern="1200" cap="none" spc="0" normalizeH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you</a:t>
            </a:r>
            <a:r>
              <a:rPr kumimoji="0" lang="it-IT" sz="4700" b="1" i="0" u="none" strike="noStrike" kern="120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t-IT" sz="4700" b="1" i="0" u="none" strike="noStrike" kern="1200" cap="none" spc="0" normalizeH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think</a:t>
            </a:r>
            <a:r>
              <a:rPr kumimoji="0" lang="it-IT" sz="4700" b="1" i="0" u="none" strike="noStrike" kern="120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the </a:t>
            </a:r>
            <a:r>
              <a:rPr kumimoji="0" lang="it-IT" sz="4700" b="1" i="0" u="none" strike="noStrike" kern="1200" cap="none" spc="0" normalizeH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food</a:t>
            </a:r>
            <a:r>
              <a:rPr kumimoji="0" lang="it-IT" sz="4700" b="1" i="0" u="none" strike="noStrike" kern="120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t-IT" sz="4700" b="1" i="0" u="none" strike="noStrike" kern="1200" cap="none" spc="0" normalizeH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you</a:t>
            </a:r>
            <a:r>
              <a:rPr kumimoji="0" lang="it-IT" sz="4700" b="1" i="0" u="none" strike="noStrike" kern="120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t-IT" sz="4700" b="1" i="0" u="none" strike="noStrike" kern="1200" cap="none" spc="0" normalizeH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eat</a:t>
            </a:r>
            <a:r>
              <a:rPr kumimoji="0" lang="it-IT" sz="4700" b="1" i="0" u="none" strike="noStrike" kern="120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t-IT" sz="4700" b="1" i="0" u="none" strike="noStrike" kern="1200" cap="none" spc="0" normalizeH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</a:t>
            </a:r>
            <a:r>
              <a:rPr kumimoji="0" lang="it-IT" sz="4700" b="1" i="0" u="none" strike="noStrike" kern="120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t-IT" sz="4700" b="1" i="0" u="none" strike="noStrike" kern="1200" cap="none" spc="0" normalizeH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healthy</a:t>
            </a:r>
            <a:r>
              <a:rPr kumimoji="0" lang="it-IT" sz="4700" b="1" i="0" u="none" strike="noStrike" kern="120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</a:t>
            </a:r>
            <a:r>
              <a:rPr kumimoji="0" lang="it-IT" sz="4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it-IT" sz="4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00795"/>
            <a:ext cx="2664296" cy="4486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057" y="2060849"/>
            <a:ext cx="2435316" cy="399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6440404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1"/>
          <p:cNvSpPr>
            <a:spLocks noGrp="1"/>
          </p:cNvSpPr>
          <p:nvPr>
            <p:ph type="title"/>
          </p:nvPr>
        </p:nvSpPr>
        <p:spPr>
          <a:xfrm>
            <a:off x="611560" y="1196752"/>
            <a:ext cx="3008313" cy="513978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it-IT" dirty="0" smtClean="0"/>
              <a:t>GAMES ABOUT FOOD</a:t>
            </a:r>
            <a:endParaRPr lang="it-IT" dirty="0"/>
          </a:p>
        </p:txBody>
      </p:sp>
      <p:pic>
        <p:nvPicPr>
          <p:cNvPr id="65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0991" b="45735"/>
          <a:stretch>
            <a:fillRect/>
          </a:stretch>
        </p:blipFill>
        <p:spPr bwMode="auto">
          <a:xfrm>
            <a:off x="179512" y="3861048"/>
            <a:ext cx="3527574" cy="1944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 cstate="print"/>
          <a:srcRect r="17380" b="11808"/>
          <a:stretch>
            <a:fillRect/>
          </a:stretch>
        </p:blipFill>
        <p:spPr bwMode="auto">
          <a:xfrm>
            <a:off x="3923928" y="260648"/>
            <a:ext cx="5005064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4" cstate="print"/>
          <a:srcRect b="43946"/>
          <a:stretch>
            <a:fillRect/>
          </a:stretch>
        </p:blipFill>
        <p:spPr bwMode="auto">
          <a:xfrm>
            <a:off x="6300192" y="4135007"/>
            <a:ext cx="2732524" cy="272299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5542" name="Picture 6" descr="D:\Grazia\ibse\documentazione volpe grazia\laboratorio\20190531_103151.jpg"/>
          <p:cNvPicPr>
            <a:picLocks noChangeAspect="1" noChangeArrowheads="1"/>
          </p:cNvPicPr>
          <p:nvPr/>
        </p:nvPicPr>
        <p:blipFill>
          <a:blip r:embed="rId5" cstate="print"/>
          <a:srcRect l="24103"/>
          <a:stretch>
            <a:fillRect/>
          </a:stretch>
        </p:blipFill>
        <p:spPr bwMode="auto">
          <a:xfrm rot="5400000">
            <a:off x="3882893" y="4478147"/>
            <a:ext cx="2542402" cy="18842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5"/>
          <p:cNvSpPr>
            <a:spLocks noGrp="1"/>
          </p:cNvSpPr>
          <p:nvPr>
            <p:ph sz="half" idx="1"/>
          </p:nvPr>
        </p:nvSpPr>
        <p:spPr>
          <a:xfrm>
            <a:off x="827584" y="1916832"/>
            <a:ext cx="4032448" cy="122413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dirty="0" smtClean="0"/>
              <a:t>APPLICATION:</a:t>
            </a:r>
          </a:p>
          <a:p>
            <a:pPr marL="0" indent="0" algn="ctr">
              <a:buNone/>
            </a:pPr>
            <a:r>
              <a:rPr lang="en-US" dirty="0" smtClean="0"/>
              <a:t> </a:t>
            </a:r>
            <a:r>
              <a:rPr lang="en-US" dirty="0"/>
              <a:t>CREATE ADVERTISING SLOGAN TO PROMOTE HEALTHY FEEDING</a:t>
            </a:r>
            <a:endParaRPr lang="it-IT" dirty="0"/>
          </a:p>
        </p:txBody>
      </p:sp>
      <p:pic>
        <p:nvPicPr>
          <p:cNvPr id="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2060848"/>
            <a:ext cx="4038600" cy="28305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501008"/>
            <a:ext cx="4105922" cy="2877692"/>
          </a:xfrm>
          <a:prstGeom prst="rect">
            <a:avLst/>
          </a:prstGeom>
          <a:ln w="88900" cap="sq" cmpd="thickThin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itolo 6"/>
          <p:cNvSpPr txBox="1">
            <a:spLocks/>
          </p:cNvSpPr>
          <p:nvPr/>
        </p:nvSpPr>
        <p:spPr>
          <a:xfrm>
            <a:off x="611560" y="404664"/>
            <a:ext cx="7920880" cy="10801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</a:t>
            </a:r>
            <a:r>
              <a:rPr kumimoji="0" lang="it-IT" sz="4700" b="1" i="0" u="none" strike="noStrike" kern="120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t-IT" sz="4700" b="1" i="0" u="none" strike="noStrike" kern="1200" cap="none" spc="0" normalizeH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you</a:t>
            </a:r>
            <a:r>
              <a:rPr kumimoji="0" lang="it-IT" sz="4700" b="1" i="0" u="none" strike="noStrike" kern="120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t-IT" sz="4700" b="1" i="0" u="none" strike="noStrike" kern="1200" cap="none" spc="0" normalizeH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think</a:t>
            </a:r>
            <a:r>
              <a:rPr kumimoji="0" lang="it-IT" sz="4700" b="1" i="0" u="none" strike="noStrike" kern="120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the </a:t>
            </a:r>
            <a:r>
              <a:rPr kumimoji="0" lang="it-IT" sz="4700" b="1" i="0" u="none" strike="noStrike" kern="1200" cap="none" spc="0" normalizeH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food</a:t>
            </a:r>
            <a:r>
              <a:rPr kumimoji="0" lang="it-IT" sz="4700" b="1" i="0" u="none" strike="noStrike" kern="120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t-IT" sz="4700" b="1" i="0" u="none" strike="noStrike" kern="1200" cap="none" spc="0" normalizeH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you</a:t>
            </a:r>
            <a:r>
              <a:rPr kumimoji="0" lang="it-IT" sz="4700" b="1" i="0" u="none" strike="noStrike" kern="120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t-IT" sz="4700" b="1" i="0" u="none" strike="noStrike" kern="1200" cap="none" spc="0" normalizeH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eat</a:t>
            </a:r>
            <a:r>
              <a:rPr kumimoji="0" lang="it-IT" sz="4700" b="1" i="0" u="none" strike="noStrike" kern="120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t-IT" sz="4700" b="1" i="0" u="none" strike="noStrike" kern="1200" cap="none" spc="0" normalizeH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</a:t>
            </a:r>
            <a:r>
              <a:rPr kumimoji="0" lang="it-IT" sz="4700" b="1" i="0" u="none" strike="noStrike" kern="120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t-IT" sz="4700" b="1" i="0" u="none" strike="noStrike" kern="1200" cap="none" spc="0" normalizeH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healthy</a:t>
            </a:r>
            <a:r>
              <a:rPr kumimoji="0" lang="it-IT" sz="4700" b="1" i="0" u="none" strike="noStrike" kern="120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</a:t>
            </a:r>
            <a:r>
              <a:rPr kumimoji="0" lang="it-IT" sz="4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it-IT" sz="4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60543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01008"/>
            <a:ext cx="4320480" cy="324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4003" y="3140968"/>
            <a:ext cx="5019997" cy="36004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t="7139"/>
          <a:stretch>
            <a:fillRect/>
          </a:stretch>
        </p:blipFill>
        <p:spPr bwMode="auto">
          <a:xfrm>
            <a:off x="0" y="0"/>
            <a:ext cx="5203073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95528" y="116632"/>
            <a:ext cx="4248472" cy="29763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6"/>
          <p:cNvSpPr>
            <a:spLocks noGrp="1"/>
          </p:cNvSpPr>
          <p:nvPr>
            <p:ph type="ctrTitle"/>
          </p:nvPr>
        </p:nvSpPr>
        <p:spPr>
          <a:xfrm>
            <a:off x="685800" y="116632"/>
            <a:ext cx="7772400" cy="1758057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it-IT" dirty="0" smtClean="0"/>
              <a:t>HOW DOES THE FOOD CHANGE IN OUR BODY?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043670">
            <a:off x="954093" y="2223543"/>
            <a:ext cx="4028046" cy="282311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t="4773" b="12495"/>
          <a:stretch>
            <a:fillRect/>
          </a:stretch>
        </p:blipFill>
        <p:spPr bwMode="auto">
          <a:xfrm>
            <a:off x="5508104" y="1628800"/>
            <a:ext cx="2946426" cy="3456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asellaDiTesto 2"/>
          <p:cNvSpPr txBox="1"/>
          <p:nvPr/>
        </p:nvSpPr>
        <p:spPr>
          <a:xfrm>
            <a:off x="251520" y="5728738"/>
            <a:ext cx="2160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EXPERIENCE </a:t>
            </a:r>
            <a:r>
              <a:rPr lang="en-US" dirty="0"/>
              <a:t>WHAT ARE </a:t>
            </a:r>
            <a:r>
              <a:rPr lang="en-US" dirty="0" smtClean="0"/>
              <a:t>THE CALORIES</a:t>
            </a:r>
            <a:r>
              <a:rPr lang="en-US" dirty="0"/>
              <a:t>?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2968116" y="5313239"/>
            <a:ext cx="54864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HOW </a:t>
            </a:r>
            <a:r>
              <a:rPr lang="en-US" dirty="0"/>
              <a:t>CAN WE CALCULATE </a:t>
            </a:r>
            <a:r>
              <a:rPr lang="en-US" dirty="0" smtClean="0"/>
              <a:t>THE CALORIES</a:t>
            </a:r>
            <a:r>
              <a:rPr lang="en-US" dirty="0"/>
              <a:t>? One student remembered that there were </a:t>
            </a:r>
            <a:r>
              <a:rPr lang="en-US" dirty="0" smtClean="0"/>
              <a:t>calorie tables </a:t>
            </a:r>
            <a:r>
              <a:rPr lang="en-US" dirty="0"/>
              <a:t>on </a:t>
            </a:r>
            <a:r>
              <a:rPr lang="en-US" dirty="0" smtClean="0"/>
              <a:t> </a:t>
            </a:r>
            <a:r>
              <a:rPr lang="en-US" dirty="0"/>
              <a:t>biscuit packages; so we took the cookies, the juice ... and we </a:t>
            </a:r>
            <a:r>
              <a:rPr lang="en-US" dirty="0" smtClean="0"/>
              <a:t>observed  them...</a:t>
            </a:r>
            <a:endParaRPr lang="it-IT" dirty="0"/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301006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>HOW DOES THE FOOD CHANGE IN OUR BODY?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pic>
        <p:nvPicPr>
          <p:cNvPr id="5837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r="4828" b="56411"/>
          <a:stretch>
            <a:fillRect/>
          </a:stretch>
        </p:blipFill>
        <p:spPr bwMode="auto">
          <a:xfrm>
            <a:off x="4499992" y="1628800"/>
            <a:ext cx="3900477" cy="25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 cstate="print"/>
          <a:srcRect b="9660"/>
          <a:stretch>
            <a:fillRect/>
          </a:stretch>
        </p:blipFill>
        <p:spPr bwMode="auto">
          <a:xfrm>
            <a:off x="395536" y="1670128"/>
            <a:ext cx="3096344" cy="3991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CasellaDiTesto 12"/>
          <p:cNvSpPr txBox="1"/>
          <p:nvPr/>
        </p:nvSpPr>
        <p:spPr>
          <a:xfrm>
            <a:off x="4355976" y="4437112"/>
            <a:ext cx="3960440" cy="175432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THE FOOD IN OUR BODY </a:t>
            </a:r>
            <a:r>
              <a:rPr lang="en-US" sz="3600" dirty="0" smtClean="0"/>
              <a:t>BECOMES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ENERGY</a:t>
            </a:r>
            <a:endParaRPr lang="it-IT" sz="3600" b="1" dirty="0">
              <a:solidFill>
                <a:srgbClr val="FF000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899592" y="6093296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539552" y="580526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EXPERIENCE</a:t>
            </a:r>
            <a:endParaRPr lang="it-IT" dirty="0" smtClean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1988840"/>
            <a:ext cx="25458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060848"/>
            <a:ext cx="25458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1988840"/>
            <a:ext cx="2194338" cy="3903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itolo 6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>HOW DOES THE FOOD CHANGE IN OUR BODY?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467544" y="1628800"/>
            <a:ext cx="2664296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EXPERIENCE</a:t>
            </a:r>
            <a:endParaRPr lang="it-IT" dirty="0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7543" y="116632"/>
            <a:ext cx="3008313" cy="81441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it-IT" dirty="0"/>
              <a:t>MATHEMATICAL-SCIENTIFIC LABORATORY</a:t>
            </a:r>
            <a:endParaRPr lang="it-IT" dirty="0"/>
          </a:p>
        </p:txBody>
      </p:sp>
      <p:pic>
        <p:nvPicPr>
          <p:cNvPr id="5939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4289" b="7881"/>
          <a:stretch>
            <a:fillRect/>
          </a:stretch>
        </p:blipFill>
        <p:spPr bwMode="auto">
          <a:xfrm>
            <a:off x="256501" y="1124744"/>
            <a:ext cx="3271161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Segnaposto testo 7"/>
          <p:cNvSpPr>
            <a:spLocks noGrp="1"/>
          </p:cNvSpPr>
          <p:nvPr>
            <p:ph type="body" sz="half" idx="2"/>
          </p:nvPr>
        </p:nvSpPr>
        <p:spPr>
          <a:xfrm>
            <a:off x="6732240" y="332656"/>
            <a:ext cx="2154560" cy="2952328"/>
          </a:xfrm>
        </p:spPr>
        <p:txBody>
          <a:bodyPr>
            <a:normAutofit fontScale="77500" lnSpcReduction="20000"/>
          </a:bodyPr>
          <a:lstStyle/>
          <a:p>
            <a:endParaRPr lang="it-IT" dirty="0" smtClean="0"/>
          </a:p>
          <a:p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/>
              <a:t>WE CALCULATED THE CALORIES OBSERVING THE TABLE AND WE HAVE TRIED TO WRITE A MENU THAT RESPECTED THE ENERGY REQUIREMENT OF THE CONSIDERED PERSON.</a:t>
            </a:r>
            <a:endParaRPr lang="it-IT" sz="2200" dirty="0" smtClean="0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 cstate="print"/>
          <a:srcRect b="13092"/>
          <a:stretch>
            <a:fillRect/>
          </a:stretch>
        </p:blipFill>
        <p:spPr bwMode="auto">
          <a:xfrm>
            <a:off x="3563888" y="116632"/>
            <a:ext cx="2998736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4" cstate="print"/>
          <a:srcRect b="66336"/>
          <a:stretch>
            <a:fillRect/>
          </a:stretch>
        </p:blipFill>
        <p:spPr bwMode="auto">
          <a:xfrm>
            <a:off x="6660232" y="5085184"/>
            <a:ext cx="2376264" cy="1141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8" name="Picture 6"/>
          <p:cNvPicPr>
            <a:picLocks noChangeAspect="1" noChangeArrowheads="1"/>
          </p:cNvPicPr>
          <p:nvPr/>
        </p:nvPicPr>
        <p:blipFill>
          <a:blip r:embed="rId5" cstate="print"/>
          <a:srcRect l="2511" b="18784"/>
          <a:stretch>
            <a:fillRect/>
          </a:stretch>
        </p:blipFill>
        <p:spPr bwMode="auto">
          <a:xfrm>
            <a:off x="3707904" y="3905672"/>
            <a:ext cx="248376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CasellaDiTesto 13"/>
          <p:cNvSpPr txBox="1"/>
          <p:nvPr/>
        </p:nvSpPr>
        <p:spPr>
          <a:xfrm>
            <a:off x="433362" y="3710216"/>
            <a:ext cx="266429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MENU FOR ONE STUDENT</a:t>
            </a:r>
            <a:endParaRPr lang="it-IT" dirty="0"/>
          </a:p>
        </p:txBody>
      </p:sp>
      <p:sp>
        <p:nvSpPr>
          <p:cNvPr id="15" name="Freccia in giù 14"/>
          <p:cNvSpPr/>
          <p:nvPr/>
        </p:nvSpPr>
        <p:spPr>
          <a:xfrm>
            <a:off x="6804248" y="3717032"/>
            <a:ext cx="2339752" cy="1224136"/>
          </a:xfrm>
          <a:prstGeom prst="downArrow">
            <a:avLst>
              <a:gd name="adj1" fmla="val 50000"/>
              <a:gd name="adj2" fmla="val 428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MENU' MODIFIED</a:t>
            </a:r>
            <a:endParaRPr lang="it-IT" sz="1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62" y="4111880"/>
            <a:ext cx="2664296" cy="244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5373" y="260648"/>
            <a:ext cx="3008313" cy="74240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it-IT" dirty="0"/>
              <a:t>MATHEMATICAL-SCIENTIFIC LABORATORY</a:t>
            </a:r>
            <a:endParaRPr lang="it-IT" dirty="0"/>
          </a:p>
        </p:txBody>
      </p:sp>
      <p:sp>
        <p:nvSpPr>
          <p:cNvPr id="8" name="Segnaposto testo 7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538736" cy="4691063"/>
          </a:xfrm>
        </p:spPr>
        <p:txBody>
          <a:bodyPr>
            <a:normAutofit/>
          </a:bodyPr>
          <a:lstStyle/>
          <a:p>
            <a:r>
              <a:rPr lang="en-US" sz="1800" dirty="0"/>
              <a:t>IN THE GREAT GROUP, THE MENU HAS BEEN DISCUSSED AND EVALUATED </a:t>
            </a:r>
            <a:r>
              <a:rPr lang="en-US" sz="1800" dirty="0" smtClean="0"/>
              <a:t>.</a:t>
            </a:r>
          </a:p>
          <a:p>
            <a:r>
              <a:rPr lang="en-US" sz="1800" dirty="0" smtClean="0"/>
              <a:t>IT WAS MODIFIED IF IT WAS NOT CONSIDERED AS GOOD.</a:t>
            </a:r>
            <a:endParaRPr lang="it-IT" sz="18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467544" y="3284984"/>
            <a:ext cx="2664296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MENU FOR A SOCCER PLAYER</a:t>
            </a:r>
            <a:endParaRPr lang="it-IT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 l="1866" r="8589" b="30703"/>
          <a:stretch>
            <a:fillRect/>
          </a:stretch>
        </p:blipFill>
        <p:spPr bwMode="auto">
          <a:xfrm>
            <a:off x="4499992" y="116632"/>
            <a:ext cx="3456384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print"/>
          <a:srcRect l="3468" t="694" r="2312" b="73376"/>
          <a:stretch>
            <a:fillRect/>
          </a:stretch>
        </p:blipFill>
        <p:spPr bwMode="auto">
          <a:xfrm>
            <a:off x="2987824" y="4221088"/>
            <a:ext cx="586814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Freccia a destra 12"/>
          <p:cNvSpPr/>
          <p:nvPr/>
        </p:nvSpPr>
        <p:spPr>
          <a:xfrm>
            <a:off x="683568" y="4365104"/>
            <a:ext cx="2160240" cy="14401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/>
            </a:r>
            <a:br>
              <a:rPr lang="it-IT" dirty="0"/>
            </a:br>
            <a:r>
              <a:rPr lang="it-IT" dirty="0"/>
              <a:t>MODIFIED MENU</a:t>
            </a:r>
            <a:endParaRPr lang="it-IT" dirty="0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4653136"/>
            <a:ext cx="3600400" cy="20252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 t="9265"/>
          <a:stretch>
            <a:fillRect/>
          </a:stretch>
        </p:blipFill>
        <p:spPr bwMode="auto">
          <a:xfrm>
            <a:off x="539552" y="1412776"/>
            <a:ext cx="2520280" cy="40653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Rettangolo 5"/>
          <p:cNvSpPr/>
          <p:nvPr/>
        </p:nvSpPr>
        <p:spPr>
          <a:xfrm>
            <a:off x="683568" y="260648"/>
            <a:ext cx="7848872" cy="86177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it-IT" sz="3200" dirty="0" smtClean="0"/>
              <a:t>ENGAGEMENT </a:t>
            </a:r>
            <a:r>
              <a:rPr lang="it-IT" sz="3200" dirty="0" smtClean="0"/>
              <a:t>(1)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en-US" dirty="0" smtClean="0"/>
              <a:t>I</a:t>
            </a:r>
            <a:r>
              <a:rPr lang="en-US" dirty="0" smtClean="0"/>
              <a:t>ndividual </a:t>
            </a:r>
            <a:r>
              <a:rPr lang="en-US" dirty="0"/>
              <a:t>work: Draw how your mouth</a:t>
            </a:r>
            <a:endParaRPr lang="it-IT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1441863"/>
            <a:ext cx="4392488" cy="30785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2" cstate="print"/>
          <a:srcRect t="5792" r="8824" b="31263"/>
          <a:stretch>
            <a:fillRect/>
          </a:stretch>
        </p:blipFill>
        <p:spPr bwMode="auto">
          <a:xfrm>
            <a:off x="4679504" y="404664"/>
            <a:ext cx="4464496" cy="439758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0728" y="476672"/>
            <a:ext cx="3008313" cy="886420"/>
          </a:xfrm>
        </p:spPr>
        <p:txBody>
          <a:bodyPr/>
          <a:lstStyle/>
          <a:p>
            <a:r>
              <a:rPr lang="it-IT" dirty="0"/>
              <a:t>MATHEMATICAL-SCIENTIFIC LABORATORY</a:t>
            </a:r>
            <a:endParaRPr lang="it-IT" dirty="0"/>
          </a:p>
        </p:txBody>
      </p:sp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3" cstate="print"/>
          <a:srcRect t="64164" r="2123"/>
          <a:stretch>
            <a:fillRect/>
          </a:stretch>
        </p:blipFill>
        <p:spPr bwMode="auto">
          <a:xfrm>
            <a:off x="0" y="4077072"/>
            <a:ext cx="5148064" cy="261414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CasellaDiTesto 12"/>
          <p:cNvSpPr txBox="1"/>
          <p:nvPr/>
        </p:nvSpPr>
        <p:spPr>
          <a:xfrm>
            <a:off x="467544" y="2996952"/>
            <a:ext cx="266429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 smtClean="0"/>
              <a:t>MENU’ PER UN UOMO CHE LAVORA IN UFFICIO</a:t>
            </a:r>
            <a:endParaRPr lang="it-IT" dirty="0"/>
          </a:p>
        </p:txBody>
      </p:sp>
      <p:sp>
        <p:nvSpPr>
          <p:cNvPr id="14" name="Freccia a destra 13"/>
          <p:cNvSpPr/>
          <p:nvPr/>
        </p:nvSpPr>
        <p:spPr>
          <a:xfrm>
            <a:off x="2483768" y="1284459"/>
            <a:ext cx="2160240" cy="14401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MENU’ MODIFICATO</a:t>
            </a:r>
            <a:endParaRPr lang="it-IT" dirty="0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it-IT" dirty="0" err="1"/>
              <a:t>Strengths</a:t>
            </a:r>
            <a:r>
              <a:rPr lang="it-IT" dirty="0"/>
              <a:t> of the </a:t>
            </a:r>
            <a:r>
              <a:rPr lang="it-IT" dirty="0" err="1"/>
              <a:t>experience</a:t>
            </a:r>
            <a:endParaRPr lang="it-IT" dirty="0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412976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PUPILS WERE STRONGLY MOTIVATED</a:t>
            </a:r>
          </a:p>
          <a:p>
            <a:pPr>
              <a:buNone/>
            </a:pPr>
            <a:r>
              <a:rPr lang="en-US" dirty="0" smtClean="0"/>
              <a:t>SIGNIFICANT </a:t>
            </a:r>
            <a:r>
              <a:rPr lang="en-US" dirty="0"/>
              <a:t>AND NOT MECHANICAL </a:t>
            </a:r>
            <a:r>
              <a:rPr lang="en-US" dirty="0" smtClean="0"/>
              <a:t>LEARNING</a:t>
            </a:r>
          </a:p>
          <a:p>
            <a:pPr>
              <a:buNone/>
            </a:pPr>
            <a:r>
              <a:rPr lang="en-US" dirty="0" smtClean="0"/>
              <a:t>OVERCOMING </a:t>
            </a:r>
            <a:r>
              <a:rPr lang="en-US" dirty="0"/>
              <a:t>THE FEAR </a:t>
            </a:r>
            <a:r>
              <a:rPr lang="en-US" dirty="0" smtClean="0"/>
              <a:t>OF BEING  WRONG</a:t>
            </a:r>
          </a:p>
          <a:p>
            <a:pPr>
              <a:buNone/>
            </a:pPr>
            <a:r>
              <a:rPr lang="en-US" dirty="0" smtClean="0"/>
              <a:t>BECAUSE </a:t>
            </a:r>
            <a:r>
              <a:rPr lang="en-US" dirty="0"/>
              <a:t>YOU </a:t>
            </a:r>
            <a:r>
              <a:rPr lang="en-US" dirty="0" smtClean="0"/>
              <a:t>ARE WORKING </a:t>
            </a:r>
            <a:r>
              <a:rPr lang="en-US" dirty="0"/>
              <a:t>IN THE </a:t>
            </a:r>
            <a:r>
              <a:rPr lang="en-US" dirty="0" smtClean="0"/>
              <a:t>GROUP</a:t>
            </a:r>
          </a:p>
          <a:p>
            <a:pPr>
              <a:buNone/>
            </a:pPr>
            <a:r>
              <a:rPr lang="en-US" dirty="0" smtClean="0"/>
              <a:t>HEALTHY </a:t>
            </a:r>
            <a:r>
              <a:rPr lang="en-US"/>
              <a:t>COMPETITION </a:t>
            </a:r>
            <a:r>
              <a:rPr lang="en-US" smtClean="0"/>
              <a:t>AMONG THE GROUPS.</a:t>
            </a:r>
            <a:endParaRPr lang="it-IT" dirty="0"/>
          </a:p>
        </p:txBody>
      </p:sp>
    </p:spTree>
  </p:cSld>
  <p:clrMapOvr>
    <a:masterClrMapping/>
  </p:clrMapOvr>
  <p:transition spd="med">
    <p:cover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it-IT" dirty="0" smtClean="0"/>
              <a:t>ENGAGEMENT </a:t>
            </a:r>
            <a:r>
              <a:rPr lang="it-IT" dirty="0" smtClean="0"/>
              <a:t>(2)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In </a:t>
            </a:r>
            <a:r>
              <a:rPr lang="it-IT" dirty="0" err="1" smtClean="0"/>
              <a:t>what</a:t>
            </a:r>
            <a:r>
              <a:rPr lang="it-IT" dirty="0" smtClean="0"/>
              <a:t> part of </a:t>
            </a:r>
            <a:r>
              <a:rPr lang="it-IT" dirty="0" err="1" smtClean="0"/>
              <a:t>your</a:t>
            </a:r>
            <a:r>
              <a:rPr lang="it-IT" dirty="0" smtClean="0"/>
              <a:t> body </a:t>
            </a:r>
            <a:r>
              <a:rPr lang="it-IT" dirty="0" err="1" smtClean="0"/>
              <a:t>is</a:t>
            </a:r>
            <a:r>
              <a:rPr lang="it-IT" dirty="0" smtClean="0"/>
              <a:t> the </a:t>
            </a:r>
            <a:r>
              <a:rPr lang="it-IT" dirty="0" err="1" smtClean="0"/>
              <a:t>bread</a:t>
            </a:r>
            <a:r>
              <a:rPr lang="it-IT" dirty="0" smtClean="0"/>
              <a:t> </a:t>
            </a:r>
            <a:r>
              <a:rPr lang="it-IT" dirty="0" err="1" smtClean="0"/>
              <a:t>you</a:t>
            </a:r>
            <a:r>
              <a:rPr lang="it-IT" dirty="0" smtClean="0"/>
              <a:t> </a:t>
            </a:r>
            <a:r>
              <a:rPr lang="it-IT" dirty="0" err="1" smtClean="0"/>
              <a:t>have</a:t>
            </a:r>
            <a:r>
              <a:rPr lang="it-IT" dirty="0" smtClean="0"/>
              <a:t> </a:t>
            </a:r>
            <a:r>
              <a:rPr lang="it-IT" dirty="0" err="1" smtClean="0"/>
              <a:t>eaten</a:t>
            </a:r>
            <a:r>
              <a:rPr lang="it-IT" dirty="0" smtClean="0"/>
              <a:t> and the water </a:t>
            </a:r>
            <a:r>
              <a:rPr lang="it-IT" dirty="0" err="1" smtClean="0"/>
              <a:t>you</a:t>
            </a:r>
            <a:r>
              <a:rPr lang="it-IT" dirty="0" smtClean="0"/>
              <a:t> </a:t>
            </a:r>
            <a:r>
              <a:rPr lang="it-IT" dirty="0" err="1" smtClean="0"/>
              <a:t>have</a:t>
            </a:r>
            <a:r>
              <a:rPr lang="it-IT" dirty="0" smtClean="0"/>
              <a:t> </a:t>
            </a:r>
            <a:r>
              <a:rPr lang="it-IT" dirty="0" err="1" smtClean="0"/>
              <a:t>drunk</a:t>
            </a:r>
            <a:r>
              <a:rPr lang="it-IT" dirty="0" smtClean="0"/>
              <a:t>?</a:t>
            </a:r>
            <a:endParaRPr lang="it-IT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86263" y="3446946"/>
            <a:ext cx="3583720" cy="2020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 descr="D:\Grazia\ibse\documentazione volpe grazia\ipotesi percorso cibo\CCI15052019_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665147"/>
            <a:ext cx="2617407" cy="3734545"/>
          </a:xfrm>
          <a:prstGeom prst="ellipse">
            <a:avLst/>
          </a:prstGeom>
          <a:noFill/>
        </p:spPr>
      </p:pic>
      <p:pic>
        <p:nvPicPr>
          <p:cNvPr id="7" name="Picture 2" descr="D:\Grazia\ibse\documentazione volpe grazia\ipotesi percorso cibo\CCI15052019_0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6789" y="2693058"/>
            <a:ext cx="2714883" cy="3873624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6672"/>
            <a:ext cx="7228919" cy="5478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it-IT" dirty="0" smtClean="0"/>
              <a:t>EXPLANATION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VISION OF MOVIES </a:t>
            </a:r>
            <a:endParaRPr lang="en-US" sz="2000" dirty="0" smtClean="0"/>
          </a:p>
          <a:p>
            <a:r>
              <a:rPr lang="en-US" sz="2000" dirty="0" smtClean="0"/>
              <a:t>DIRECT </a:t>
            </a:r>
            <a:r>
              <a:rPr lang="en-US" sz="2000" dirty="0"/>
              <a:t>INVESTIGATION EXPERIENCES ON THE BODY AND MANIPULATION OF </a:t>
            </a:r>
            <a:r>
              <a:rPr lang="en-US" sz="2000" dirty="0" smtClean="0"/>
              <a:t>MODELS</a:t>
            </a:r>
          </a:p>
          <a:p>
            <a:r>
              <a:rPr lang="en-US" sz="2000" dirty="0" smtClean="0"/>
              <a:t> </a:t>
            </a:r>
            <a:r>
              <a:rPr lang="en-US" sz="2000" dirty="0"/>
              <a:t>INVESTIGATIONS ON </a:t>
            </a:r>
            <a:r>
              <a:rPr lang="en-US" sz="2000" dirty="0" smtClean="0"/>
              <a:t>BOOKS</a:t>
            </a:r>
          </a:p>
          <a:p>
            <a:r>
              <a:rPr lang="en-US" sz="2000" dirty="0" smtClean="0"/>
              <a:t> </a:t>
            </a:r>
            <a:r>
              <a:rPr lang="en-US" sz="2000" dirty="0"/>
              <a:t>OBSERVATIONS</a:t>
            </a:r>
            <a:endParaRPr lang="it-IT" sz="2000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3270448"/>
            <a:ext cx="2017998" cy="3587552"/>
          </a:xfrm>
          <a:prstGeom prst="round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4812" t="10039" r="3958" b="18918"/>
          <a:stretch>
            <a:fillRect/>
          </a:stretch>
        </p:blipFill>
        <p:spPr bwMode="auto">
          <a:xfrm>
            <a:off x="2123728" y="3717032"/>
            <a:ext cx="1561312" cy="2160240"/>
          </a:xfrm>
          <a:prstGeom prst="flowChartDocumen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t="5977" b="13335"/>
          <a:stretch>
            <a:fillRect/>
          </a:stretch>
        </p:blipFill>
        <p:spPr bwMode="auto">
          <a:xfrm>
            <a:off x="322432" y="3933056"/>
            <a:ext cx="1355793" cy="1944216"/>
          </a:xfrm>
          <a:prstGeom prst="rect">
            <a:avLst/>
          </a:prstGeom>
          <a:ln w="127000" cap="rnd">
            <a:solidFill>
              <a:schemeClr val="accent3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851870"/>
            <a:ext cx="1983080" cy="352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simulations</a:t>
            </a:r>
            <a:endParaRPr lang="it-IT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172" y="3140968"/>
            <a:ext cx="2003828" cy="3561259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556792"/>
            <a:ext cx="2006076" cy="3564335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3140968"/>
            <a:ext cx="1970435" cy="3501008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82281"/>
            <a:ext cx="2160240" cy="4481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9724" b="37319"/>
          <a:stretch>
            <a:fillRect/>
          </a:stretch>
        </p:blipFill>
        <p:spPr bwMode="auto">
          <a:xfrm>
            <a:off x="2771800" y="1628800"/>
            <a:ext cx="2547673" cy="19442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 t="6912" b="16071"/>
          <a:stretch>
            <a:fillRect/>
          </a:stretch>
        </p:blipFill>
        <p:spPr bwMode="auto">
          <a:xfrm>
            <a:off x="2843808" y="3789040"/>
            <a:ext cx="2160240" cy="2956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84784"/>
            <a:ext cx="2415380" cy="4696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03640" y="1628800"/>
            <a:ext cx="3440360" cy="5070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it-IT" sz="4000" dirty="0" smtClean="0"/>
              <a:t/>
            </a:r>
            <a:br>
              <a:rPr lang="it-IT" sz="4000" dirty="0" smtClean="0"/>
            </a:br>
            <a:r>
              <a:rPr lang="it-IT" dirty="0"/>
              <a:t>EXPLANATION</a:t>
            </a:r>
            <a:br>
              <a:rPr lang="it-IT" dirty="0"/>
            </a:br>
            <a:r>
              <a:rPr lang="it-IT" sz="3600" dirty="0" err="1"/>
              <a:t>Investigations</a:t>
            </a:r>
            <a:r>
              <a:rPr lang="it-IT" sz="3600" dirty="0"/>
              <a:t> on books - </a:t>
            </a:r>
            <a:r>
              <a:rPr lang="it-IT" sz="3600" dirty="0" err="1"/>
              <a:t>Observations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it-IT" dirty="0" smtClean="0"/>
              <a:t>COMUNICATION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en-US" dirty="0"/>
              <a:t>We tell </a:t>
            </a:r>
            <a:r>
              <a:rPr lang="en-US" dirty="0" smtClean="0"/>
              <a:t>about the </a:t>
            </a:r>
            <a:r>
              <a:rPr lang="en-US" dirty="0"/>
              <a:t>path of </a:t>
            </a:r>
            <a:r>
              <a:rPr lang="en-US" dirty="0" smtClean="0"/>
              <a:t>the food</a:t>
            </a:r>
            <a:endParaRPr lang="it-IT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07504" y="2060848"/>
            <a:ext cx="2545854" cy="452596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4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11326" t="1591" r="6565" b="10904"/>
          <a:stretch>
            <a:fillRect/>
          </a:stretch>
        </p:blipFill>
        <p:spPr bwMode="auto">
          <a:xfrm>
            <a:off x="5364088" y="1772816"/>
            <a:ext cx="1974328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676279"/>
            <a:ext cx="2520280" cy="487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539073"/>
            <a:ext cx="1596452" cy="391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it-IT" dirty="0" err="1" smtClean="0"/>
              <a:t>Our</a:t>
            </a:r>
            <a:r>
              <a:rPr lang="it-IT" dirty="0" smtClean="0"/>
              <a:t> </a:t>
            </a:r>
            <a:r>
              <a:rPr lang="it-IT" dirty="0" err="1" smtClean="0"/>
              <a:t>working</a:t>
            </a:r>
            <a:r>
              <a:rPr lang="it-IT" dirty="0" smtClean="0"/>
              <a:t> sample</a:t>
            </a:r>
            <a:endParaRPr lang="it-IT" dirty="0"/>
          </a:p>
        </p:txBody>
      </p:sp>
      <p:pic>
        <p:nvPicPr>
          <p:cNvPr id="5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 b="541"/>
          <a:stretch>
            <a:fillRect/>
          </a:stretch>
        </p:blipFill>
        <p:spPr bwMode="auto">
          <a:xfrm>
            <a:off x="5220072" y="1738251"/>
            <a:ext cx="3301411" cy="48988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57" y="1412776"/>
            <a:ext cx="4152943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2418</TotalTime>
  <Words>289</Words>
  <Application>Microsoft Office PowerPoint</Application>
  <PresentationFormat>Presentazione su schermo (4:3)</PresentationFormat>
  <Paragraphs>59</Paragraphs>
  <Slides>21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21</vt:i4>
      </vt:variant>
    </vt:vector>
  </HeadingPairs>
  <TitlesOfParts>
    <vt:vector size="23" baseType="lpstr">
      <vt:lpstr>Tema di Office</vt:lpstr>
      <vt:lpstr>Personalizza struttura</vt:lpstr>
      <vt:lpstr>THE JOURNEY OF THE FOOD</vt:lpstr>
      <vt:lpstr>Presentazione standard di PowerPoint</vt:lpstr>
      <vt:lpstr>ENGAGEMENT (2) </vt:lpstr>
      <vt:lpstr>Presentazione standard di PowerPoint</vt:lpstr>
      <vt:lpstr>EXPLANATION </vt:lpstr>
      <vt:lpstr>Our simulations</vt:lpstr>
      <vt:lpstr> EXPLANATION Investigations on books - Observations </vt:lpstr>
      <vt:lpstr>COMUNICATION We tell about the path of the food</vt:lpstr>
      <vt:lpstr>Our working sample</vt:lpstr>
      <vt:lpstr>EVALUATION</vt:lpstr>
      <vt:lpstr>Presentazione standard di PowerPoint</vt:lpstr>
      <vt:lpstr>GAMES ABOUT FOOD</vt:lpstr>
      <vt:lpstr>Presentazione standard di PowerPoint</vt:lpstr>
      <vt:lpstr>Presentazione standard di PowerPoint</vt:lpstr>
      <vt:lpstr>HOW DOES THE FOOD CHANGE IN OUR BODY? </vt:lpstr>
      <vt:lpstr> HOW DOES THE FOOD CHANGE IN OUR BODY? </vt:lpstr>
      <vt:lpstr> HOW DOES THE FOOD CHANGE IN OUR BODY? </vt:lpstr>
      <vt:lpstr>MATHEMATICAL-SCIENTIFIC LABORATORY</vt:lpstr>
      <vt:lpstr>MATHEMATICAL-SCIENTIFIC LABORATORY</vt:lpstr>
      <vt:lpstr>MATHEMATICAL-SCIENTIFIC LABORATORY</vt:lpstr>
      <vt:lpstr>Strengths of the experience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DI MODUGNO</dc:creator>
  <cp:lastModifiedBy>IPPEDICO</cp:lastModifiedBy>
  <cp:revision>155</cp:revision>
  <dcterms:created xsi:type="dcterms:W3CDTF">2019-05-03T17:37:56Z</dcterms:created>
  <dcterms:modified xsi:type="dcterms:W3CDTF">2019-07-22T07:45:30Z</dcterms:modified>
</cp:coreProperties>
</file>