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2634"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215661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47002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1463489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195104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19520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364356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54261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42490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161479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385573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98F8B60-FDA1-E548-8F47-6DB5522FDC42}" type="datetimeFigureOut">
              <a:rPr lang="it-IT" smtClean="0"/>
              <a:pPr/>
              <a:t>22/10/2018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410653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F8B60-FDA1-E548-8F47-6DB5522FDC42}" type="datetimeFigureOut">
              <a:rPr lang="it-IT" smtClean="0"/>
              <a:pPr/>
              <a:t>22/10/2018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60CC0-2366-3D41-AEAE-2280D7E95450}" type="slidenum">
              <a:rPr lang="it-IT" smtClean="0"/>
              <a:pPr/>
              <a:t>‹N›</a:t>
            </a:fld>
            <a:endParaRPr lang="it-IT"/>
          </a:p>
        </p:txBody>
      </p:sp>
    </p:spTree>
    <p:extLst>
      <p:ext uri="{BB962C8B-B14F-4D97-AF65-F5344CB8AC3E}">
        <p14:creationId xmlns:p14="http://schemas.microsoft.com/office/powerpoint/2010/main" xmlns="" val="3047041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lo.org/dyn/normlex/en/f?p=NORMLEXPUB:12100:0::NO:12100:P12100_INSTRUMENT_ID:312288:NO" TargetMode="External"/><Relationship Id="rId2" Type="http://schemas.openxmlformats.org/officeDocument/2006/relationships/hyperlink" Target="http://www.ilo.org/dyn/normlex/en/f?p=NORMLEXPUB:12100:0::NO:12100:P12100_INSTRUMENT_ID:312242:NO" TargetMode="External"/><Relationship Id="rId1" Type="http://schemas.openxmlformats.org/officeDocument/2006/relationships/slideLayout" Target="../slideLayouts/slideLayout2.xml"/><Relationship Id="rId6" Type="http://schemas.openxmlformats.org/officeDocument/2006/relationships/hyperlink" Target="http://europeanmigrationlaw.eu/en/" TargetMode="External"/><Relationship Id="rId5" Type="http://schemas.openxmlformats.org/officeDocument/2006/relationships/hyperlink" Target="http://indicators.ohchr.org/" TargetMode="External"/><Relationship Id="rId4" Type="http://schemas.openxmlformats.org/officeDocument/2006/relationships/hyperlink" Target="http://www2.ohchr.org/english/bodies/cmw/cmw.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uropeanmigrationlaw.eu/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ur-lex.europa.eu/legal-content/EN/TXT/HTML/?uri=CELEX:32011L0095&amp;qid=1495482946693&amp;from=IT" TargetMode="External"/><Relationship Id="rId2" Type="http://schemas.openxmlformats.org/officeDocument/2006/relationships/hyperlink" Target="http://www.ohchr.org/EN/ProfessionalInterest/Pages/StatusOfRefugee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ur-lex.europa.eu/legal-content/EN/TXT/HTML/?uri=CELEX:32001L0055&amp;qid=1495483231320&amp;from=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4000" dirty="0" smtClean="0"/>
              <a:t>Jean </a:t>
            </a:r>
            <a:r>
              <a:rPr lang="it-IT" sz="4000" dirty="0" err="1" smtClean="0"/>
              <a:t>Monnet</a:t>
            </a:r>
            <a:r>
              <a:rPr lang="it-IT" sz="4000" dirty="0" smtClean="0"/>
              <a:t> </a:t>
            </a:r>
            <a:r>
              <a:rPr lang="mr-IN" sz="4000" dirty="0" smtClean="0"/>
              <a:t>–</a:t>
            </a:r>
            <a:r>
              <a:rPr lang="it-IT" sz="4000" dirty="0" smtClean="0"/>
              <a:t> IDEAL</a:t>
            </a:r>
            <a:br>
              <a:rPr lang="it-IT" sz="4000" dirty="0" smtClean="0"/>
            </a:br>
            <a:r>
              <a:rPr lang="it-IT" dirty="0" smtClean="0"/>
              <a:t/>
            </a:r>
            <a:br>
              <a:rPr lang="it-IT" dirty="0" smtClean="0"/>
            </a:br>
            <a:r>
              <a:rPr lang="it-IT" dirty="0" smtClean="0"/>
              <a:t>Basic </a:t>
            </a:r>
            <a:r>
              <a:rPr lang="it-IT" dirty="0" err="1" smtClean="0"/>
              <a:t>elements</a:t>
            </a:r>
            <a:r>
              <a:rPr lang="it-IT" dirty="0" smtClean="0"/>
              <a:t> of </a:t>
            </a:r>
            <a:r>
              <a:rPr lang="it-IT" dirty="0" err="1" smtClean="0"/>
              <a:t>European</a:t>
            </a:r>
            <a:r>
              <a:rPr lang="it-IT" dirty="0" smtClean="0"/>
              <a:t> </a:t>
            </a:r>
            <a:r>
              <a:rPr lang="it-IT" dirty="0" err="1" smtClean="0"/>
              <a:t>legislation</a:t>
            </a:r>
            <a:endParaRPr lang="it-IT" dirty="0"/>
          </a:p>
        </p:txBody>
      </p:sp>
      <p:sp>
        <p:nvSpPr>
          <p:cNvPr id="3" name="Sottotitolo 2"/>
          <p:cNvSpPr>
            <a:spLocks noGrp="1"/>
          </p:cNvSpPr>
          <p:nvPr>
            <p:ph type="subTitle" idx="1"/>
          </p:nvPr>
        </p:nvSpPr>
        <p:spPr/>
        <p:txBody>
          <a:bodyPr/>
          <a:lstStyle/>
          <a:p>
            <a:endParaRPr lang="it-IT" dirty="0" smtClean="0"/>
          </a:p>
          <a:p>
            <a:r>
              <a:rPr lang="it-IT" dirty="0" smtClean="0"/>
              <a:t>Monica Spatti</a:t>
            </a:r>
            <a:endParaRPr lang="it-IT" dirty="0"/>
          </a:p>
        </p:txBody>
      </p:sp>
    </p:spTree>
    <p:extLst>
      <p:ext uri="{BB962C8B-B14F-4D97-AF65-F5344CB8AC3E}">
        <p14:creationId xmlns:p14="http://schemas.microsoft.com/office/powerpoint/2010/main" xmlns="" val="141397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en-GB" dirty="0" smtClean="0"/>
              <a:t>Economic migrants</a:t>
            </a:r>
          </a:p>
          <a:p>
            <a:pPr marL="0" indent="0">
              <a:buNone/>
            </a:pPr>
            <a:endParaRPr lang="en-GB" dirty="0" smtClean="0"/>
          </a:p>
          <a:p>
            <a:r>
              <a:rPr lang="en-GB" dirty="0" smtClean="0"/>
              <a:t>Migrants for family reasons</a:t>
            </a:r>
          </a:p>
          <a:p>
            <a:pPr marL="0" indent="0">
              <a:buNone/>
            </a:pPr>
            <a:endParaRPr lang="en-GB" dirty="0" smtClean="0"/>
          </a:p>
          <a:p>
            <a:r>
              <a:rPr lang="en-GB" dirty="0" smtClean="0"/>
              <a:t>Migrants who search protection</a:t>
            </a:r>
          </a:p>
        </p:txBody>
      </p:sp>
    </p:spTree>
    <p:extLst>
      <p:ext uri="{BB962C8B-B14F-4D97-AF65-F5344CB8AC3E}">
        <p14:creationId xmlns:p14="http://schemas.microsoft.com/office/powerpoint/2010/main" xmlns="" val="1508061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Economic</a:t>
            </a:r>
            <a:r>
              <a:rPr lang="it-IT" dirty="0" smtClean="0"/>
              <a:t> </a:t>
            </a:r>
            <a:r>
              <a:rPr lang="it-IT" dirty="0" err="1" smtClean="0"/>
              <a:t>migrants</a:t>
            </a:r>
            <a:endParaRPr lang="it-IT" dirty="0"/>
          </a:p>
        </p:txBody>
      </p:sp>
      <p:sp>
        <p:nvSpPr>
          <p:cNvPr id="3" name="Segnaposto contenuto 2"/>
          <p:cNvSpPr>
            <a:spLocks noGrp="1"/>
          </p:cNvSpPr>
          <p:nvPr>
            <p:ph idx="1"/>
          </p:nvPr>
        </p:nvSpPr>
        <p:spPr/>
        <p:txBody>
          <a:bodyPr/>
          <a:lstStyle/>
          <a:p>
            <a:r>
              <a:rPr lang="it-IT" dirty="0" smtClean="0"/>
              <a:t>International law:</a:t>
            </a:r>
          </a:p>
          <a:p>
            <a:pPr>
              <a:buFont typeface="Wingdings" charset="2"/>
              <a:buChar char="Ø"/>
            </a:pPr>
            <a:r>
              <a:rPr lang="it-IT" dirty="0" smtClean="0"/>
              <a:t> </a:t>
            </a:r>
            <a:r>
              <a:rPr lang="it-IT" sz="2400" dirty="0" smtClean="0">
                <a:hlinkClick r:id="rId2"/>
              </a:rPr>
              <a:t>ILO - Migration for Employment Convention (1949)</a:t>
            </a:r>
            <a:endParaRPr lang="it-IT" sz="2400" dirty="0" smtClean="0"/>
          </a:p>
          <a:p>
            <a:pPr>
              <a:buFont typeface="Wingdings" charset="2"/>
              <a:buChar char="Ø"/>
            </a:pPr>
            <a:r>
              <a:rPr lang="it-IT" dirty="0" smtClean="0"/>
              <a:t> </a:t>
            </a:r>
            <a:r>
              <a:rPr lang="it-IT" sz="2400" dirty="0" smtClean="0">
                <a:hlinkClick r:id="rId3"/>
              </a:rPr>
              <a:t>ILO – Migrants Workers Convention (1975)</a:t>
            </a:r>
            <a:endParaRPr lang="it-IT" sz="2400" dirty="0" smtClean="0"/>
          </a:p>
          <a:p>
            <a:pPr>
              <a:buFont typeface="Wingdings" charset="2"/>
              <a:buChar char="Ø"/>
            </a:pPr>
            <a:r>
              <a:rPr lang="it-IT" sz="2400" dirty="0" smtClean="0">
                <a:hlinkClick r:id="rId4"/>
              </a:rPr>
              <a:t> International Convention on the Protection of the Rights of All Migrants Workers and Members of Their Families (1990)</a:t>
            </a:r>
            <a:r>
              <a:rPr lang="it-IT" sz="2400" dirty="0" smtClean="0"/>
              <a:t> - </a:t>
            </a:r>
            <a:r>
              <a:rPr lang="it-IT" sz="2400" dirty="0" smtClean="0">
                <a:hlinkClick r:id="rId5"/>
              </a:rPr>
              <a:t>status of ratifications</a:t>
            </a:r>
            <a:endParaRPr lang="it-IT" sz="2400" dirty="0" smtClean="0"/>
          </a:p>
          <a:p>
            <a:r>
              <a:rPr lang="it-IT" dirty="0" smtClean="0"/>
              <a:t>EU law:</a:t>
            </a:r>
          </a:p>
          <a:p>
            <a:pPr marL="0" indent="0">
              <a:buNone/>
            </a:pPr>
            <a:r>
              <a:rPr lang="it-IT" sz="2400" dirty="0" smtClean="0"/>
              <a:t>- </a:t>
            </a:r>
            <a:r>
              <a:rPr lang="it-IT" sz="2400" dirty="0" smtClean="0">
                <a:hlinkClick r:id="rId6"/>
              </a:rPr>
              <a:t>visas; admission and stay; irregular migration</a:t>
            </a:r>
            <a:endParaRPr lang="it-IT" sz="2400" dirty="0" smtClean="0"/>
          </a:p>
        </p:txBody>
      </p:sp>
    </p:spTree>
    <p:extLst>
      <p:ext uri="{BB962C8B-B14F-4D97-AF65-F5344CB8AC3E}">
        <p14:creationId xmlns:p14="http://schemas.microsoft.com/office/powerpoint/2010/main" xmlns="" val="611411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Migrants</a:t>
            </a:r>
            <a:r>
              <a:rPr lang="it-IT" dirty="0" smtClean="0"/>
              <a:t> for family </a:t>
            </a:r>
            <a:r>
              <a:rPr lang="it-IT" dirty="0" err="1" smtClean="0"/>
              <a:t>reasons</a:t>
            </a:r>
            <a:endParaRPr lang="it-IT" dirty="0"/>
          </a:p>
        </p:txBody>
      </p:sp>
      <p:sp>
        <p:nvSpPr>
          <p:cNvPr id="3" name="Segnaposto contenuto 2"/>
          <p:cNvSpPr>
            <a:spLocks noGrp="1"/>
          </p:cNvSpPr>
          <p:nvPr>
            <p:ph idx="1"/>
          </p:nvPr>
        </p:nvSpPr>
        <p:spPr/>
        <p:txBody>
          <a:bodyPr/>
          <a:lstStyle/>
          <a:p>
            <a:endParaRPr lang="it-IT" dirty="0" smtClean="0"/>
          </a:p>
          <a:p>
            <a:r>
              <a:rPr lang="it-IT" dirty="0" smtClean="0"/>
              <a:t>No </a:t>
            </a:r>
            <a:r>
              <a:rPr lang="it-IT" dirty="0" err="1" smtClean="0"/>
              <a:t>international</a:t>
            </a:r>
            <a:r>
              <a:rPr lang="it-IT" dirty="0" smtClean="0"/>
              <a:t> </a:t>
            </a:r>
            <a:r>
              <a:rPr lang="it-IT" dirty="0" err="1" smtClean="0"/>
              <a:t>rules</a:t>
            </a:r>
            <a:endParaRPr lang="it-IT" dirty="0" smtClean="0"/>
          </a:p>
          <a:p>
            <a:endParaRPr lang="it-IT" dirty="0"/>
          </a:p>
          <a:p>
            <a:r>
              <a:rPr lang="it-IT" dirty="0" smtClean="0"/>
              <a:t>EU law:</a:t>
            </a:r>
          </a:p>
          <a:p>
            <a:pPr marL="0" indent="0">
              <a:buNone/>
            </a:pPr>
            <a:r>
              <a:rPr lang="it-IT" dirty="0" smtClean="0"/>
              <a:t>- </a:t>
            </a:r>
            <a:r>
              <a:rPr lang="it-IT" dirty="0" smtClean="0">
                <a:hlinkClick r:id="rId2"/>
              </a:rPr>
              <a:t>Directive 2003/86/EC</a:t>
            </a:r>
            <a:endParaRPr lang="it-IT" dirty="0"/>
          </a:p>
        </p:txBody>
      </p:sp>
    </p:spTree>
    <p:extLst>
      <p:ext uri="{BB962C8B-B14F-4D97-AF65-F5344CB8AC3E}">
        <p14:creationId xmlns:p14="http://schemas.microsoft.com/office/powerpoint/2010/main" xmlns="" val="370734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Refugees</a:t>
            </a:r>
            <a:endParaRPr lang="it-IT" dirty="0"/>
          </a:p>
        </p:txBody>
      </p:sp>
      <p:sp>
        <p:nvSpPr>
          <p:cNvPr id="3" name="Segnaposto contenuto 2"/>
          <p:cNvSpPr>
            <a:spLocks noGrp="1"/>
          </p:cNvSpPr>
          <p:nvPr>
            <p:ph idx="1"/>
          </p:nvPr>
        </p:nvSpPr>
        <p:spPr/>
        <p:txBody>
          <a:bodyPr>
            <a:normAutofit lnSpcReduction="10000"/>
          </a:bodyPr>
          <a:lstStyle/>
          <a:p>
            <a:r>
              <a:rPr lang="it-IT" sz="2800" dirty="0" smtClean="0">
                <a:hlinkClick r:id="rId2"/>
              </a:rPr>
              <a:t>Convention relating to the Status of Refugees (1951)</a:t>
            </a:r>
            <a:endParaRPr lang="it-IT" sz="2800" dirty="0" smtClean="0"/>
          </a:p>
          <a:p>
            <a:r>
              <a:rPr lang="it-IT" sz="2800" dirty="0" smtClean="0">
                <a:hlinkClick r:id="rId3"/>
              </a:rPr>
              <a:t>Directive 2011/95/EU, Art. 2.d</a:t>
            </a:r>
            <a:endParaRPr lang="it-IT" sz="2800" dirty="0" smtClean="0"/>
          </a:p>
          <a:p>
            <a:pPr>
              <a:buFont typeface="Wingdings" charset="2"/>
              <a:buChar char="Ø"/>
            </a:pPr>
            <a:r>
              <a:rPr lang="it-IT" sz="2800" dirty="0" smtClean="0"/>
              <a:t>Definition of the </a:t>
            </a:r>
            <a:r>
              <a:rPr lang="it-IT" sz="2800" dirty="0" err="1" smtClean="0"/>
              <a:t>term</a:t>
            </a:r>
            <a:r>
              <a:rPr lang="it-IT" sz="2800" dirty="0" smtClean="0"/>
              <a:t> “</a:t>
            </a:r>
            <a:r>
              <a:rPr lang="it-IT" sz="2800" dirty="0" err="1" smtClean="0"/>
              <a:t>refugee</a:t>
            </a:r>
            <a:r>
              <a:rPr lang="it-IT" sz="2800" dirty="0" smtClean="0"/>
              <a:t>” (art. 1)</a:t>
            </a:r>
          </a:p>
          <a:p>
            <a:pPr marL="0" indent="0">
              <a:buNone/>
            </a:pPr>
            <a:r>
              <a:rPr lang="it-IT" sz="2800" dirty="0" smtClean="0"/>
              <a:t>«</a:t>
            </a:r>
            <a:r>
              <a:rPr lang="en-GB" sz="2800" dirty="0"/>
              <a:t>the term "refugee" shall apply to any person </a:t>
            </a:r>
            <a:r>
              <a:rPr lang="en-GB" sz="2800" dirty="0" smtClean="0"/>
              <a:t>who (…) </a:t>
            </a:r>
            <a:r>
              <a:rPr lang="en-GB" sz="2800" dirty="0"/>
              <a:t>owing to well-founded fear of being persecuted for reasons of race, religion, nationality, membership of a particular social group or political opinion, is outside the country of his nationality and is unable or, owing to such fear, is unwilling to avail himself of the protection of that </a:t>
            </a:r>
            <a:r>
              <a:rPr lang="en-GB" sz="2800" dirty="0" smtClean="0"/>
              <a:t>country»</a:t>
            </a:r>
            <a:endParaRPr lang="it-IT" sz="2800" dirty="0"/>
          </a:p>
        </p:txBody>
      </p:sp>
    </p:spTree>
    <p:extLst>
      <p:ext uri="{BB962C8B-B14F-4D97-AF65-F5344CB8AC3E}">
        <p14:creationId xmlns:p14="http://schemas.microsoft.com/office/powerpoint/2010/main" xmlns="" val="2855003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Subsidiary</a:t>
            </a:r>
            <a:r>
              <a:rPr lang="it-IT" dirty="0" smtClean="0"/>
              <a:t> </a:t>
            </a:r>
            <a:r>
              <a:rPr lang="it-IT" dirty="0" err="1" smtClean="0"/>
              <a:t>Protection</a:t>
            </a:r>
            <a:r>
              <a:rPr lang="it-IT" dirty="0" smtClean="0"/>
              <a:t> </a:t>
            </a:r>
            <a:r>
              <a:rPr lang="mr-IN" dirty="0" smtClean="0"/>
              <a:t>–</a:t>
            </a:r>
            <a:r>
              <a:rPr lang="it-IT" dirty="0" smtClean="0"/>
              <a:t> EU Law</a:t>
            </a:r>
            <a:endParaRPr lang="it-IT" dirty="0"/>
          </a:p>
        </p:txBody>
      </p:sp>
      <p:sp>
        <p:nvSpPr>
          <p:cNvPr id="3" name="Segnaposto contenuto 2"/>
          <p:cNvSpPr>
            <a:spLocks noGrp="1"/>
          </p:cNvSpPr>
          <p:nvPr>
            <p:ph idx="1"/>
          </p:nvPr>
        </p:nvSpPr>
        <p:spPr/>
        <p:txBody>
          <a:bodyPr>
            <a:normAutofit fontScale="85000" lnSpcReduction="20000"/>
          </a:bodyPr>
          <a:lstStyle/>
          <a:p>
            <a:r>
              <a:rPr lang="en-GB" dirty="0" smtClean="0"/>
              <a:t>Definition of Subsidiary </a:t>
            </a:r>
            <a:r>
              <a:rPr lang="en-GB" dirty="0"/>
              <a:t>protection, </a:t>
            </a:r>
            <a:r>
              <a:rPr lang="en-GB" dirty="0" smtClean="0"/>
              <a:t>Art</a:t>
            </a:r>
            <a:r>
              <a:rPr lang="en-GB" dirty="0"/>
              <a:t>. 2.</a:t>
            </a:r>
            <a:r>
              <a:rPr lang="en-GB" dirty="0" smtClean="0"/>
              <a:t>f, </a:t>
            </a:r>
            <a:r>
              <a:rPr lang="en-GB" dirty="0"/>
              <a:t>directive 2011/95/EU:</a:t>
            </a:r>
          </a:p>
          <a:p>
            <a:pPr marL="0" indent="0">
              <a:buNone/>
            </a:pPr>
            <a:r>
              <a:rPr lang="en-GB" dirty="0"/>
              <a:t>«"person eligible for subsidiary protection" means a third-country national or a stateless person who does not qualify as a refugee but in respect of whom substantial grounds have been shown for believing that the person concerned, if returned to his or her country of origin, or in the case of a stateless person, to his or her country of former habitual residence, would face a real risk of suffering serious harm as defined in Article 15, and to whom Article 17(1) and (2) does not apply, and is unable, or, owing to such risk, unwilling to avail himself or herself of the protection of that country»</a:t>
            </a:r>
          </a:p>
          <a:p>
            <a:endParaRPr lang="it-IT" dirty="0"/>
          </a:p>
        </p:txBody>
      </p:sp>
    </p:spTree>
    <p:extLst>
      <p:ext uri="{BB962C8B-B14F-4D97-AF65-F5344CB8AC3E}">
        <p14:creationId xmlns:p14="http://schemas.microsoft.com/office/powerpoint/2010/main" xmlns="" val="602721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Temporary</a:t>
            </a:r>
            <a:r>
              <a:rPr lang="it-IT" dirty="0" smtClean="0"/>
              <a:t> </a:t>
            </a:r>
            <a:r>
              <a:rPr lang="it-IT" dirty="0" err="1" smtClean="0"/>
              <a:t>Protection</a:t>
            </a:r>
            <a:r>
              <a:rPr lang="it-IT" dirty="0" smtClean="0"/>
              <a:t> </a:t>
            </a:r>
            <a:r>
              <a:rPr lang="mr-IN" dirty="0" smtClean="0"/>
              <a:t>–</a:t>
            </a:r>
            <a:r>
              <a:rPr lang="it-IT" dirty="0" smtClean="0"/>
              <a:t> EU Law</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hlinkClick r:id="rId2"/>
              </a:rPr>
              <a:t>Directive 2001/55/EC</a:t>
            </a:r>
            <a:r>
              <a:rPr lang="it-IT" dirty="0" smtClean="0"/>
              <a:t>, Art. 2.a:</a:t>
            </a:r>
          </a:p>
          <a:p>
            <a:pPr marL="0" indent="0">
              <a:buNone/>
            </a:pPr>
            <a:r>
              <a:rPr lang="it-IT" dirty="0" smtClean="0"/>
              <a:t>«</a:t>
            </a:r>
            <a:r>
              <a:rPr lang="it-IT" dirty="0"/>
              <a:t>"</a:t>
            </a:r>
            <a:r>
              <a:rPr lang="it-IT" dirty="0" err="1"/>
              <a:t>temporary</a:t>
            </a:r>
            <a:r>
              <a:rPr lang="it-IT" dirty="0"/>
              <a:t> </a:t>
            </a:r>
            <a:r>
              <a:rPr lang="it-IT" dirty="0" err="1"/>
              <a:t>protection</a:t>
            </a:r>
            <a:r>
              <a:rPr lang="it-IT" dirty="0"/>
              <a:t>" </a:t>
            </a:r>
            <a:r>
              <a:rPr lang="it-IT" dirty="0" err="1"/>
              <a:t>means</a:t>
            </a:r>
            <a:r>
              <a:rPr lang="it-IT" dirty="0"/>
              <a:t> a procedure of </a:t>
            </a:r>
            <a:r>
              <a:rPr lang="it-IT" dirty="0" err="1"/>
              <a:t>exceptional</a:t>
            </a:r>
            <a:r>
              <a:rPr lang="it-IT" dirty="0"/>
              <a:t> </a:t>
            </a:r>
            <a:r>
              <a:rPr lang="it-IT" dirty="0" err="1"/>
              <a:t>character</a:t>
            </a:r>
            <a:r>
              <a:rPr lang="it-IT" dirty="0"/>
              <a:t> to </a:t>
            </a:r>
            <a:r>
              <a:rPr lang="it-IT" dirty="0" err="1"/>
              <a:t>provide</a:t>
            </a:r>
            <a:r>
              <a:rPr lang="it-IT" dirty="0"/>
              <a:t>, in the </a:t>
            </a:r>
            <a:r>
              <a:rPr lang="it-IT" dirty="0" err="1"/>
              <a:t>event</a:t>
            </a:r>
            <a:r>
              <a:rPr lang="it-IT" dirty="0"/>
              <a:t> of a mass </a:t>
            </a:r>
            <a:r>
              <a:rPr lang="it-IT" dirty="0" err="1"/>
              <a:t>influx</a:t>
            </a:r>
            <a:r>
              <a:rPr lang="it-IT" dirty="0"/>
              <a:t> or </a:t>
            </a:r>
            <a:r>
              <a:rPr lang="it-IT" dirty="0" err="1"/>
              <a:t>imminent</a:t>
            </a:r>
            <a:r>
              <a:rPr lang="it-IT" dirty="0"/>
              <a:t> mass </a:t>
            </a:r>
            <a:r>
              <a:rPr lang="it-IT" dirty="0" err="1"/>
              <a:t>influx</a:t>
            </a:r>
            <a:r>
              <a:rPr lang="it-IT" dirty="0"/>
              <a:t> of </a:t>
            </a:r>
            <a:r>
              <a:rPr lang="it-IT" dirty="0" err="1"/>
              <a:t>displaced</a:t>
            </a:r>
            <a:r>
              <a:rPr lang="it-IT" dirty="0"/>
              <a:t> </a:t>
            </a:r>
            <a:r>
              <a:rPr lang="it-IT" dirty="0" err="1"/>
              <a:t>persons</a:t>
            </a:r>
            <a:r>
              <a:rPr lang="it-IT" dirty="0"/>
              <a:t> from </a:t>
            </a:r>
            <a:r>
              <a:rPr lang="it-IT" dirty="0" err="1"/>
              <a:t>third</a:t>
            </a:r>
            <a:r>
              <a:rPr lang="it-IT" dirty="0"/>
              <a:t> </a:t>
            </a:r>
            <a:r>
              <a:rPr lang="it-IT" dirty="0" err="1"/>
              <a:t>countries</a:t>
            </a:r>
            <a:r>
              <a:rPr lang="it-IT" dirty="0"/>
              <a:t> </a:t>
            </a:r>
            <a:r>
              <a:rPr lang="it-IT" dirty="0" err="1"/>
              <a:t>who</a:t>
            </a:r>
            <a:r>
              <a:rPr lang="it-IT" dirty="0"/>
              <a:t> are </a:t>
            </a:r>
            <a:r>
              <a:rPr lang="it-IT" dirty="0" err="1"/>
              <a:t>unable</a:t>
            </a:r>
            <a:r>
              <a:rPr lang="it-IT" dirty="0"/>
              <a:t> to </a:t>
            </a:r>
            <a:r>
              <a:rPr lang="it-IT" dirty="0" err="1"/>
              <a:t>return</a:t>
            </a:r>
            <a:r>
              <a:rPr lang="it-IT" dirty="0"/>
              <a:t> to </a:t>
            </a:r>
            <a:r>
              <a:rPr lang="it-IT" dirty="0" err="1"/>
              <a:t>their</a:t>
            </a:r>
            <a:r>
              <a:rPr lang="it-IT" dirty="0"/>
              <a:t> country of </a:t>
            </a:r>
            <a:r>
              <a:rPr lang="it-IT" dirty="0" err="1"/>
              <a:t>origin</a:t>
            </a:r>
            <a:r>
              <a:rPr lang="it-IT" dirty="0"/>
              <a:t>, immediate and </a:t>
            </a:r>
            <a:r>
              <a:rPr lang="it-IT" dirty="0" err="1"/>
              <a:t>temporary</a:t>
            </a:r>
            <a:r>
              <a:rPr lang="it-IT" dirty="0"/>
              <a:t> </a:t>
            </a:r>
            <a:r>
              <a:rPr lang="it-IT" dirty="0" err="1"/>
              <a:t>protection</a:t>
            </a:r>
            <a:r>
              <a:rPr lang="it-IT" dirty="0"/>
              <a:t> to </a:t>
            </a:r>
            <a:r>
              <a:rPr lang="it-IT" dirty="0" err="1"/>
              <a:t>such</a:t>
            </a:r>
            <a:r>
              <a:rPr lang="it-IT" dirty="0"/>
              <a:t> </a:t>
            </a:r>
            <a:r>
              <a:rPr lang="it-IT" dirty="0" err="1"/>
              <a:t>persons</a:t>
            </a:r>
            <a:r>
              <a:rPr lang="it-IT" dirty="0"/>
              <a:t>, in </a:t>
            </a:r>
            <a:r>
              <a:rPr lang="it-IT" dirty="0" err="1"/>
              <a:t>particular</a:t>
            </a:r>
            <a:r>
              <a:rPr lang="it-IT" dirty="0"/>
              <a:t> </a:t>
            </a:r>
            <a:r>
              <a:rPr lang="it-IT" dirty="0" err="1"/>
              <a:t>if</a:t>
            </a:r>
            <a:r>
              <a:rPr lang="it-IT" dirty="0"/>
              <a:t> </a:t>
            </a:r>
            <a:r>
              <a:rPr lang="it-IT" dirty="0" err="1"/>
              <a:t>there</a:t>
            </a:r>
            <a:r>
              <a:rPr lang="it-IT" dirty="0"/>
              <a:t> </a:t>
            </a:r>
            <a:r>
              <a:rPr lang="it-IT" dirty="0" err="1"/>
              <a:t>is</a:t>
            </a:r>
            <a:r>
              <a:rPr lang="it-IT" dirty="0"/>
              <a:t> </a:t>
            </a:r>
            <a:r>
              <a:rPr lang="it-IT" dirty="0" err="1"/>
              <a:t>also</a:t>
            </a:r>
            <a:r>
              <a:rPr lang="it-IT" dirty="0"/>
              <a:t> a </a:t>
            </a:r>
            <a:r>
              <a:rPr lang="it-IT" dirty="0" err="1"/>
              <a:t>risk</a:t>
            </a:r>
            <a:r>
              <a:rPr lang="it-IT" dirty="0"/>
              <a:t> </a:t>
            </a:r>
            <a:r>
              <a:rPr lang="it-IT" dirty="0" err="1"/>
              <a:t>that</a:t>
            </a:r>
            <a:r>
              <a:rPr lang="it-IT" dirty="0"/>
              <a:t> the </a:t>
            </a:r>
            <a:r>
              <a:rPr lang="it-IT" dirty="0" err="1"/>
              <a:t>asylum</a:t>
            </a:r>
            <a:r>
              <a:rPr lang="it-IT" dirty="0"/>
              <a:t> </a:t>
            </a:r>
            <a:r>
              <a:rPr lang="it-IT" dirty="0" err="1"/>
              <a:t>system</a:t>
            </a:r>
            <a:r>
              <a:rPr lang="it-IT" dirty="0"/>
              <a:t> </a:t>
            </a:r>
            <a:r>
              <a:rPr lang="it-IT" dirty="0" err="1"/>
              <a:t>will</a:t>
            </a:r>
            <a:r>
              <a:rPr lang="it-IT" dirty="0"/>
              <a:t> be </a:t>
            </a:r>
            <a:r>
              <a:rPr lang="it-IT" dirty="0" err="1"/>
              <a:t>unable</a:t>
            </a:r>
            <a:r>
              <a:rPr lang="it-IT" dirty="0"/>
              <a:t> to </a:t>
            </a:r>
            <a:r>
              <a:rPr lang="it-IT" dirty="0" err="1"/>
              <a:t>process</a:t>
            </a:r>
            <a:r>
              <a:rPr lang="it-IT" dirty="0"/>
              <a:t> </a:t>
            </a:r>
            <a:r>
              <a:rPr lang="it-IT" dirty="0" err="1"/>
              <a:t>this</a:t>
            </a:r>
            <a:r>
              <a:rPr lang="it-IT" dirty="0"/>
              <a:t> </a:t>
            </a:r>
            <a:r>
              <a:rPr lang="it-IT" dirty="0" err="1"/>
              <a:t>influx</a:t>
            </a:r>
            <a:r>
              <a:rPr lang="it-IT" dirty="0"/>
              <a:t> </a:t>
            </a:r>
            <a:r>
              <a:rPr lang="it-IT" dirty="0" err="1"/>
              <a:t>without</a:t>
            </a:r>
            <a:r>
              <a:rPr lang="it-IT" dirty="0"/>
              <a:t> </a:t>
            </a:r>
            <a:r>
              <a:rPr lang="it-IT" dirty="0" err="1"/>
              <a:t>adverse</a:t>
            </a:r>
            <a:r>
              <a:rPr lang="it-IT" dirty="0"/>
              <a:t> </a:t>
            </a:r>
            <a:r>
              <a:rPr lang="it-IT" dirty="0" err="1"/>
              <a:t>effects</a:t>
            </a:r>
            <a:r>
              <a:rPr lang="it-IT" dirty="0"/>
              <a:t> for </a:t>
            </a:r>
            <a:r>
              <a:rPr lang="it-IT" dirty="0" err="1"/>
              <a:t>its</a:t>
            </a:r>
            <a:r>
              <a:rPr lang="it-IT" dirty="0"/>
              <a:t> </a:t>
            </a:r>
            <a:r>
              <a:rPr lang="it-IT" dirty="0" err="1"/>
              <a:t>efficient</a:t>
            </a:r>
            <a:r>
              <a:rPr lang="it-IT" dirty="0"/>
              <a:t> </a:t>
            </a:r>
            <a:r>
              <a:rPr lang="it-IT" dirty="0" err="1"/>
              <a:t>operation</a:t>
            </a:r>
            <a:r>
              <a:rPr lang="it-IT" dirty="0"/>
              <a:t>, in the </a:t>
            </a:r>
            <a:r>
              <a:rPr lang="it-IT" dirty="0" err="1"/>
              <a:t>interests</a:t>
            </a:r>
            <a:r>
              <a:rPr lang="it-IT" dirty="0"/>
              <a:t> of the </a:t>
            </a:r>
            <a:r>
              <a:rPr lang="it-IT" dirty="0" err="1"/>
              <a:t>persons</a:t>
            </a:r>
            <a:r>
              <a:rPr lang="it-IT" dirty="0"/>
              <a:t> </a:t>
            </a:r>
            <a:r>
              <a:rPr lang="it-IT" dirty="0" err="1"/>
              <a:t>concerned</a:t>
            </a:r>
            <a:r>
              <a:rPr lang="it-IT" dirty="0"/>
              <a:t> and </a:t>
            </a:r>
            <a:r>
              <a:rPr lang="it-IT" dirty="0" err="1"/>
              <a:t>other</a:t>
            </a:r>
            <a:r>
              <a:rPr lang="it-IT" dirty="0"/>
              <a:t> </a:t>
            </a:r>
            <a:r>
              <a:rPr lang="it-IT" dirty="0" err="1"/>
              <a:t>persons</a:t>
            </a:r>
            <a:r>
              <a:rPr lang="it-IT" dirty="0"/>
              <a:t> </a:t>
            </a:r>
            <a:r>
              <a:rPr lang="it-IT" dirty="0" err="1"/>
              <a:t>requesting</a:t>
            </a:r>
            <a:r>
              <a:rPr lang="it-IT" dirty="0"/>
              <a:t> </a:t>
            </a:r>
            <a:r>
              <a:rPr lang="it-IT" dirty="0" err="1"/>
              <a:t>protection</a:t>
            </a:r>
            <a:r>
              <a:rPr lang="it-IT" dirty="0" smtClean="0"/>
              <a:t>»</a:t>
            </a:r>
            <a:endParaRPr lang="it-IT" dirty="0"/>
          </a:p>
        </p:txBody>
      </p:sp>
    </p:spTree>
    <p:extLst>
      <p:ext uri="{BB962C8B-B14F-4D97-AF65-F5344CB8AC3E}">
        <p14:creationId xmlns:p14="http://schemas.microsoft.com/office/powerpoint/2010/main" xmlns="" val="1572824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principle</a:t>
            </a:r>
            <a:r>
              <a:rPr lang="it-IT" dirty="0" smtClean="0"/>
              <a:t> of non-</a:t>
            </a:r>
            <a:r>
              <a:rPr lang="it-IT" i="1" dirty="0" smtClean="0"/>
              <a:t>refoulement</a:t>
            </a:r>
            <a:endParaRPr lang="it-IT" i="1" dirty="0"/>
          </a:p>
        </p:txBody>
      </p:sp>
      <p:sp>
        <p:nvSpPr>
          <p:cNvPr id="3" name="Segnaposto contenuto 2"/>
          <p:cNvSpPr>
            <a:spLocks noGrp="1"/>
          </p:cNvSpPr>
          <p:nvPr>
            <p:ph idx="1"/>
          </p:nvPr>
        </p:nvSpPr>
        <p:spPr/>
        <p:txBody>
          <a:bodyPr>
            <a:normAutofit fontScale="85000" lnSpcReduction="10000"/>
          </a:bodyPr>
          <a:lstStyle/>
          <a:p>
            <a:r>
              <a:rPr lang="it-IT" dirty="0" smtClean="0"/>
              <a:t>Convention </a:t>
            </a:r>
            <a:r>
              <a:rPr lang="it-IT" dirty="0" err="1" smtClean="0"/>
              <a:t>relating</a:t>
            </a:r>
            <a:r>
              <a:rPr lang="it-IT" dirty="0" smtClean="0"/>
              <a:t> to the Status of </a:t>
            </a:r>
            <a:r>
              <a:rPr lang="it-IT" dirty="0" err="1" smtClean="0"/>
              <a:t>Refugees</a:t>
            </a:r>
            <a:r>
              <a:rPr lang="it-IT" dirty="0" smtClean="0"/>
              <a:t>, Art. 33:</a:t>
            </a:r>
          </a:p>
          <a:p>
            <a:pPr>
              <a:buFont typeface="Wingdings" charset="2"/>
              <a:buChar char="Ø"/>
            </a:pPr>
            <a:r>
              <a:rPr lang="it-IT" sz="2800" dirty="0"/>
              <a:t>«</a:t>
            </a:r>
            <a:r>
              <a:rPr lang="en-GB" sz="2800" dirty="0" smtClean="0"/>
              <a:t>1</a:t>
            </a:r>
            <a:r>
              <a:rPr lang="en-GB" sz="2800" dirty="0"/>
              <a:t>. No Contracting State shall expel or return (" </a:t>
            </a:r>
            <a:r>
              <a:rPr lang="en-GB" sz="2800" dirty="0" err="1"/>
              <a:t>refouler</a:t>
            </a:r>
            <a:r>
              <a:rPr lang="en-GB" sz="2800" dirty="0"/>
              <a:t> ") a refugee in any manner whatsoever to the frontiers of territories where his life or freedom would be threatened on account of his race, religion, nationality, membership of a particular social group or political opinion</a:t>
            </a:r>
            <a:r>
              <a:rPr lang="en-GB" sz="2800" dirty="0" smtClean="0"/>
              <a:t>. </a:t>
            </a:r>
          </a:p>
          <a:p>
            <a:pPr marL="0" indent="0">
              <a:buNone/>
            </a:pPr>
            <a:r>
              <a:rPr lang="en-GB" sz="2800" dirty="0"/>
              <a:t>	</a:t>
            </a:r>
            <a:r>
              <a:rPr lang="en-GB" sz="2800" dirty="0" smtClean="0"/>
              <a:t>2</a:t>
            </a:r>
            <a:r>
              <a:rPr lang="en-GB" sz="2800" dirty="0"/>
              <a:t>. The benefit of the present provision may not, however, be </a:t>
            </a:r>
            <a:r>
              <a:rPr lang="en-GB" sz="2800" dirty="0" smtClean="0"/>
              <a:t>	claimed </a:t>
            </a:r>
            <a:r>
              <a:rPr lang="en-GB" sz="2800" dirty="0"/>
              <a:t>by a refugee whom there are reasonable grounds for </a:t>
            </a:r>
            <a:r>
              <a:rPr lang="en-GB" sz="2800" dirty="0" smtClean="0"/>
              <a:t>	regarding </a:t>
            </a:r>
            <a:r>
              <a:rPr lang="en-GB" sz="2800" dirty="0"/>
              <a:t>as a danger to the security of the country in which </a:t>
            </a:r>
            <a:r>
              <a:rPr lang="en-GB" sz="2800" dirty="0" smtClean="0"/>
              <a:t>	he </a:t>
            </a:r>
            <a:r>
              <a:rPr lang="en-GB" sz="2800" dirty="0"/>
              <a:t>is, or who, having been convicted by a final judgement of </a:t>
            </a:r>
            <a:r>
              <a:rPr lang="en-GB" sz="2800" dirty="0" smtClean="0"/>
              <a:t>	a </a:t>
            </a:r>
            <a:r>
              <a:rPr lang="en-GB" sz="2800" dirty="0"/>
              <a:t>particularly serious crime, constitutes a danger to the </a:t>
            </a:r>
            <a:r>
              <a:rPr lang="en-GB" sz="2800" dirty="0" smtClean="0"/>
              <a:t>	community </a:t>
            </a:r>
            <a:r>
              <a:rPr lang="en-GB" sz="2800" dirty="0"/>
              <a:t>of that country</a:t>
            </a:r>
            <a:r>
              <a:rPr lang="en-GB" sz="2800" dirty="0" smtClean="0"/>
              <a:t>».</a:t>
            </a:r>
            <a:endParaRPr lang="en-GB" sz="2800" dirty="0"/>
          </a:p>
        </p:txBody>
      </p:sp>
    </p:spTree>
    <p:extLst>
      <p:ext uri="{BB962C8B-B14F-4D97-AF65-F5344CB8AC3E}">
        <p14:creationId xmlns:p14="http://schemas.microsoft.com/office/powerpoint/2010/main" xmlns="" val="2177311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TotalTime>
  <Words>494</Words>
  <Application>Microsoft Office PowerPoint</Application>
  <PresentationFormat>Presentazione su schermo (4:3)</PresentationFormat>
  <Paragraphs>36</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Jean Monnet – IDEAL  Basic elements of European legislation</vt:lpstr>
      <vt:lpstr>Diapositiva 2</vt:lpstr>
      <vt:lpstr>Economic migrants</vt:lpstr>
      <vt:lpstr>Migrants for family reasons</vt:lpstr>
      <vt:lpstr>Refugees</vt:lpstr>
      <vt:lpstr>Subsidiary Protection – EU Law</vt:lpstr>
      <vt:lpstr>Temporary Protection – EU Law</vt:lpstr>
      <vt:lpstr>The principle of non-refoulement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 IDEAL  Basic elements of European legislation</dc:title>
  <dc:creator>Monica Spatti</dc:creator>
  <cp:lastModifiedBy>Microsoft</cp:lastModifiedBy>
  <cp:revision>3</cp:revision>
  <dcterms:created xsi:type="dcterms:W3CDTF">2017-05-22T19:50:52Z</dcterms:created>
  <dcterms:modified xsi:type="dcterms:W3CDTF">2018-10-22T20:18:39Z</dcterms:modified>
</cp:coreProperties>
</file>