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78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414751"/>
          </a:xfrm>
        </p:spPr>
        <p:txBody>
          <a:bodyPr/>
          <a:lstStyle/>
          <a:p>
            <a:r>
              <a:rPr lang="en-US" dirty="0"/>
              <a:t>GCR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4955" y="3957145"/>
            <a:ext cx="10472114" cy="2112580"/>
          </a:xfrm>
        </p:spPr>
        <p:txBody>
          <a:bodyPr>
            <a:normAutofit/>
          </a:bodyPr>
          <a:lstStyle/>
          <a:p>
            <a:r>
              <a:rPr lang="en-US" sz="2800" dirty="0"/>
              <a:t>Activities and challenges to face</a:t>
            </a:r>
          </a:p>
          <a:p>
            <a:pPr algn="r"/>
            <a:endParaRPr lang="en-US" dirty="0"/>
          </a:p>
          <a:p>
            <a:pPr algn="r"/>
            <a:r>
              <a:rPr lang="en-US" cap="none" dirty="0" smtClean="0"/>
              <a:t>S</a:t>
            </a:r>
            <a:r>
              <a:rPr lang="fr-FR" cap="none" dirty="0" err="1" smtClean="0"/>
              <a:t>pyros</a:t>
            </a:r>
            <a:r>
              <a:rPr lang="fr-FR" cap="none" dirty="0" smtClean="0"/>
              <a:t> </a:t>
            </a:r>
            <a:r>
              <a:rPr lang="en-US" dirty="0" err="1" smtClean="0"/>
              <a:t>t</a:t>
            </a:r>
            <a:r>
              <a:rPr lang="en-US" cap="none" dirty="0" err="1" smtClean="0"/>
              <a:t>zouanopoulos</a:t>
            </a:r>
            <a:r>
              <a:rPr lang="en-US" cap="none" dirty="0" smtClean="0"/>
              <a:t>,</a:t>
            </a:r>
            <a:endParaRPr lang="en-US" cap="none" dirty="0"/>
          </a:p>
          <a:p>
            <a:pPr algn="r"/>
            <a:r>
              <a:rPr lang="en-US" cap="none" dirty="0" smtClean="0"/>
              <a:t>Lawyer , GCR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154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Greece: Current Situation &amp; Challenges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r>
              <a:rPr lang="en-US" b="1" dirty="0"/>
              <a:t>Decrease of Sea Arrivals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2015: </a:t>
            </a:r>
            <a:r>
              <a:rPr lang="en-US" dirty="0"/>
              <a:t>856,723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2016</a:t>
            </a:r>
            <a:r>
              <a:rPr lang="en-US" dirty="0"/>
              <a:t>: 173,450 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2017</a:t>
            </a:r>
            <a:r>
              <a:rPr lang="en-US" dirty="0" smtClean="0"/>
              <a:t>: 19,850 (28</a:t>
            </a:r>
            <a:r>
              <a:rPr lang="en-US" baseline="30000" dirty="0" smtClean="0"/>
              <a:t>th</a:t>
            </a:r>
            <a:r>
              <a:rPr lang="en-US" dirty="0" smtClean="0"/>
              <a:t> September)</a:t>
            </a:r>
            <a:endParaRPr lang="en-US" dirty="0"/>
          </a:p>
          <a:p>
            <a:r>
              <a:rPr lang="en-US" b="1" dirty="0"/>
              <a:t>Increase of Land Arrivals (</a:t>
            </a:r>
            <a:r>
              <a:rPr lang="en-US" b="1" dirty="0" err="1"/>
              <a:t>Evros</a:t>
            </a:r>
            <a:r>
              <a:rPr lang="en-US" b="1" dirty="0"/>
              <a:t> Region)</a:t>
            </a:r>
          </a:p>
          <a:p>
            <a:pPr marL="0" indent="0">
              <a:buNone/>
            </a:pPr>
            <a:r>
              <a:rPr lang="en-US" dirty="0"/>
              <a:t>-exempted by the EU- Turkey Statement</a:t>
            </a:r>
          </a:p>
          <a:p>
            <a:pPr marL="0" indent="0">
              <a:buNone/>
            </a:pPr>
            <a:r>
              <a:rPr lang="en-US" dirty="0"/>
              <a:t>-the majority remain undetected</a:t>
            </a:r>
          </a:p>
        </p:txBody>
      </p:sp>
    </p:spTree>
    <p:extLst>
      <p:ext uri="{BB962C8B-B14F-4D97-AF65-F5344CB8AC3E}">
        <p14:creationId xmlns:p14="http://schemas.microsoft.com/office/powerpoint/2010/main" val="396778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Greece: Current Situation &amp; Challenges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815566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/>
              <a:t>Nationality of newcomers in 2017</a:t>
            </a:r>
          </a:p>
          <a:p>
            <a:pPr>
              <a:buFontTx/>
              <a:buChar char="-"/>
            </a:pPr>
            <a:r>
              <a:rPr lang="en-US" dirty="0"/>
              <a:t>Syria: </a:t>
            </a:r>
            <a:r>
              <a:rPr lang="en-US" dirty="0" smtClean="0"/>
              <a:t>40,4%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Iraq: </a:t>
            </a:r>
            <a:r>
              <a:rPr lang="en-US" dirty="0" smtClean="0"/>
              <a:t>17%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Afghanistan: </a:t>
            </a:r>
            <a:r>
              <a:rPr lang="en-US" dirty="0" smtClean="0"/>
              <a:t>8.9%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Iran: </a:t>
            </a:r>
            <a:r>
              <a:rPr lang="en-US" dirty="0" smtClean="0"/>
              <a:t>2.3%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Pakistan: </a:t>
            </a:r>
            <a:r>
              <a:rPr lang="en-US" dirty="0" smtClean="0"/>
              <a:t>3.2%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Others: </a:t>
            </a:r>
            <a:r>
              <a:rPr lang="en-US" dirty="0" smtClean="0"/>
              <a:t>31.4%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In 2016:  </a:t>
            </a:r>
            <a:r>
              <a:rPr lang="en-US" u="sng" dirty="0"/>
              <a:t>86%</a:t>
            </a:r>
            <a:r>
              <a:rPr lang="en-US" dirty="0"/>
              <a:t> from Syria (47%)/ Afghanistan (24%)/ Iraq (15%)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500" b="1" u="sng" dirty="0"/>
              <a:t>Age/Sex </a:t>
            </a:r>
          </a:p>
          <a:p>
            <a:pPr marL="0" indent="0">
              <a:buNone/>
            </a:pPr>
            <a:r>
              <a:rPr lang="en-US" dirty="0"/>
              <a:t>-2017:  </a:t>
            </a:r>
            <a:r>
              <a:rPr lang="en-US" dirty="0" smtClean="0"/>
              <a:t>35.6% </a:t>
            </a:r>
            <a:r>
              <a:rPr lang="en-US" dirty="0"/>
              <a:t>children, </a:t>
            </a:r>
            <a:r>
              <a:rPr lang="en-US" dirty="0" smtClean="0"/>
              <a:t>21.7% </a:t>
            </a:r>
            <a:r>
              <a:rPr lang="en-US" dirty="0"/>
              <a:t>women and </a:t>
            </a:r>
            <a:r>
              <a:rPr lang="en-US" dirty="0" smtClean="0"/>
              <a:t>42.7% </a:t>
            </a:r>
            <a:r>
              <a:rPr lang="en-US" dirty="0"/>
              <a:t>men</a:t>
            </a:r>
          </a:p>
          <a:p>
            <a:pPr marL="0" indent="0">
              <a:buNone/>
            </a:pPr>
            <a:r>
              <a:rPr lang="en-US" dirty="0"/>
              <a:t>-2016:  36.8% children, 21.1% women and 42.1% men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89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79013"/>
          </a:xfrm>
        </p:spPr>
        <p:txBody>
          <a:bodyPr/>
          <a:lstStyle/>
          <a:p>
            <a:r>
              <a:rPr lang="en-US" dirty="0"/>
              <a:t>Greece: Current Situation &amp; Challenges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/>
              <a:t>Main developments of 2016</a:t>
            </a:r>
          </a:p>
          <a:p>
            <a:pPr>
              <a:spcAft>
                <a:spcPts val="600"/>
              </a:spcAft>
            </a:pPr>
            <a:r>
              <a:rPr lang="en-US" b="1" dirty="0"/>
              <a:t>the closure of the Balkan Route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-More than 50,000 </a:t>
            </a:r>
            <a:r>
              <a:rPr lang="en-US" dirty="0" err="1">
                <a:sym typeface="Wingdings" panose="05000000000000000000" pitchFamily="2" charset="2"/>
              </a:rPr>
              <a:t>ind.</a:t>
            </a:r>
            <a:r>
              <a:rPr lang="en-US" dirty="0">
                <a:sym typeface="Wingdings" panose="05000000000000000000" pitchFamily="2" charset="2"/>
              </a:rPr>
              <a:t> have been trapped in the Greek territory</a:t>
            </a:r>
          </a:p>
          <a:p>
            <a:pPr marL="0" indent="0">
              <a:buNone/>
            </a:pPr>
            <a:r>
              <a:rPr lang="en-US" dirty="0"/>
              <a:t>-huge increase of asylum requests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the adoption of the EU-Turkey Statement</a:t>
            </a:r>
          </a:p>
          <a:p>
            <a:pPr marL="0" indent="0">
              <a:buNone/>
            </a:pPr>
            <a:r>
              <a:rPr lang="en-US" dirty="0"/>
              <a:t>-newcomers trapped on the islands </a:t>
            </a:r>
          </a:p>
          <a:p>
            <a:pPr marL="0" indent="0">
              <a:buNone/>
            </a:pPr>
            <a:r>
              <a:rPr lang="en-US" dirty="0"/>
              <a:t>-reforms on the asylum system</a:t>
            </a:r>
          </a:p>
          <a:p>
            <a:pPr marL="0" indent="0">
              <a:buNone/>
            </a:pPr>
            <a:r>
              <a:rPr lang="en-US" dirty="0"/>
              <a:t>-detention policy changes</a:t>
            </a:r>
          </a:p>
          <a:p>
            <a:pPr marL="0" indent="0">
              <a:buNone/>
            </a:pPr>
            <a:r>
              <a:rPr lang="en-US" dirty="0"/>
              <a:t>-externalization of protection</a:t>
            </a:r>
          </a:p>
          <a:p>
            <a:pPr marL="0" indent="0">
              <a:buNone/>
            </a:pPr>
            <a:r>
              <a:rPr lang="en-US" dirty="0"/>
              <a:t>-relocation: not an option for newcomers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7662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79013"/>
          </a:xfrm>
        </p:spPr>
        <p:txBody>
          <a:bodyPr/>
          <a:lstStyle/>
          <a:p>
            <a:r>
              <a:rPr lang="en-US" dirty="0"/>
              <a:t>Greece: Current Situation &amp; Challenges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/>
              <a:t>Main developments of </a:t>
            </a:r>
            <a:r>
              <a:rPr lang="en-US" sz="3000" dirty="0" smtClean="0"/>
              <a:t>2017</a:t>
            </a:r>
            <a:endParaRPr lang="en-US" dirty="0"/>
          </a:p>
          <a:p>
            <a:r>
              <a:rPr lang="en-US" b="1" dirty="0"/>
              <a:t>the adoption of the EU-Turkey Statement</a:t>
            </a:r>
          </a:p>
          <a:p>
            <a:pPr marL="0" indent="0">
              <a:buNone/>
            </a:pPr>
            <a:r>
              <a:rPr lang="en-US" dirty="0"/>
              <a:t>-newcomers trapped on the islands </a:t>
            </a:r>
          </a:p>
          <a:p>
            <a:pPr marL="0" indent="0">
              <a:buNone/>
            </a:pPr>
            <a:r>
              <a:rPr lang="en-US" dirty="0"/>
              <a:t>-reforms on the asylum system</a:t>
            </a:r>
          </a:p>
          <a:p>
            <a:pPr marL="0" indent="0">
              <a:buNone/>
            </a:pPr>
            <a:r>
              <a:rPr lang="en-US" dirty="0"/>
              <a:t>-detention policy changes</a:t>
            </a:r>
          </a:p>
          <a:p>
            <a:pPr marL="0" indent="0">
              <a:buNone/>
            </a:pPr>
            <a:r>
              <a:rPr lang="en-US" dirty="0"/>
              <a:t>-externalization of protection</a:t>
            </a:r>
          </a:p>
          <a:p>
            <a:pPr marL="0" indent="0">
              <a:buNone/>
            </a:pPr>
            <a:r>
              <a:rPr lang="en-US" dirty="0"/>
              <a:t>-relocation: not an option for newcomers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323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3000" dirty="0"/>
              <a:t>Thank you for your attention!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261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NGO</a:t>
            </a:r>
          </a:p>
          <a:p>
            <a:r>
              <a:rPr lang="en-US" dirty="0"/>
              <a:t>Founded in 1989</a:t>
            </a:r>
          </a:p>
        </p:txBody>
      </p:sp>
    </p:spTree>
    <p:extLst>
      <p:ext uri="{BB962C8B-B14F-4D97-AF65-F5344CB8AC3E}">
        <p14:creationId xmlns:p14="http://schemas.microsoft.com/office/powerpoint/2010/main" val="10804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GCR- Structure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1387366"/>
            <a:ext cx="8946541" cy="4861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-Legal Department</a:t>
            </a:r>
          </a:p>
          <a:p>
            <a:pPr marL="0" indent="0">
              <a:buNone/>
            </a:pPr>
            <a:r>
              <a:rPr lang="en-US" dirty="0"/>
              <a:t>-Social Service Department</a:t>
            </a:r>
          </a:p>
          <a:p>
            <a:pPr marL="0" indent="0">
              <a:buNone/>
            </a:pPr>
            <a:r>
              <a:rPr lang="en-US" dirty="0"/>
              <a:t>-Reception and Interpretation Department</a:t>
            </a:r>
          </a:p>
          <a:p>
            <a:pPr marL="0" indent="0">
              <a:buNone/>
            </a:pPr>
            <a:r>
              <a:rPr lang="en-US" dirty="0"/>
              <a:t>-“PYXIS”,  multicultural center </a:t>
            </a:r>
          </a:p>
          <a:p>
            <a:pPr marL="0" indent="0">
              <a:buNone/>
            </a:pPr>
            <a:r>
              <a:rPr lang="en-US" dirty="0"/>
              <a:t>-Project Management Department</a:t>
            </a:r>
          </a:p>
          <a:p>
            <a:pPr marL="0" indent="0">
              <a:buNone/>
            </a:pPr>
            <a:r>
              <a:rPr lang="en-US" dirty="0"/>
              <a:t>-Volunteers Department</a:t>
            </a:r>
          </a:p>
          <a:p>
            <a:pPr marL="0" indent="0">
              <a:buNone/>
            </a:pPr>
            <a:r>
              <a:rPr lang="en-US" dirty="0"/>
              <a:t>-Media </a:t>
            </a:r>
            <a:r>
              <a:rPr lang="en-US" dirty="0" smtClean="0"/>
              <a:t>Office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-Financial Unit</a:t>
            </a:r>
          </a:p>
          <a:p>
            <a:pPr marL="0" indent="0">
              <a:buNone/>
            </a:pPr>
            <a:r>
              <a:rPr lang="en-US" dirty="0"/>
              <a:t>-Secretariat</a:t>
            </a:r>
            <a:endParaRPr lang="el-G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169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GCR- Permanent presence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/>
              <a:t>Athens</a:t>
            </a:r>
          </a:p>
          <a:p>
            <a:pPr>
              <a:buFontTx/>
              <a:buChar char="-"/>
            </a:pPr>
            <a:r>
              <a:rPr lang="en-US" dirty="0"/>
              <a:t>Thessaloniki</a:t>
            </a:r>
          </a:p>
          <a:p>
            <a:pPr>
              <a:buFontTx/>
              <a:buChar char="-"/>
            </a:pPr>
            <a:r>
              <a:rPr lang="en-US" dirty="0" err="1"/>
              <a:t>Orestiada</a:t>
            </a:r>
            <a:r>
              <a:rPr lang="en-US" dirty="0"/>
              <a:t>/</a:t>
            </a:r>
            <a:r>
              <a:rPr lang="en-US" dirty="0" err="1"/>
              <a:t>Alexandroupoli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Rhodes</a:t>
            </a:r>
          </a:p>
          <a:p>
            <a:pPr>
              <a:buFontTx/>
              <a:buChar char="-"/>
            </a:pPr>
            <a:r>
              <a:rPr lang="en-US" dirty="0"/>
              <a:t>Lesvos</a:t>
            </a:r>
          </a:p>
          <a:p>
            <a:pPr>
              <a:buFontTx/>
              <a:buChar char="-"/>
            </a:pPr>
            <a:r>
              <a:rPr lang="en-US" dirty="0"/>
              <a:t>Chios</a:t>
            </a:r>
          </a:p>
          <a:p>
            <a:pPr>
              <a:buFontTx/>
              <a:buChar char="-"/>
            </a:pPr>
            <a:r>
              <a:rPr lang="en-US" dirty="0"/>
              <a:t>Samos</a:t>
            </a:r>
          </a:p>
          <a:p>
            <a:pPr>
              <a:buFontTx/>
              <a:buChar char="-"/>
            </a:pPr>
            <a:r>
              <a:rPr lang="en-US" dirty="0" smtClean="0"/>
              <a:t>Kos</a:t>
            </a:r>
          </a:p>
          <a:p>
            <a:pPr>
              <a:buFontTx/>
              <a:buChar char="-"/>
            </a:pPr>
            <a:r>
              <a:rPr lang="en-US" dirty="0" err="1" smtClean="0"/>
              <a:t>Leros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Ioannina</a:t>
            </a:r>
          </a:p>
          <a:p>
            <a:pPr>
              <a:buFontTx/>
              <a:buChar char="-"/>
            </a:pPr>
            <a:r>
              <a:rPr lang="en-US" dirty="0" smtClean="0"/>
              <a:t>Korinthos</a:t>
            </a:r>
          </a:p>
        </p:txBody>
      </p:sp>
    </p:spTree>
    <p:extLst>
      <p:ext uri="{BB962C8B-B14F-4D97-AF65-F5344CB8AC3E}">
        <p14:creationId xmlns:p14="http://schemas.microsoft.com/office/powerpoint/2010/main" val="202725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GCR- Regular Mission to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1387366"/>
            <a:ext cx="8946541" cy="4861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camps</a:t>
            </a:r>
            <a:r>
              <a:rPr lang="en-US" dirty="0"/>
              <a:t> around</a:t>
            </a:r>
          </a:p>
          <a:p>
            <a:pPr marL="0" indent="0">
              <a:buNone/>
            </a:pPr>
            <a:r>
              <a:rPr lang="en-US" dirty="0"/>
              <a:t>Attika</a:t>
            </a:r>
          </a:p>
          <a:p>
            <a:pPr marL="0" indent="0">
              <a:buNone/>
            </a:pPr>
            <a:r>
              <a:rPr lang="en-US" dirty="0"/>
              <a:t>Thessaloniki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Ioannina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b="1" dirty="0"/>
              <a:t>Pre-removal Detention Centers </a:t>
            </a:r>
            <a:r>
              <a:rPr lang="en-US" dirty="0"/>
              <a:t>and</a:t>
            </a:r>
            <a:r>
              <a:rPr lang="en-US" b="1" dirty="0"/>
              <a:t> police stations</a:t>
            </a:r>
          </a:p>
          <a:p>
            <a:pPr marL="0" indent="0">
              <a:buNone/>
            </a:pPr>
            <a:r>
              <a:rPr lang="en-US" dirty="0"/>
              <a:t>Around Attika</a:t>
            </a:r>
          </a:p>
          <a:p>
            <a:pPr marL="0" indent="0">
              <a:buNone/>
            </a:pPr>
            <a:r>
              <a:rPr lang="en-US" dirty="0"/>
              <a:t>Thessaloniki</a:t>
            </a:r>
          </a:p>
          <a:p>
            <a:pPr marL="0" indent="0">
              <a:buNone/>
            </a:pPr>
            <a:r>
              <a:rPr lang="en-US" dirty="0"/>
              <a:t>Corinth</a:t>
            </a:r>
          </a:p>
          <a:p>
            <a:pPr marL="0" indent="0">
              <a:buNone/>
            </a:pPr>
            <a:r>
              <a:rPr lang="en-US" dirty="0"/>
              <a:t>Xanthi</a:t>
            </a:r>
          </a:p>
          <a:p>
            <a:pPr marL="0" indent="0">
              <a:buNone/>
            </a:pPr>
            <a:r>
              <a:rPr lang="en-US" dirty="0"/>
              <a:t>Drama</a:t>
            </a:r>
          </a:p>
          <a:p>
            <a:pPr marL="0" indent="0">
              <a:buNone/>
            </a:pPr>
            <a:r>
              <a:rPr lang="en-US" dirty="0"/>
              <a:t>Ioannina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167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8165"/>
          </a:xfrm>
        </p:spPr>
        <p:txBody>
          <a:bodyPr/>
          <a:lstStyle/>
          <a:p>
            <a:r>
              <a:rPr lang="en-US" dirty="0"/>
              <a:t>GCR activities- Strategic Level</a:t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1355834"/>
            <a:ext cx="8946541" cy="541535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/>
              <a:t>Advocacy and promotion of refugee rights by:</a:t>
            </a:r>
          </a:p>
          <a:p>
            <a:r>
              <a:rPr lang="en-US" dirty="0"/>
              <a:t>Participating in high level working groups, legal committees and networks</a:t>
            </a:r>
          </a:p>
          <a:p>
            <a:r>
              <a:rPr lang="en-US" dirty="0"/>
              <a:t>Implementing training seminars for the police, local administrative authorities, prosecutors and judges;</a:t>
            </a:r>
            <a:endParaRPr lang="el-GR" dirty="0"/>
          </a:p>
          <a:p>
            <a:pPr lvl="0"/>
            <a:r>
              <a:rPr lang="en-US" dirty="0"/>
              <a:t>Organizing regularly conferences, workshops (indicatively: on the implementation of alternative detention measures, rehabilitation of victims of torture, etc.) and also participating in similar events held by other organizations. </a:t>
            </a:r>
            <a:endParaRPr lang="el-GR" dirty="0"/>
          </a:p>
          <a:p>
            <a:pPr lvl="0"/>
            <a:r>
              <a:rPr lang="en-US" dirty="0" smtClean="0"/>
              <a:t>Reporting </a:t>
            </a:r>
            <a:r>
              <a:rPr lang="en-US" dirty="0"/>
              <a:t>regularly on the situation in the refugee field{e.g. AIDA report,  Asylum Information Database (AIDA) funded by the European </a:t>
            </a:r>
            <a:r>
              <a:rPr lang="en-US" dirty="0" err="1"/>
              <a:t>Programme</a:t>
            </a:r>
            <a:r>
              <a:rPr lang="en-US" dirty="0"/>
              <a:t> for Integration and Migration (EPIM), a collaborative initiative of the Network of European Foundations}. </a:t>
            </a:r>
            <a:endParaRPr lang="el-GR" dirty="0"/>
          </a:p>
          <a:p>
            <a:pPr lvl="0"/>
            <a:r>
              <a:rPr lang="en-US" dirty="0"/>
              <a:t>Submitting  appeals and observations before the European Court of Human Rights. Indicatively:  </a:t>
            </a:r>
            <a:r>
              <a:rPr lang="en-US" dirty="0" err="1"/>
              <a:t>Farmakonisi</a:t>
            </a:r>
            <a:r>
              <a:rPr lang="en-US" dirty="0"/>
              <a:t> case, </a:t>
            </a:r>
            <a:r>
              <a:rPr lang="en-US" dirty="0" err="1"/>
              <a:t>Manolada</a:t>
            </a:r>
            <a:r>
              <a:rPr lang="en-US" dirty="0"/>
              <a:t> case).  </a:t>
            </a:r>
            <a:endParaRPr lang="el-GR" dirty="0"/>
          </a:p>
          <a:p>
            <a:pPr lvl="0"/>
            <a:r>
              <a:rPr lang="en-US" dirty="0"/>
              <a:t>Intervening before the Greek and European Authorities (e.g. Greek Parliament, European Parliament </a:t>
            </a:r>
            <a:r>
              <a:rPr lang="en-US" dirty="0" err="1"/>
              <a:t>e.t.c</a:t>
            </a:r>
            <a:r>
              <a:rPr lang="en-US" dirty="0"/>
              <a:t>.) </a:t>
            </a:r>
          </a:p>
          <a:p>
            <a:pPr lvl="0"/>
            <a:r>
              <a:rPr lang="en-US" dirty="0"/>
              <a:t>Providing input on draft laws under public consultation</a:t>
            </a:r>
          </a:p>
          <a:p>
            <a:pPr lvl="0"/>
            <a:r>
              <a:rPr lang="en-US" dirty="0"/>
              <a:t>Supporting strategic cases before the Greek Courts</a:t>
            </a:r>
          </a:p>
          <a:p>
            <a:pPr lvl="0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247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57841"/>
          </a:xfrm>
        </p:spPr>
        <p:txBody>
          <a:bodyPr/>
          <a:lstStyle/>
          <a:p>
            <a:r>
              <a:rPr lang="en-US" dirty="0"/>
              <a:t>GCR activities- Operational Level</a:t>
            </a:r>
            <a:br>
              <a:rPr lang="en-US" dirty="0"/>
            </a:br>
            <a:r>
              <a:rPr lang="en-US" dirty="0"/>
              <a:t>Legal Department</a:t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1899745"/>
            <a:ext cx="9403742" cy="4753304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Information on asylum procedure and legal status</a:t>
            </a:r>
            <a:endParaRPr lang="el-GR" dirty="0"/>
          </a:p>
          <a:p>
            <a:pPr lvl="0"/>
            <a:r>
              <a:rPr lang="en-US" dirty="0"/>
              <a:t>Access to the asylum procedure (vulnerable </a:t>
            </a:r>
            <a:r>
              <a:rPr lang="en-US" dirty="0" err="1"/>
              <a:t>ind</a:t>
            </a:r>
            <a:r>
              <a:rPr lang="en-US" dirty="0" err="1" smtClean="0"/>
              <a:t>.</a:t>
            </a:r>
            <a:r>
              <a:rPr lang="en-US" dirty="0" smtClean="0"/>
              <a:t>)</a:t>
            </a:r>
            <a:endParaRPr lang="el-GR" dirty="0"/>
          </a:p>
          <a:p>
            <a:pPr lvl="0"/>
            <a:r>
              <a:rPr lang="en-US" dirty="0"/>
              <a:t>Representation before first and second instance asylum authorities </a:t>
            </a:r>
            <a:endParaRPr lang="el-GR" dirty="0"/>
          </a:p>
          <a:p>
            <a:pPr lvl="0"/>
            <a:r>
              <a:rPr lang="en-US" dirty="0"/>
              <a:t>Appeals against second instance negative decisions and also against deportation before the administrative courts</a:t>
            </a:r>
            <a:endParaRPr lang="el-GR" dirty="0"/>
          </a:p>
          <a:p>
            <a:pPr lvl="0"/>
            <a:r>
              <a:rPr lang="en-US" dirty="0"/>
              <a:t>Representation before civil, criminal and administrative courts</a:t>
            </a:r>
            <a:endParaRPr lang="el-GR" dirty="0"/>
          </a:p>
          <a:p>
            <a:pPr lvl="0"/>
            <a:r>
              <a:rPr lang="en-US" dirty="0"/>
              <a:t>Appeals and representation before the European Court for Human Rights</a:t>
            </a:r>
            <a:endParaRPr lang="el-GR" dirty="0"/>
          </a:p>
          <a:p>
            <a:pPr lvl="0"/>
            <a:r>
              <a:rPr lang="en-US" dirty="0"/>
              <a:t>Challenge detention before the administrative courts</a:t>
            </a:r>
            <a:endParaRPr lang="el-GR" dirty="0"/>
          </a:p>
          <a:p>
            <a:pPr lvl="0"/>
            <a:r>
              <a:rPr lang="en-US" dirty="0"/>
              <a:t>Family reunification/ Relocation</a:t>
            </a:r>
            <a:endParaRPr lang="el-GR" dirty="0"/>
          </a:p>
          <a:p>
            <a:pPr lvl="0"/>
            <a:r>
              <a:rPr lang="en-US" dirty="0"/>
              <a:t>Interventions before the authorities</a:t>
            </a:r>
            <a:endParaRPr lang="el-GR" dirty="0"/>
          </a:p>
          <a:p>
            <a:pPr lvl="0"/>
            <a:r>
              <a:rPr lang="en-US" dirty="0"/>
              <a:t>Access to social rights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19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57841"/>
          </a:xfrm>
        </p:spPr>
        <p:txBody>
          <a:bodyPr/>
          <a:lstStyle/>
          <a:p>
            <a:r>
              <a:rPr lang="en-US" dirty="0"/>
              <a:t>GCR activities- Operational Level</a:t>
            </a:r>
            <a:br>
              <a:rPr lang="en-US" dirty="0"/>
            </a:br>
            <a:r>
              <a:rPr lang="en-US" dirty="0"/>
              <a:t>Social Department</a:t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2380593"/>
            <a:ext cx="9403742" cy="427245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Counselling</a:t>
            </a:r>
          </a:p>
          <a:p>
            <a:pPr lvl="0"/>
            <a:r>
              <a:rPr lang="en-US" dirty="0"/>
              <a:t>Facilitating access to medical treatment and shelter</a:t>
            </a:r>
          </a:p>
          <a:p>
            <a:pPr lvl="0"/>
            <a:r>
              <a:rPr lang="en-US" dirty="0"/>
              <a:t>Escorting</a:t>
            </a:r>
            <a:endParaRPr lang="el-GR" dirty="0"/>
          </a:p>
          <a:p>
            <a:pPr lvl="0"/>
            <a:r>
              <a:rPr lang="en-US" dirty="0"/>
              <a:t>Facilitating access to vocational training programs</a:t>
            </a:r>
            <a:endParaRPr lang="el-GR" dirty="0"/>
          </a:p>
          <a:p>
            <a:pPr lvl="0"/>
            <a:r>
              <a:rPr lang="en-US" dirty="0"/>
              <a:t>Facilitating access to language training programs</a:t>
            </a:r>
            <a:endParaRPr lang="el-GR" dirty="0"/>
          </a:p>
          <a:p>
            <a:pPr lvl="0"/>
            <a:r>
              <a:rPr lang="en-US" dirty="0"/>
              <a:t>Facilitating access to primary and secondary education,</a:t>
            </a:r>
            <a:endParaRPr lang="el-GR" dirty="0"/>
          </a:p>
          <a:p>
            <a:pPr lvl="0"/>
            <a:r>
              <a:rPr lang="en-US" dirty="0"/>
              <a:t>Job seeking  </a:t>
            </a:r>
            <a:endParaRPr lang="el-GR" dirty="0"/>
          </a:p>
          <a:p>
            <a:pPr lvl="0"/>
            <a:r>
              <a:rPr lang="en-US" dirty="0"/>
              <a:t>Drafting Social Records</a:t>
            </a: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1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533737"/>
          </a:xfrm>
        </p:spPr>
        <p:txBody>
          <a:bodyPr/>
          <a:lstStyle/>
          <a:p>
            <a:r>
              <a:rPr lang="en-US" dirty="0"/>
              <a:t>GCR activities- Operational Level</a:t>
            </a:r>
            <a:br>
              <a:rPr lang="en-US" dirty="0"/>
            </a:br>
            <a:r>
              <a:rPr lang="en-US" dirty="0"/>
              <a:t>PYXIS</a:t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2380593"/>
            <a:ext cx="9403742" cy="42724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u="sng" dirty="0"/>
              <a:t>“PYXIS</a:t>
            </a:r>
            <a:r>
              <a:rPr lang="en-US" dirty="0"/>
              <a:t>”: a multicultural center </a:t>
            </a:r>
          </a:p>
          <a:p>
            <a:pPr marL="0" lvl="0" indent="0">
              <a:buNone/>
            </a:pPr>
            <a:r>
              <a:rPr lang="en-US" dirty="0"/>
              <a:t>-provides educational and cultural activities for asylum seekers and refugees, including children,  </a:t>
            </a:r>
          </a:p>
          <a:p>
            <a:pPr marL="0" lvl="0" indent="0">
              <a:buNone/>
            </a:pPr>
            <a:r>
              <a:rPr lang="en-US" dirty="0"/>
              <a:t>-Greek and English language classes, </a:t>
            </a:r>
          </a:p>
          <a:p>
            <a:pPr marL="0" lvl="0" indent="0">
              <a:buNone/>
            </a:pPr>
            <a:r>
              <a:rPr lang="en-US" dirty="0"/>
              <a:t>-computer classes for adults and children and </a:t>
            </a:r>
          </a:p>
          <a:p>
            <a:pPr marL="0" lvl="0" indent="0">
              <a:buNone/>
            </a:pPr>
            <a:r>
              <a:rPr lang="en-US" dirty="0"/>
              <a:t>-tutoring for refugee children</a:t>
            </a:r>
          </a:p>
        </p:txBody>
      </p:sp>
    </p:spTree>
    <p:extLst>
      <p:ext uri="{BB962C8B-B14F-4D97-AF65-F5344CB8AC3E}">
        <p14:creationId xmlns:p14="http://schemas.microsoft.com/office/powerpoint/2010/main" val="612138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722</TotalTime>
  <Words>664</Words>
  <Application>Microsoft Office PowerPoint</Application>
  <PresentationFormat>Custom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Ιόν</vt:lpstr>
      <vt:lpstr>GCR</vt:lpstr>
      <vt:lpstr>GCR</vt:lpstr>
      <vt:lpstr>GCR- Structure</vt:lpstr>
      <vt:lpstr>GCR- Permanent presence </vt:lpstr>
      <vt:lpstr>GCR- Regular Mission to</vt:lpstr>
      <vt:lpstr>GCR activities- Strategic Level </vt:lpstr>
      <vt:lpstr>GCR activities- Operational Level Legal Department </vt:lpstr>
      <vt:lpstr>GCR activities- Operational Level Social Department </vt:lpstr>
      <vt:lpstr>GCR activities- Operational Level PYXIS </vt:lpstr>
      <vt:lpstr>Greece: Current Situation &amp; Challenges</vt:lpstr>
      <vt:lpstr>Greece: Current Situation &amp; Challenges</vt:lpstr>
      <vt:lpstr>Greece: Current Situation &amp; Challenges</vt:lpstr>
      <vt:lpstr>Greece: Current Situation &amp; Challenges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GCR</dc:title>
  <dc:creator>Katerina Drakopoulou</dc:creator>
  <cp:lastModifiedBy>Marianna</cp:lastModifiedBy>
  <cp:revision>46</cp:revision>
  <dcterms:created xsi:type="dcterms:W3CDTF">2017-05-17T08:27:06Z</dcterms:created>
  <dcterms:modified xsi:type="dcterms:W3CDTF">2017-10-01T20:59:06Z</dcterms:modified>
</cp:coreProperties>
</file>