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349" r:id="rId6"/>
    <p:sldId id="325" r:id="rId7"/>
    <p:sldId id="322" r:id="rId8"/>
    <p:sldId id="357" r:id="rId9"/>
    <p:sldId id="358" r:id="rId10"/>
    <p:sldId id="359" r:id="rId11"/>
    <p:sldId id="304" r:id="rId12"/>
    <p:sldId id="350" r:id="rId13"/>
    <p:sldId id="360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3">
          <p15:clr>
            <a:srgbClr val="A4A3A4"/>
          </p15:clr>
        </p15:guide>
        <p15:guide id="2" orient="horz" pos="738">
          <p15:clr>
            <a:srgbClr val="A4A3A4"/>
          </p15:clr>
        </p15:guide>
        <p15:guide id="3" orient="horz" pos="997">
          <p15:clr>
            <a:srgbClr val="A4A3A4"/>
          </p15:clr>
        </p15:guide>
        <p15:guide id="4" pos="5658">
          <p15:clr>
            <a:srgbClr val="A4A3A4"/>
          </p15:clr>
        </p15:guide>
        <p15:guide id="5" pos="95">
          <p15:clr>
            <a:srgbClr val="A4A3A4"/>
          </p15:clr>
        </p15:guide>
        <p15:guide id="6" pos="272">
          <p15:clr>
            <a:srgbClr val="A4A3A4"/>
          </p15:clr>
        </p15:guide>
        <p15:guide id="7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007"/>
    <a:srgbClr val="F60006"/>
    <a:srgbClr val="F1030A"/>
    <a:srgbClr val="ED0409"/>
    <a:srgbClr val="ED100C"/>
    <a:srgbClr val="ED1C10"/>
    <a:srgbClr val="ED1F13"/>
    <a:srgbClr val="EA1F17"/>
    <a:srgbClr val="E12417"/>
    <a:srgbClr val="DD2B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Objects="1" showGuides="1">
      <p:cViewPr varScale="1">
        <p:scale>
          <a:sx n="49" d="100"/>
          <a:sy n="49" d="100"/>
        </p:scale>
        <p:origin x="522" y="54"/>
      </p:cViewPr>
      <p:guideLst>
        <p:guide orient="horz" pos="3973"/>
        <p:guide orient="horz" pos="738"/>
        <p:guide orient="horz" pos="997"/>
        <p:guide pos="5658"/>
        <p:guide pos="95"/>
        <p:guide pos="272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D6A37-291F-4E46-BB73-3B99CE153558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6E366-02D8-9240-8F65-12E2F8F2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99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CCD24-79A0-1B45-AEA8-F931F4D6188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FFF08-BA74-3E4E-B67B-CFCBDE5D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38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117230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6308" y="149795"/>
            <a:ext cx="8824871" cy="1081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ave_the_Children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32" y="303652"/>
            <a:ext cx="2017673" cy="4123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5148" y="866775"/>
            <a:ext cx="8075613" cy="1197787"/>
          </a:xfrm>
        </p:spPr>
        <p:txBody>
          <a:bodyPr anchor="t">
            <a:normAutofit/>
          </a:bodyPr>
          <a:lstStyle>
            <a:lvl1pPr>
              <a:lnSpc>
                <a:spcPct val="95000"/>
              </a:lnSpc>
              <a:defRPr sz="4800" b="0" i="0" cap="none">
                <a:latin typeface="Trade Gothic LT Com Cn" panose="020B0806040303020004" pitchFamily="34" charset="0"/>
                <a:cs typeface="Trade Gothic LT Com Cn" panose="020B08060403030200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50813" y="2213627"/>
            <a:ext cx="8829675" cy="449421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1"/>
          </p:nvPr>
        </p:nvSpPr>
        <p:spPr>
          <a:xfrm>
            <a:off x="7223650" y="344650"/>
            <a:ext cx="1581319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26 April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6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71574"/>
            <a:ext cx="9144000" cy="568642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47638" y="147638"/>
            <a:ext cx="8832850" cy="671036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 April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Amend presentation name in Footer and Apply to All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ave_the_Children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60" y="6425702"/>
            <a:ext cx="1861366" cy="38044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2466405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6390374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38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30713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 April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Amend presentation name in Footer and Apply to All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ave_the_Children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60" y="6425702"/>
            <a:ext cx="1861366" cy="38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9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910667" y="4233416"/>
            <a:ext cx="2253884" cy="625148"/>
          </a:xfrm>
        </p:spPr>
        <p:txBody>
          <a:bodyPr/>
          <a:lstStyle>
            <a:lvl1pPr>
              <a:defRPr>
                <a:solidFill>
                  <a:srgbClr val="222221"/>
                </a:solidFill>
                <a:latin typeface="Gill Sans Infant Std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36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hank_you_STC_logo_lock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617" y="2113411"/>
            <a:ext cx="4355592" cy="20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0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ve the Childre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 userDrawn="1"/>
        </p:nvSpPr>
        <p:spPr>
          <a:xfrm>
            <a:off x="1442676" y="2370672"/>
            <a:ext cx="6255472" cy="1583233"/>
          </a:xfrm>
          <a:prstGeom prst="roundRect">
            <a:avLst>
              <a:gd name="adj" fmla="val 8552"/>
            </a:avLst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200" b="1" i="0" dirty="0">
              <a:solidFill>
                <a:srgbClr val="222221"/>
              </a:solidFill>
              <a:latin typeface="TradeGothic LT CondEighteen"/>
              <a:cs typeface="TradeGothic LT CondEighteen"/>
            </a:endParaRPr>
          </a:p>
        </p:txBody>
      </p:sp>
      <p:pic>
        <p:nvPicPr>
          <p:cNvPr id="13" name="Picture 12" descr="Save_the_Children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139" y="2562159"/>
            <a:ext cx="5872546" cy="120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87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7C9A-6A9E-428D-BE28-6A8B234F9AA2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143D-3615-4048-AB6C-EFDCB050F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6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 April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Amend presentation name in Footer and Apply to All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72000" y="0"/>
            <a:ext cx="4572000" cy="630713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0768" y="1171576"/>
            <a:ext cx="3243019" cy="1219798"/>
          </a:xfrm>
        </p:spPr>
        <p:txBody>
          <a:bodyPr anchor="t">
            <a:normAutofit/>
          </a:bodyPr>
          <a:lstStyle>
            <a:lvl1pPr algn="l">
              <a:lnSpc>
                <a:spcPct val="95000"/>
              </a:lnSpc>
              <a:defRPr sz="3200" b="0" i="0" cap="none">
                <a:solidFill>
                  <a:schemeClr val="bg1"/>
                </a:solidFill>
                <a:latin typeface="Trade Gothic LT Com Cn" panose="020B0806040303020004" pitchFamily="34" charset="0"/>
                <a:cs typeface="Trade Gothic LT Com Cn" panose="020B08060403030200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0767" y="2395663"/>
            <a:ext cx="3243020" cy="2684219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rgbClr val="FFFFFF"/>
                </a:solidFill>
                <a:latin typeface="Gill Sans Infant Std"/>
                <a:cs typeface="Gill Sans Infant Std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1588" indent="0"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buNone/>
              <a:defRPr sz="1800">
                <a:solidFill>
                  <a:srgbClr val="FFFFFF"/>
                </a:solidFill>
              </a:defRPr>
            </a:lvl4pPr>
            <a:lvl5pPr marL="0" indent="0">
              <a:buNone/>
              <a:defRPr sz="1800">
                <a:solidFill>
                  <a:srgbClr val="FFFFFF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8" name="Picture 7" descr="Save_the_Children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60" y="6425702"/>
            <a:ext cx="1861366" cy="38044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2466405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390374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2400" y="155738"/>
            <a:ext cx="5002416" cy="598585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2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117230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56308" y="149795"/>
            <a:ext cx="8824871" cy="1081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 April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Amend presentation name in Footer and Apply to All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763" y="310836"/>
            <a:ext cx="8282643" cy="1348102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4800" b="0" i="0" cap="none">
                <a:solidFill>
                  <a:schemeClr val="tx1"/>
                </a:solidFill>
                <a:latin typeface="Trade Gothic LT Com Cn" panose="020B0806040303020004" pitchFamily="34" charset="0"/>
                <a:cs typeface="Trade Gothic LT Com Cn" panose="020B08060403030200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Save_the_Children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60" y="6425702"/>
            <a:ext cx="1861366" cy="38044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2466405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390374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5738" y="2200274"/>
            <a:ext cx="8824750" cy="4106864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34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7230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47638" y="1171574"/>
            <a:ext cx="8832850" cy="513556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634" y="202994"/>
            <a:ext cx="8282640" cy="787605"/>
          </a:xfrm>
        </p:spPr>
        <p:txBody>
          <a:bodyPr>
            <a:noAutofit/>
          </a:bodyPr>
          <a:lstStyle>
            <a:lvl1pPr>
              <a:defRPr sz="4800" b="0" i="0" cap="none">
                <a:solidFill>
                  <a:schemeClr val="bg1"/>
                </a:solidFill>
                <a:latin typeface="Trade Gothic LT Com Cn" panose="020B0806040303020004" pitchFamily="34" charset="0"/>
                <a:cs typeface="Trade Gothic LT Com Cn" panose="020B08060403030200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147" y="1600200"/>
            <a:ext cx="8276127" cy="4547903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266700" indent="-266700">
              <a:buClr>
                <a:schemeClr val="tx2"/>
              </a:buClr>
              <a:buFont typeface="Arial"/>
              <a:buChar char="•"/>
              <a:defRPr sz="1800"/>
            </a:lvl2pPr>
            <a:lvl3pPr marL="266700" indent="-266700">
              <a:defRPr sz="1800"/>
            </a:lvl3pPr>
            <a:lvl4pPr marL="266700" indent="-266700">
              <a:buClr>
                <a:schemeClr val="tx2"/>
              </a:buClr>
              <a:buFont typeface="Arial"/>
              <a:buChar char="•"/>
              <a:defRPr sz="1800"/>
            </a:lvl4pPr>
            <a:lvl5pPr marL="266700" indent="-266700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 April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Amend presentation name in Footer and Apply to All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ave_the_Children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60" y="6425702"/>
            <a:ext cx="1861366" cy="38044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H="1">
            <a:off x="2466405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6390374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93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 April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Amend presentation name in Footer and Apply to All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5286" y="705600"/>
            <a:ext cx="8282151" cy="363537"/>
          </a:xfrm>
        </p:spPr>
        <p:txBody>
          <a:bodyPr>
            <a:noAutofit/>
          </a:bodyPr>
          <a:lstStyle>
            <a:lvl1pPr>
              <a:defRPr sz="2500" b="0">
                <a:solidFill>
                  <a:srgbClr val="222221"/>
                </a:solidFill>
              </a:defRPr>
            </a:lvl1pPr>
            <a:lvl2pPr>
              <a:defRPr sz="2500"/>
            </a:lvl2pPr>
            <a:lvl3pPr marL="0" indent="0">
              <a:buNone/>
              <a:defRPr sz="2500"/>
            </a:lvl3pPr>
            <a:lvl4pPr marL="0" indent="0">
              <a:buNone/>
              <a:defRPr sz="2500"/>
            </a:lvl4pPr>
            <a:lvl5pPr marL="0" indent="0">
              <a:buNone/>
              <a:defRPr sz="2500"/>
            </a:lvl5pPr>
            <a:lvl6pPr marL="1588" indent="0">
              <a:buNone/>
              <a:defRPr sz="2500" b="0" i="0">
                <a:latin typeface="Gill Sans Infant MT"/>
                <a:cs typeface="Gill Sans Infant MT"/>
              </a:defRPr>
            </a:lvl6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637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147" y="1600200"/>
            <a:ext cx="3997571" cy="47069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 April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Amend presentation name in Footer and Apply to All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5286" y="705600"/>
            <a:ext cx="8282151" cy="363537"/>
          </a:xfrm>
        </p:spPr>
        <p:txBody>
          <a:bodyPr>
            <a:normAutofit/>
          </a:bodyPr>
          <a:lstStyle>
            <a:lvl1pPr>
              <a:defRPr sz="2500" b="0">
                <a:solidFill>
                  <a:srgbClr val="222221"/>
                </a:solidFill>
              </a:defRPr>
            </a:lvl1pPr>
            <a:lvl2pPr>
              <a:defRPr sz="2500"/>
            </a:lvl2pPr>
            <a:lvl3pPr marL="0" indent="0">
              <a:buNone/>
              <a:defRPr sz="2500"/>
            </a:lvl3pPr>
            <a:lvl4pPr marL="0" indent="0">
              <a:buNone/>
              <a:defRPr sz="2500"/>
            </a:lvl4pPr>
            <a:lvl5pPr marL="0" indent="0">
              <a:buNone/>
              <a:defRPr sz="25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709703" y="1600200"/>
            <a:ext cx="3997571" cy="47069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 April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Amend presentation name in Footer and Apply to All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5286" y="705600"/>
            <a:ext cx="8282151" cy="363537"/>
          </a:xfrm>
        </p:spPr>
        <p:txBody>
          <a:bodyPr>
            <a:normAutofit/>
          </a:bodyPr>
          <a:lstStyle>
            <a:lvl1pPr>
              <a:defRPr sz="2500" b="0">
                <a:solidFill>
                  <a:srgbClr val="222221"/>
                </a:solidFill>
              </a:defRPr>
            </a:lvl1pPr>
            <a:lvl2pPr>
              <a:defRPr sz="2500"/>
            </a:lvl2pPr>
            <a:lvl3pPr marL="0" indent="0">
              <a:buNone/>
              <a:defRPr sz="2500"/>
            </a:lvl3pPr>
            <a:lvl4pPr marL="0" indent="0">
              <a:buNone/>
              <a:defRPr sz="2500"/>
            </a:lvl4pPr>
            <a:lvl5pPr marL="0" indent="0">
              <a:buNone/>
              <a:defRPr sz="25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62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 April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Amend presentation name in Footer and Apply to All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45179" y="1081128"/>
            <a:ext cx="8458854" cy="18235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 April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Amend presentation name in Footer and Apply to All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45179" y="1081128"/>
            <a:ext cx="8458854" cy="18235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7637" y="147638"/>
            <a:ext cx="8837613" cy="6159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7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17230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6308" y="149795"/>
            <a:ext cx="8824871" cy="1081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4634" y="202995"/>
            <a:ext cx="8282640" cy="5069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147" y="1600200"/>
            <a:ext cx="8276127" cy="4706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8991" y="6441019"/>
            <a:ext cx="1581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Gill Sans Infant Std"/>
                <a:cs typeface="Gill Sans Infant Std"/>
              </a:defRPr>
            </a:lvl1pPr>
          </a:lstStyle>
          <a:p>
            <a:r>
              <a:rPr lang="en-US" dirty="0" smtClean="0"/>
              <a:t>26 April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5022" y="6441019"/>
            <a:ext cx="382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Gill Sans Infant Std"/>
                <a:cs typeface="Gill Sans Infant Std"/>
              </a:defRPr>
            </a:lvl1pPr>
          </a:lstStyle>
          <a:p>
            <a:r>
              <a:rPr lang="en-US" dirty="0" smtClean="0"/>
              <a:t>Amend presentation name in Footer and Apply to 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0310" y="6441019"/>
            <a:ext cx="773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Gill Sans Infant Std"/>
                <a:cs typeface="Gill Sans Infant Std"/>
              </a:defRPr>
            </a:lvl1pPr>
          </a:lstStyle>
          <a:p>
            <a:fld id="{C3FDE51E-0052-334C-A4B2-C567FE9F32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Save_the_Children_logo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60" y="6425702"/>
            <a:ext cx="1861366" cy="38044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2466405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390374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nderscore_line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36" y="1124217"/>
            <a:ext cx="8305800" cy="5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8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1" r:id="rId4"/>
    <p:sldLayoutId id="2147483650" r:id="rId5"/>
    <p:sldLayoutId id="2147483662" r:id="rId6"/>
    <p:sldLayoutId id="2147483663" r:id="rId7"/>
    <p:sldLayoutId id="2147483655" r:id="rId8"/>
    <p:sldLayoutId id="2147483669" r:id="rId9"/>
    <p:sldLayoutId id="2147483670" r:id="rId10"/>
    <p:sldLayoutId id="2147483671" r:id="rId11"/>
    <p:sldLayoutId id="2147483672" r:id="rId12"/>
    <p:sldLayoutId id="2147483667" r:id="rId13"/>
    <p:sldLayoutId id="2147483673" r:id="rId14"/>
    <p:sldLayoutId id="2147483674" r:id="rId1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500" b="1" i="0" kern="1200">
          <a:solidFill>
            <a:schemeClr val="tx1"/>
          </a:solidFill>
          <a:latin typeface="Gill Sans Infant Std"/>
          <a:ea typeface="+mj-ea"/>
          <a:cs typeface="Gill Sans Infant Std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600"/>
        </a:spcAft>
        <a:buFont typeface="Arial"/>
        <a:buNone/>
        <a:defRPr sz="1800" b="1" i="0" kern="1200">
          <a:solidFill>
            <a:schemeClr val="tx2"/>
          </a:solidFill>
          <a:latin typeface="Gill Sans Infant Std"/>
          <a:ea typeface="+mn-ea"/>
          <a:cs typeface="Gill Sans Infant Std"/>
        </a:defRPr>
      </a:lvl1pPr>
      <a:lvl2pPr marL="0" indent="0" algn="l" defTabSz="457200" rtl="0" eaLnBrk="1" latinLnBrk="0" hangingPunct="1">
        <a:spcBef>
          <a:spcPts val="0"/>
        </a:spcBef>
        <a:spcAft>
          <a:spcPts val="600"/>
        </a:spcAft>
        <a:buFont typeface="Arial"/>
        <a:buNone/>
        <a:defRPr sz="1500" b="0" i="0" kern="1200">
          <a:solidFill>
            <a:schemeClr val="tx1"/>
          </a:solidFill>
          <a:latin typeface="Gill Sans Infant Std"/>
          <a:ea typeface="+mn-ea"/>
          <a:cs typeface="Gill Sans Infant Std"/>
        </a:defRPr>
      </a:lvl2pPr>
      <a:lvl3pPr marL="266700" indent="-2667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400" b="0" i="0" kern="1200">
          <a:solidFill>
            <a:schemeClr val="tx1"/>
          </a:solidFill>
          <a:latin typeface="Gill Sans Infant Std"/>
          <a:ea typeface="+mn-ea"/>
          <a:cs typeface="Gill Sans Infant Std"/>
        </a:defRPr>
      </a:lvl3pPr>
      <a:lvl4pPr marL="541338" indent="-274638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–"/>
        <a:defRPr sz="1300" b="0" i="0" kern="1200">
          <a:solidFill>
            <a:schemeClr val="tx1"/>
          </a:solidFill>
          <a:latin typeface="Gill Sans Infant Std"/>
          <a:ea typeface="+mn-ea"/>
          <a:cs typeface="Gill Sans Infant Std"/>
        </a:defRPr>
      </a:lvl4pPr>
      <a:lvl5pPr marL="808038" indent="-2667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200" b="0" i="0" kern="1200">
          <a:solidFill>
            <a:schemeClr val="tx1"/>
          </a:solidFill>
          <a:latin typeface="Gill Sans Infant Std"/>
          <a:ea typeface="+mn-ea"/>
          <a:cs typeface="Gill Sans Infant St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RS112762_20151201-GRECIA-SAVETHECHILDREN-REFUGIADOS-0049_1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348880"/>
            <a:ext cx="9143999" cy="4509120"/>
          </a:xfr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25148" y="692696"/>
            <a:ext cx="8075613" cy="237626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 smtClean="0">
                <a:latin typeface="Calibri" panose="020F0502020204030204" pitchFamily="34" charset="0"/>
              </a:rPr>
              <a:t>Save the Children</a:t>
            </a:r>
            <a:r>
              <a:rPr lang="en-US" sz="2800" b="1" dirty="0">
                <a:latin typeface="Calibri" panose="020F0502020204030204" pitchFamily="34" charset="0"/>
              </a:rPr>
              <a:t/>
            </a:r>
            <a:br>
              <a:rPr lang="en-US" sz="2800" b="1" dirty="0">
                <a:latin typeface="Calibri" panose="020F0502020204030204" pitchFamily="34" charset="0"/>
              </a:rPr>
            </a:br>
            <a:r>
              <a:rPr lang="en-US" sz="2000" b="1" dirty="0" smtClean="0">
                <a:latin typeface="Calibri" panose="020F0502020204030204" pitchFamily="34" charset="0"/>
              </a:rPr>
              <a:t/>
            </a:r>
            <a:br>
              <a:rPr lang="en-US" sz="20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>Shelters for Unaccompanied Children in Greece</a:t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1400" b="1" dirty="0" smtClean="0">
                <a:latin typeface="Calibri" panose="020F0502020204030204" pitchFamily="34" charset="0"/>
              </a:rPr>
              <a:t>October 2017</a:t>
            </a:r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000" b="1" dirty="0" smtClean="0">
                <a:latin typeface="Calibri" panose="020F0502020204030204" pitchFamily="34" charset="0"/>
              </a:rPr>
              <a:t>Ylva van den Berg</a:t>
            </a:r>
            <a:br>
              <a:rPr lang="en-US" sz="2000" b="1" dirty="0" smtClean="0">
                <a:latin typeface="Calibri" panose="020F0502020204030204" pitchFamily="34" charset="0"/>
              </a:rPr>
            </a:br>
            <a:r>
              <a:rPr lang="en-US" sz="2000" b="1" dirty="0" smtClean="0">
                <a:latin typeface="Calibri" panose="020F0502020204030204" pitchFamily="34" charset="0"/>
              </a:rPr>
              <a:t>Child Protection Manager - SC Greece Response</a:t>
            </a:r>
            <a:endParaRPr lang="en-US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7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V:\Design Bridge\3996_Save the Children templates\Assets\red circle top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1876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4634" y="202994"/>
            <a:ext cx="8282640" cy="993757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Challenges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4634" y="1868424"/>
            <a:ext cx="8289426" cy="4937720"/>
          </a:xfrm>
        </p:spPr>
        <p:txBody>
          <a:bodyPr>
            <a:noAutofit/>
          </a:bodyPr>
          <a:lstStyle/>
          <a:p>
            <a:pPr marL="285750" lvl="0" indent="-28575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latin typeface="+mn-lt"/>
              </a:rPr>
              <a:t>P</a:t>
            </a:r>
            <a:r>
              <a:rPr lang="en-GB" sz="1800" b="1" dirty="0" smtClean="0">
                <a:latin typeface="+mn-lt"/>
              </a:rPr>
              <a:t>sychosocial </a:t>
            </a:r>
            <a:r>
              <a:rPr lang="en-GB" sz="1800" b="1" dirty="0">
                <a:latin typeface="+mn-lt"/>
              </a:rPr>
              <a:t>distress and mental health issues</a:t>
            </a:r>
            <a:r>
              <a:rPr lang="en-GB" sz="1800" dirty="0">
                <a:latin typeface="+mn-lt"/>
              </a:rPr>
              <a:t> due to on-going difficult circumstances, </a:t>
            </a:r>
            <a:r>
              <a:rPr lang="en-GB" sz="1800" dirty="0" smtClean="0">
                <a:latin typeface="+mn-lt"/>
              </a:rPr>
              <a:t>insecurity, uncertainty about the future </a:t>
            </a:r>
            <a:r>
              <a:rPr lang="en-GB" sz="1800" dirty="0">
                <a:latin typeface="+mn-lt"/>
              </a:rPr>
              <a:t>and legal limbo they face. </a:t>
            </a:r>
            <a:endParaRPr lang="en-GB" sz="1800" dirty="0" smtClean="0">
              <a:latin typeface="+mn-lt"/>
            </a:endParaRPr>
          </a:p>
          <a:p>
            <a:pPr marL="285750" lvl="0" indent="-28575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Negative coping mechanisms </a:t>
            </a:r>
            <a:r>
              <a:rPr lang="en-GB" sz="18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(e.g. self harm, drugs, alcohol etc.)</a:t>
            </a:r>
            <a:endParaRPr lang="en-US" sz="1800" dirty="0" smtClean="0">
              <a:solidFill>
                <a:prstClr val="black"/>
              </a:solidFill>
              <a:latin typeface="+mn-lt"/>
              <a:ea typeface="MS PGothic" pitchFamily="34" charset="-128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800" b="1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Age </a:t>
            </a:r>
            <a:r>
              <a:rPr lang="en-US" sz="1800" b="1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assessment </a:t>
            </a:r>
            <a:r>
              <a:rPr lang="en-US" sz="1800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(adults registered as minors and visa versa</a:t>
            </a:r>
            <a:r>
              <a:rPr lang="en-US" sz="18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)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800" b="1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Violence </a:t>
            </a:r>
            <a:r>
              <a:rPr lang="en-US" sz="1800" b="1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and Aggression </a:t>
            </a:r>
            <a:r>
              <a:rPr lang="en-US" sz="1800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by boys as a result of frustration, anxiety, distress etc.– limitations to respond – PP’s order to move them from shelter – no appropriate place to move them to – deficiency CP </a:t>
            </a:r>
            <a:r>
              <a:rPr lang="en-US" sz="18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system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800" b="1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Lengthy asylum procedures</a:t>
            </a:r>
            <a:r>
              <a:rPr lang="en-US" sz="18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; sometimes appointment in 1 year – uncertain future perspective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Access to formal </a:t>
            </a:r>
            <a:r>
              <a:rPr lang="en-US" sz="1800" b="1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education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800" b="1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Lack of appropriate care facilities </a:t>
            </a:r>
            <a:r>
              <a:rPr lang="en-US" sz="18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and spaces available for UAC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800" b="1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Sexual exploitation </a:t>
            </a:r>
            <a:r>
              <a:rPr lang="en-US" sz="18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– survival sex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  <a:latin typeface="+mn-lt"/>
              <a:ea typeface="MS PGothic" pitchFamily="34" charset="-128"/>
            </a:endParaRPr>
          </a:p>
          <a:p>
            <a:pPr algn="just"/>
            <a:r>
              <a:rPr lang="en-GB" sz="1800" dirty="0" smtClean="0">
                <a:solidFill>
                  <a:srgbClr val="C00000"/>
                </a:solidFill>
                <a:latin typeface="+mn-lt"/>
              </a:rPr>
              <a:t>=&gt; Reporting to the Children’s Ombudsman</a:t>
            </a:r>
            <a:endParaRPr lang="en-GB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5022" y="6441019"/>
            <a:ext cx="3824978" cy="365125"/>
          </a:xfrm>
        </p:spPr>
        <p:txBody>
          <a:bodyPr/>
          <a:lstStyle/>
          <a:p>
            <a:pPr algn="ctr"/>
            <a:r>
              <a:rPr lang="en-US" dirty="0" smtClean="0"/>
              <a:t>Greece Response</a:t>
            </a:r>
            <a:endParaRPr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6448991" y="6441019"/>
            <a:ext cx="1581319" cy="36512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2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83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V:\Design Bridge\3996_Save the Children templates\Assets\red circle top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1876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4634" y="202994"/>
            <a:ext cx="8282640" cy="993757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/>
              <a:t>Background information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5286" y="1340768"/>
            <a:ext cx="8282151" cy="4968552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1900" dirty="0" smtClean="0">
                <a:latin typeface="+mn-lt"/>
              </a:rPr>
              <a:t>In 2015</a:t>
            </a:r>
            <a:r>
              <a:rPr lang="en-US" sz="1900" dirty="0">
                <a:latin typeface="+mn-lt"/>
              </a:rPr>
              <a:t>, Greece has been the main entry point into Europe for </a:t>
            </a:r>
            <a:r>
              <a:rPr lang="en-US" sz="1900" dirty="0" smtClean="0">
                <a:latin typeface="+mn-lt"/>
              </a:rPr>
              <a:t>more than </a:t>
            </a:r>
            <a:r>
              <a:rPr lang="en-US" sz="1900" b="1" dirty="0">
                <a:latin typeface="+mn-lt"/>
              </a:rPr>
              <a:t>one million</a:t>
            </a:r>
            <a:r>
              <a:rPr lang="en-US" sz="1900" dirty="0">
                <a:latin typeface="+mn-lt"/>
              </a:rPr>
              <a:t> refugees and migrants seeking safety for themselves and their </a:t>
            </a:r>
            <a:r>
              <a:rPr lang="en-US" sz="1900" dirty="0" smtClean="0">
                <a:latin typeface="+mn-lt"/>
              </a:rPr>
              <a:t>families.</a:t>
            </a:r>
            <a:endParaRPr lang="en-US" sz="1900" dirty="0">
              <a:latin typeface="+mn-lt"/>
            </a:endParaRPr>
          </a:p>
          <a:p>
            <a:pPr algn="just"/>
            <a:endParaRPr lang="en-GB" sz="1900" dirty="0" smtClean="0">
              <a:latin typeface="+mn-lt"/>
            </a:endParaRPr>
          </a:p>
          <a:p>
            <a:pPr marL="342900" indent="-342900" algn="just">
              <a:buFont typeface="Arial"/>
              <a:buChar char="•"/>
            </a:pPr>
            <a:r>
              <a:rPr lang="en-GB" sz="1900" dirty="0">
                <a:latin typeface="+mn-lt"/>
              </a:rPr>
              <a:t>Until March 2016, migrants and refugees arriving on the islands would move to the mainland and continue to transit to other European countries. </a:t>
            </a:r>
            <a:endParaRPr lang="en-US" sz="1900" dirty="0">
              <a:latin typeface="+mn-lt"/>
            </a:endParaRPr>
          </a:p>
          <a:p>
            <a:pPr marL="342900" indent="-342900" algn="just">
              <a:buFont typeface="Arial"/>
              <a:buChar char="•"/>
            </a:pPr>
            <a:endParaRPr lang="en-GB" sz="1900" dirty="0">
              <a:latin typeface="+mn-lt"/>
            </a:endParaRPr>
          </a:p>
          <a:p>
            <a:pPr marL="342900" indent="-342900" algn="just">
              <a:buFont typeface="Arial"/>
              <a:buChar char="•"/>
            </a:pPr>
            <a:r>
              <a:rPr lang="en-GB" sz="1900" dirty="0">
                <a:latin typeface="+mn-lt"/>
              </a:rPr>
              <a:t>On March </a:t>
            </a:r>
            <a:r>
              <a:rPr lang="en-GB" sz="1900" dirty="0" smtClean="0">
                <a:latin typeface="+mn-lt"/>
              </a:rPr>
              <a:t>8 2016 , </a:t>
            </a:r>
            <a:r>
              <a:rPr lang="en-GB" sz="1900" dirty="0">
                <a:latin typeface="+mn-lt"/>
              </a:rPr>
              <a:t>the Greek border with FYROM finally closed. </a:t>
            </a:r>
            <a:endParaRPr lang="en-US" sz="1900" dirty="0">
              <a:latin typeface="+mn-lt"/>
            </a:endParaRPr>
          </a:p>
          <a:p>
            <a:pPr algn="just"/>
            <a:endParaRPr lang="en-GB" sz="1900" dirty="0">
              <a:latin typeface="+mn-lt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1900" dirty="0">
                <a:latin typeface="+mn-lt"/>
              </a:rPr>
              <a:t>On March </a:t>
            </a:r>
            <a:r>
              <a:rPr lang="en-US" sz="1900" dirty="0" smtClean="0">
                <a:latin typeface="+mn-lt"/>
              </a:rPr>
              <a:t>18 2016, </a:t>
            </a:r>
            <a:r>
              <a:rPr lang="en-US" sz="1900" dirty="0">
                <a:latin typeface="+mn-lt"/>
              </a:rPr>
              <a:t>EU and Turkey reached an agreement under which all new ‘irregular’ migrants crossing from Turkey to the Greek </a:t>
            </a:r>
            <a:r>
              <a:rPr lang="en-US" sz="1900" dirty="0" smtClean="0">
                <a:latin typeface="+mn-lt"/>
              </a:rPr>
              <a:t>Islands </a:t>
            </a:r>
            <a:r>
              <a:rPr lang="en-US" sz="1900" dirty="0">
                <a:latin typeface="+mn-lt"/>
              </a:rPr>
              <a:t>as of 20 March 2016 will be returned to </a:t>
            </a:r>
            <a:r>
              <a:rPr lang="en-US" sz="1900" dirty="0" smtClean="0">
                <a:latin typeface="+mn-lt"/>
              </a:rPr>
              <a:t>Turkey.</a:t>
            </a:r>
          </a:p>
          <a:p>
            <a:pPr algn="just"/>
            <a:endParaRPr lang="en-US" sz="1900" dirty="0">
              <a:latin typeface="+mj-lt"/>
            </a:endParaRPr>
          </a:p>
          <a:p>
            <a:pPr marL="342900" indent="-342900" algn="just">
              <a:buFont typeface="Arial"/>
              <a:buChar char="•"/>
            </a:pPr>
            <a:r>
              <a:rPr lang="en-GB" sz="1900" dirty="0" smtClean="0">
                <a:latin typeface="+mj-lt"/>
              </a:rPr>
              <a:t>Since the official border closures and the EU-Turkey Statement came into force in March 2016, there are currently an estimated 62,000 refugees and migrants stranded on mainland Greece and on the islands. </a:t>
            </a:r>
          </a:p>
          <a:p>
            <a:pPr marL="342900" indent="-342900" algn="just">
              <a:buFont typeface="Arial"/>
              <a:buChar char="•"/>
            </a:pPr>
            <a:endParaRPr lang="en-GB" sz="1900" dirty="0" smtClean="0">
              <a:latin typeface="+mj-lt"/>
            </a:endParaRPr>
          </a:p>
          <a:p>
            <a:pPr marL="342900" indent="-342900" algn="just">
              <a:buFont typeface="Arial"/>
              <a:buChar char="•"/>
            </a:pPr>
            <a:r>
              <a:rPr lang="en-GB" sz="1900" dirty="0">
                <a:latin typeface="+mn-lt"/>
              </a:rPr>
              <a:t>The number of arrivals from Turkey to Greece has significantly decreased since the EU-Turkey Statement.</a:t>
            </a:r>
            <a:endParaRPr lang="en-US" sz="1900" dirty="0" smtClean="0">
              <a:latin typeface="+mn-lt"/>
            </a:endParaRPr>
          </a:p>
          <a:p>
            <a:pPr marL="342900" indent="-342900" algn="just">
              <a:buFont typeface="Arial"/>
              <a:buChar char="•"/>
            </a:pPr>
            <a:endParaRPr lang="en-US" sz="1900" dirty="0" smtClean="0">
              <a:latin typeface="+mn-lt"/>
            </a:endParaRPr>
          </a:p>
          <a:p>
            <a:pPr marL="342900" indent="-342900" algn="just">
              <a:buFont typeface="Arial"/>
              <a:buChar char="•"/>
            </a:pPr>
            <a:endParaRPr lang="en-GB" sz="2200" dirty="0" smtClean="0">
              <a:latin typeface="+mj-lt"/>
            </a:endParaRPr>
          </a:p>
          <a:p>
            <a:pPr algn="just"/>
            <a:endParaRPr lang="en-US" sz="1000" dirty="0" smtClean="0">
              <a:latin typeface="+mj-lt"/>
            </a:endParaRPr>
          </a:p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5022" y="6441019"/>
            <a:ext cx="3824978" cy="365125"/>
          </a:xfrm>
        </p:spPr>
        <p:txBody>
          <a:bodyPr/>
          <a:lstStyle/>
          <a:p>
            <a:pPr algn="ctr"/>
            <a:r>
              <a:rPr lang="en-US" dirty="0" smtClean="0"/>
              <a:t>Greece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V:\Design Bridge\3996_Save the Children templates\Assets\red circle top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1876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4634" y="202994"/>
            <a:ext cx="8282640" cy="993757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Save the Children - Greece Response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5286" y="1340768"/>
            <a:ext cx="8282151" cy="4968552"/>
          </a:xfrm>
        </p:spPr>
        <p:txBody>
          <a:bodyPr>
            <a:normAutofit/>
          </a:bodyPr>
          <a:lstStyle/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r>
              <a:rPr lang="en-US" sz="1800" dirty="0">
                <a:latin typeface="+mj-lt"/>
              </a:rPr>
              <a:t>Save the Children has been providing assistance to children and </a:t>
            </a:r>
            <a:r>
              <a:rPr lang="en-US" sz="1800" dirty="0" smtClean="0">
                <a:latin typeface="+mj-lt"/>
              </a:rPr>
              <a:t>families </a:t>
            </a:r>
            <a:r>
              <a:rPr lang="en-US" sz="1800" dirty="0">
                <a:latin typeface="+mj-lt"/>
              </a:rPr>
              <a:t>across Greece since August 2015. </a:t>
            </a:r>
          </a:p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endParaRPr lang="en-US" sz="1000" dirty="0">
              <a:latin typeface="+mj-lt"/>
            </a:endParaRPr>
          </a:p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r>
              <a:rPr lang="en-US" sz="1800" dirty="0" err="1" smtClean="0">
                <a:latin typeface="+mj-lt"/>
              </a:rPr>
              <a:t>Programmes</a:t>
            </a:r>
            <a:r>
              <a:rPr lang="en-US" sz="1800" dirty="0" smtClean="0">
                <a:latin typeface="+mj-lt"/>
              </a:rPr>
              <a:t> have been implemented in </a:t>
            </a:r>
            <a:r>
              <a:rPr lang="en-US" sz="1800" dirty="0">
                <a:latin typeface="+mj-lt"/>
              </a:rPr>
              <a:t>Greece: on the islands of Lesvos, Chios, Samos, </a:t>
            </a:r>
            <a:r>
              <a:rPr lang="en-US" sz="1800" dirty="0" err="1">
                <a:latin typeface="+mj-lt"/>
              </a:rPr>
              <a:t>Leros</a:t>
            </a:r>
            <a:r>
              <a:rPr lang="en-US" sz="1800" dirty="0">
                <a:latin typeface="+mj-lt"/>
              </a:rPr>
              <a:t> and Kos, and on the mainland in the Attika region and in Northern Greece</a:t>
            </a:r>
            <a:r>
              <a:rPr lang="en-US" sz="1800" dirty="0" smtClean="0">
                <a:latin typeface="+mj-lt"/>
              </a:rPr>
              <a:t>. At the moment SC is handing over to national actors, and determining strategy for 2018. </a:t>
            </a:r>
            <a:endParaRPr lang="en-US" sz="1800" dirty="0">
              <a:latin typeface="+mj-lt"/>
            </a:endParaRPr>
          </a:p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endParaRPr lang="en-US" sz="1000" dirty="0">
              <a:latin typeface="+mj-lt"/>
            </a:endParaRPr>
          </a:p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r>
              <a:rPr lang="en-GB" sz="1800" dirty="0">
                <a:latin typeface="+mn-lt"/>
              </a:rPr>
              <a:t>Our programs include child protection, health and nutrition and education, and have reached almost 500,000 children and adults</a:t>
            </a:r>
            <a:r>
              <a:rPr lang="en-GB" sz="1800" dirty="0" smtClean="0">
                <a:latin typeface="+mn-lt"/>
              </a:rPr>
              <a:t>.</a:t>
            </a:r>
          </a:p>
          <a:p>
            <a:pPr algn="just">
              <a:spcAft>
                <a:spcPts val="0"/>
              </a:spcAft>
            </a:pPr>
            <a:endParaRPr lang="en-US" sz="1800" dirty="0">
              <a:latin typeface="+mn-lt"/>
            </a:endParaRPr>
          </a:p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latin typeface="+mj-lt"/>
              </a:rPr>
              <a:t>Child Protection: individual case management support by multi disciplinary teams, group based psychosocial support through Child Friendly Spaces, </a:t>
            </a:r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shelters for unaccompanied children</a:t>
            </a:r>
          </a:p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endParaRPr lang="en-US" sz="1800" b="1" dirty="0" smtClean="0">
              <a:solidFill>
                <a:srgbClr val="FF0000"/>
              </a:solidFill>
              <a:latin typeface="+mj-lt"/>
            </a:endParaRPr>
          </a:p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Advocacy (integration/ access to quality education, ending of unlawful detention of children, durable legal options and efficient access to the asylum procedures. </a:t>
            </a:r>
          </a:p>
          <a:p>
            <a:pPr algn="just">
              <a:spcAft>
                <a:spcPts val="0"/>
              </a:spcAft>
            </a:pPr>
            <a:endParaRPr lang="en-US" sz="1800" dirty="0" smtClean="0">
              <a:solidFill>
                <a:schemeClr val="tx1"/>
              </a:solidFill>
              <a:latin typeface="+mj-lt"/>
            </a:endParaRPr>
          </a:p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Training</a:t>
            </a:r>
          </a:p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endParaRPr lang="en-US" sz="1800" b="1" dirty="0">
              <a:solidFill>
                <a:srgbClr val="FF0000"/>
              </a:solidFill>
              <a:latin typeface="+mj-lt"/>
            </a:endParaRPr>
          </a:p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endParaRPr lang="en-US" sz="1000" dirty="0">
              <a:latin typeface="+mj-lt"/>
            </a:endParaRPr>
          </a:p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endParaRPr lang="en-US" sz="1000" dirty="0" smtClean="0">
              <a:latin typeface="+mj-lt"/>
            </a:endParaRPr>
          </a:p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endParaRPr lang="en-US" sz="1800" dirty="0">
              <a:latin typeface="+mj-lt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5022" y="6441019"/>
            <a:ext cx="3824978" cy="365125"/>
          </a:xfrm>
        </p:spPr>
        <p:txBody>
          <a:bodyPr/>
          <a:lstStyle/>
          <a:p>
            <a:pPr algn="ctr"/>
            <a:r>
              <a:rPr lang="en-US" dirty="0" smtClean="0"/>
              <a:t>Greece Response</a:t>
            </a:r>
            <a:endParaRPr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6448991" y="6441019"/>
            <a:ext cx="1581319" cy="36512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1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634" y="202994"/>
            <a:ext cx="8282640" cy="993757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Unaccompanied children in Greece</a:t>
            </a:r>
            <a:endParaRPr lang="en-US" sz="2400" dirty="0">
              <a:latin typeface="Gill Sans"/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147" y="1280160"/>
            <a:ext cx="8276127" cy="5026978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  <a:latin typeface="+mn-lt"/>
              </a:rPr>
              <a:t>Unaccompanied </a:t>
            </a:r>
            <a:r>
              <a:rPr lang="en-GB" b="0" dirty="0">
                <a:solidFill>
                  <a:schemeClr val="tx1"/>
                </a:solidFill>
                <a:latin typeface="+mn-lt"/>
              </a:rPr>
              <a:t>children are particularly at increased and heightened risk of abuse, violence and exploitation, including sexual abuse and child labour, in order to meet their survival </a:t>
            </a:r>
            <a:r>
              <a:rPr lang="en-GB" b="0" dirty="0" smtClean="0">
                <a:solidFill>
                  <a:schemeClr val="tx1"/>
                </a:solidFill>
                <a:latin typeface="+mn-lt"/>
              </a:rPr>
              <a:t>needs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b="0" dirty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  <a:latin typeface="+mn-lt"/>
              </a:rPr>
              <a:t>Unaccompanied children in Greece</a:t>
            </a:r>
            <a:r>
              <a:rPr lang="el-GR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b="0" dirty="0">
                <a:solidFill>
                  <a:schemeClr val="tx1"/>
                </a:solidFill>
                <a:latin typeface="+mn-lt"/>
              </a:rPr>
              <a:t>remain in urgent need</a:t>
            </a:r>
            <a:r>
              <a:rPr lang="el-GR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b="0" dirty="0">
                <a:solidFill>
                  <a:schemeClr val="tx1"/>
                </a:solidFill>
                <a:latin typeface="+mn-lt"/>
              </a:rPr>
              <a:t>of safe, care, protection, and basic services and adequate and accessible information on their legal rights, services and viable options, including about their right to seek asylum and the EU Family Reunification process.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b="0" dirty="0">
              <a:solidFill>
                <a:srgbClr val="222221"/>
              </a:solidFill>
              <a:latin typeface="+mj-lt"/>
            </a:endParaRPr>
          </a:p>
          <a:p>
            <a:pPr marL="342900" lvl="0" indent="-342900" algn="just">
              <a:buFont typeface="Arial"/>
              <a:buChar char="•"/>
            </a:pPr>
            <a:endParaRPr lang="en-GB" sz="2400" b="0" dirty="0">
              <a:solidFill>
                <a:srgbClr val="222221"/>
              </a:solidFill>
              <a:latin typeface="+mj-lt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5022" y="6441019"/>
            <a:ext cx="3824978" cy="365125"/>
          </a:xfrm>
        </p:spPr>
        <p:txBody>
          <a:bodyPr/>
          <a:lstStyle/>
          <a:p>
            <a:pPr algn="ctr"/>
            <a:r>
              <a:rPr lang="en-US" dirty="0" smtClean="0"/>
              <a:t>Greece Response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6448991" y="6441019"/>
            <a:ext cx="1581319" cy="365125"/>
          </a:xfrm>
        </p:spPr>
        <p:txBody>
          <a:bodyPr/>
          <a:lstStyle/>
          <a:p>
            <a:pPr algn="ctr"/>
            <a:r>
              <a:rPr lang="en-US" dirty="0" smtClean="0"/>
              <a:t>2 October 2017</a:t>
            </a:r>
            <a:endParaRPr lang="en-US" dirty="0"/>
          </a:p>
        </p:txBody>
      </p:sp>
      <p:pic>
        <p:nvPicPr>
          <p:cNvPr id="8" name="Picture Placeholder 5" descr="RS116069_Grecia_Idomeni_Gabriele_Casini_180316-9-lp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6" b="15141"/>
          <a:stretch/>
        </p:blipFill>
        <p:spPr>
          <a:xfrm>
            <a:off x="424634" y="3645024"/>
            <a:ext cx="8282640" cy="266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V:\Design Bridge\3996_Save the Children templates\Assets\red circle top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1876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4634" y="202994"/>
            <a:ext cx="8282640" cy="993757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/>
              <a:t>Unaccompanied Children– Shelters for UAC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5286" y="1340768"/>
            <a:ext cx="8282151" cy="4968552"/>
          </a:xfrm>
        </p:spPr>
        <p:txBody>
          <a:bodyPr>
            <a:normAutofit/>
          </a:bodyPr>
          <a:lstStyle/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endParaRPr lang="en-US" sz="1000" dirty="0">
              <a:latin typeface="+mj-lt"/>
            </a:endParaRPr>
          </a:p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endParaRPr lang="en-US" sz="1000" dirty="0" smtClean="0">
              <a:latin typeface="+mj-lt"/>
            </a:endParaRPr>
          </a:p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endParaRPr lang="en-US" sz="1800" dirty="0">
              <a:latin typeface="+mj-lt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5022" y="6441019"/>
            <a:ext cx="3824978" cy="365125"/>
          </a:xfrm>
        </p:spPr>
        <p:txBody>
          <a:bodyPr/>
          <a:lstStyle/>
          <a:p>
            <a:pPr algn="ctr"/>
            <a:r>
              <a:rPr lang="en-US" dirty="0" smtClean="0"/>
              <a:t>Greece Response</a:t>
            </a:r>
            <a:endParaRPr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6448991" y="6441019"/>
            <a:ext cx="1581319" cy="36512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9512" y="1700808"/>
            <a:ext cx="820891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indent="-342000" algn="just">
              <a:buFont typeface="Arial"/>
              <a:buChar char="•"/>
            </a:pPr>
            <a:r>
              <a:rPr lang="en-GB" sz="1400" dirty="0" smtClean="0"/>
              <a:t>According </a:t>
            </a:r>
            <a:r>
              <a:rPr lang="en-GB" sz="1400" dirty="0"/>
              <a:t>to the National Centre for Social Solidarity (EKKA), there are an </a:t>
            </a:r>
            <a:r>
              <a:rPr lang="en-GB" sz="1400" b="1" dirty="0"/>
              <a:t>estimated total of </a:t>
            </a:r>
            <a:r>
              <a:rPr lang="en-GB" sz="1400" b="1" dirty="0" smtClean="0"/>
              <a:t>2,450 </a:t>
            </a:r>
            <a:r>
              <a:rPr lang="en-GB" sz="1400" b="1" dirty="0"/>
              <a:t>unaccompanied children in Greece</a:t>
            </a:r>
            <a:r>
              <a:rPr lang="en-GB" sz="1400" dirty="0"/>
              <a:t>. </a:t>
            </a:r>
            <a:endParaRPr lang="en-GB" sz="1400" dirty="0" smtClean="0"/>
          </a:p>
          <a:p>
            <a:pPr algn="just"/>
            <a:endParaRPr lang="en-GB" sz="1400" dirty="0" smtClean="0"/>
          </a:p>
          <a:p>
            <a:pPr marL="342000" indent="-342000" algn="just">
              <a:buFont typeface="Arial"/>
              <a:buChar char="•"/>
            </a:pPr>
            <a:r>
              <a:rPr lang="en-GB" sz="1400" dirty="0" smtClean="0"/>
              <a:t>Approximately </a:t>
            </a:r>
            <a:r>
              <a:rPr lang="en-GB" sz="1400" b="1" dirty="0" smtClean="0"/>
              <a:t>1183 </a:t>
            </a:r>
            <a:r>
              <a:rPr lang="en-GB" sz="1400" b="1" dirty="0"/>
              <a:t>unaccompanied children are placed in care in </a:t>
            </a:r>
            <a:r>
              <a:rPr lang="en-GB" sz="1400" b="1" dirty="0" smtClean="0"/>
              <a:t>shelters </a:t>
            </a:r>
            <a:r>
              <a:rPr lang="en-GB" sz="1400" dirty="0" smtClean="0"/>
              <a:t>(52 shelters).</a:t>
            </a:r>
          </a:p>
          <a:p>
            <a:pPr marL="342000" indent="-342000" algn="just">
              <a:buFont typeface="Arial"/>
              <a:buChar char="•"/>
            </a:pPr>
            <a:endParaRPr lang="en-US" sz="1400" dirty="0"/>
          </a:p>
          <a:p>
            <a:pPr marL="342000" indent="-342000" algn="just">
              <a:buFont typeface="Arial"/>
              <a:buChar char="•"/>
            </a:pPr>
            <a:r>
              <a:rPr lang="en-US" sz="1400" b="1" dirty="0" smtClean="0"/>
              <a:t>1,473 total number of UAC on the waiting list </a:t>
            </a:r>
            <a:r>
              <a:rPr lang="en-US" sz="1400" dirty="0" smtClean="0"/>
              <a:t>for shelters</a:t>
            </a:r>
            <a:r>
              <a:rPr lang="en-US" sz="1400" dirty="0"/>
              <a:t>.</a:t>
            </a:r>
            <a:r>
              <a:rPr lang="en-US" sz="1400" dirty="0" smtClean="0"/>
              <a:t> They lack</a:t>
            </a:r>
            <a:r>
              <a:rPr lang="en-GB" sz="1400" dirty="0" smtClean="0"/>
              <a:t> </a:t>
            </a:r>
            <a:r>
              <a:rPr lang="en-GB" sz="1400" dirty="0"/>
              <a:t>any form of appropriate care, due to a lack of appropriate care facilities in Greece. </a:t>
            </a:r>
            <a:endParaRPr lang="en-GB" sz="1400" dirty="0" smtClean="0"/>
          </a:p>
          <a:p>
            <a:pPr algn="just"/>
            <a:endParaRPr lang="en-GB" sz="1400" dirty="0" smtClean="0"/>
          </a:p>
          <a:p>
            <a:pPr marL="342000" indent="-342000" algn="just">
              <a:buFont typeface="Arial"/>
              <a:buChar char="•"/>
            </a:pPr>
            <a:r>
              <a:rPr lang="en-GB" sz="1400" dirty="0" smtClean="0"/>
              <a:t>On the mainland they stay in open </a:t>
            </a:r>
            <a:r>
              <a:rPr lang="en-GB" sz="1400" dirty="0"/>
              <a:t>sites and urban areas, including on the streets or in squats, while numbers of unaccompanied children held in police custody, pre-removal </a:t>
            </a:r>
            <a:r>
              <a:rPr lang="en-GB" sz="1400" dirty="0" smtClean="0"/>
              <a:t>centres </a:t>
            </a:r>
            <a:r>
              <a:rPr lang="en-GB" sz="1400" dirty="0"/>
              <a:t>or other detention facilities </a:t>
            </a:r>
            <a:r>
              <a:rPr lang="en-GB" sz="1400" dirty="0" smtClean="0"/>
              <a:t>is </a:t>
            </a:r>
            <a:r>
              <a:rPr lang="en-GB" sz="1400" dirty="0"/>
              <a:t>increasing again. </a:t>
            </a:r>
            <a:endParaRPr lang="en-GB" sz="1400" dirty="0" smtClean="0"/>
          </a:p>
          <a:p>
            <a:pPr marL="342000" indent="-342000" algn="just">
              <a:buFont typeface="Arial"/>
              <a:buChar char="•"/>
            </a:pPr>
            <a:endParaRPr lang="en-GB" sz="1400" dirty="0"/>
          </a:p>
          <a:p>
            <a:pPr marL="342000" indent="-342000" algn="just">
              <a:buFont typeface="Arial"/>
              <a:buChar char="•"/>
            </a:pPr>
            <a:r>
              <a:rPr lang="en-GB" sz="1400" dirty="0" smtClean="0"/>
              <a:t>An </a:t>
            </a:r>
            <a:r>
              <a:rPr lang="en-GB" sz="1400" b="1" dirty="0"/>
              <a:t>estimated 400 unaccompanied children are held in closed or semi-closed facilities </a:t>
            </a:r>
            <a:r>
              <a:rPr lang="en-GB" sz="1400" dirty="0"/>
              <a:t>in the hotspots on the islands and in </a:t>
            </a:r>
            <a:r>
              <a:rPr lang="en-GB" sz="1400" dirty="0" err="1"/>
              <a:t>Evros</a:t>
            </a:r>
            <a:r>
              <a:rPr lang="en-GB" sz="1400" dirty="0"/>
              <a:t> (Northern Greece at the Turkey border</a:t>
            </a:r>
            <a:r>
              <a:rPr lang="en-GB" sz="1400" dirty="0" smtClean="0"/>
              <a:t>).</a:t>
            </a:r>
          </a:p>
          <a:p>
            <a:pPr marL="342000" indent="-342000" algn="just">
              <a:buFont typeface="Arial"/>
              <a:buChar char="•"/>
            </a:pPr>
            <a:endParaRPr lang="en-GB" sz="1400" dirty="0"/>
          </a:p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r>
              <a:rPr lang="en-US" sz="1400" dirty="0"/>
              <a:t>Currently around 180 places in Safe Zone (filled) – temporary spaces in sites with 24/7 care for children in detention and other vulnerable children</a:t>
            </a:r>
          </a:p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endParaRPr lang="en-US" sz="1400" dirty="0"/>
          </a:p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r>
              <a:rPr lang="en-US" sz="1400" dirty="0"/>
              <a:t>Placements in shelters through referrals to EKKA8,419 total number of referrals to E.K.K.A between January 2016 and August 2017 (93% boys, 7 % girls, 6 % below 14 years old)</a:t>
            </a:r>
          </a:p>
          <a:p>
            <a:pPr marL="342000" indent="-342000" algn="just">
              <a:buFont typeface="Arial"/>
              <a:buChar char="•"/>
            </a:pPr>
            <a:endParaRPr lang="en-US" sz="1400" dirty="0"/>
          </a:p>
          <a:p>
            <a:pPr algn="just">
              <a:spcAft>
                <a:spcPts val="0"/>
              </a:spcAft>
            </a:pPr>
            <a:endParaRPr lang="en-US" sz="1400" dirty="0"/>
          </a:p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30169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V:\Design Bridge\3996_Save the Children templates\Assets\red circle top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1876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4634" y="202994"/>
            <a:ext cx="8282640" cy="993757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Save the Children </a:t>
            </a:r>
            <a:r>
              <a:rPr lang="en-GB" sz="2400" dirty="0" smtClean="0"/>
              <a:t>– </a:t>
            </a:r>
            <a:r>
              <a:rPr lang="en-GB" sz="2400" dirty="0" err="1" smtClean="0"/>
              <a:t>Kalamaki</a:t>
            </a:r>
            <a:r>
              <a:rPr lang="en-GB" sz="2400" dirty="0" smtClean="0"/>
              <a:t> shelter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5286" y="1340768"/>
            <a:ext cx="8282151" cy="4968552"/>
          </a:xfrm>
        </p:spPr>
        <p:txBody>
          <a:bodyPr>
            <a:normAutofit/>
          </a:bodyPr>
          <a:lstStyle/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endParaRPr lang="en-US" sz="1000" dirty="0">
              <a:latin typeface="+mj-lt"/>
            </a:endParaRPr>
          </a:p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endParaRPr lang="en-US" sz="1000" dirty="0" smtClean="0">
              <a:latin typeface="+mj-lt"/>
            </a:endParaRPr>
          </a:p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latin typeface="+mj-lt"/>
              </a:rPr>
              <a:t>Operational since October 2016 – 72 UAC stayed in the shelter</a:t>
            </a:r>
          </a:p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endParaRPr lang="en-US" sz="1800" dirty="0" smtClean="0">
              <a:latin typeface="+mj-lt"/>
            </a:endParaRPr>
          </a:p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latin typeface="+mj-lt"/>
              </a:rPr>
              <a:t>Placements 25 (previously 32 but decrease due to high number with MHPSS needs) – male between 13 and 18 years old</a:t>
            </a:r>
          </a:p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endParaRPr lang="en-US" sz="1800" dirty="0">
              <a:latin typeface="+mj-lt"/>
            </a:endParaRPr>
          </a:p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latin typeface="+mj-lt"/>
              </a:rPr>
              <a:t>UAC leave shelter: “absconding”, family reunification, relocation, and turning 18</a:t>
            </a:r>
          </a:p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endParaRPr lang="en-US" sz="1800" dirty="0">
              <a:latin typeface="+mj-lt"/>
            </a:endParaRPr>
          </a:p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latin typeface="+mj-lt"/>
              </a:rPr>
              <a:t>Different nationalities:  Afghan, Syrian, Pakistani, Iraqi, </a:t>
            </a:r>
            <a:r>
              <a:rPr lang="en-US" sz="1800" dirty="0" err="1" smtClean="0">
                <a:latin typeface="+mj-lt"/>
              </a:rPr>
              <a:t>Kurdisch</a:t>
            </a:r>
            <a:r>
              <a:rPr lang="en-US" sz="1800" dirty="0" smtClean="0">
                <a:latin typeface="+mj-lt"/>
              </a:rPr>
              <a:t>, Egyptian, Algeria, Somalia</a:t>
            </a:r>
          </a:p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endParaRPr lang="en-US" sz="1800" dirty="0">
              <a:latin typeface="+mj-lt"/>
            </a:endParaRPr>
          </a:p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latin typeface="+mj-lt"/>
              </a:rPr>
              <a:t>Placement in shelter through E.K.K.A; SCI no involvement</a:t>
            </a:r>
          </a:p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endParaRPr lang="en-US" sz="1800" dirty="0">
              <a:latin typeface="+mj-lt"/>
            </a:endParaRPr>
          </a:p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latin typeface="+mj-lt"/>
              </a:rPr>
              <a:t>Prior to arrival in the shelter medical checks and documentation</a:t>
            </a:r>
          </a:p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endParaRPr lang="en-US" sz="1800" dirty="0">
              <a:latin typeface="+mj-lt"/>
            </a:endParaRPr>
          </a:p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latin typeface="+mj-lt"/>
              </a:rPr>
              <a:t>Legal Guardianship under the Public Prosecutor (PP); PP needs to stay informed and has to give approval for important decisions (e.g. travels outside Athens, surgery, moving to another shelter, etc.)</a:t>
            </a:r>
          </a:p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endParaRPr lang="en-US" sz="1800" dirty="0">
              <a:latin typeface="+mj-lt"/>
            </a:endParaRPr>
          </a:p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endParaRPr lang="en-US" sz="1800" dirty="0" smtClean="0">
              <a:latin typeface="+mj-lt"/>
            </a:endParaRPr>
          </a:p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endParaRPr lang="en-US" sz="1800" dirty="0">
              <a:latin typeface="+mj-lt"/>
            </a:endParaRPr>
          </a:p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endParaRPr lang="en-US" sz="1800" dirty="0">
              <a:latin typeface="+mj-lt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5022" y="6441019"/>
            <a:ext cx="3824978" cy="365125"/>
          </a:xfrm>
        </p:spPr>
        <p:txBody>
          <a:bodyPr/>
          <a:lstStyle/>
          <a:p>
            <a:pPr algn="ctr"/>
            <a:r>
              <a:rPr lang="en-US" dirty="0" smtClean="0"/>
              <a:t>Greece Response</a:t>
            </a:r>
            <a:endParaRPr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6448991" y="6441019"/>
            <a:ext cx="1581319" cy="36512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25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V:\Design Bridge\3996_Save the Children templates\Assets\red circle top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1876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4634" y="202994"/>
            <a:ext cx="8282640" cy="993757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Save the Children </a:t>
            </a:r>
            <a:r>
              <a:rPr lang="en-GB" sz="2400" dirty="0" smtClean="0"/>
              <a:t>– Staffing Shelter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5286" y="1340768"/>
            <a:ext cx="8282151" cy="4968552"/>
          </a:xfrm>
        </p:spPr>
        <p:txBody>
          <a:bodyPr>
            <a:normAutofit/>
          </a:bodyPr>
          <a:lstStyle/>
          <a:p>
            <a:pPr marL="342000" indent="-342000" algn="just">
              <a:spcAft>
                <a:spcPts val="0"/>
              </a:spcAft>
              <a:buFont typeface="Arial"/>
              <a:buChar char="•"/>
            </a:pPr>
            <a:endParaRPr lang="en-US" sz="1000" dirty="0">
              <a:latin typeface="+mj-lt"/>
            </a:endParaRPr>
          </a:p>
          <a:p>
            <a:r>
              <a:rPr lang="en-US" sz="1800" dirty="0" smtClean="0"/>
              <a:t>Shelter </a:t>
            </a:r>
            <a:r>
              <a:rPr lang="en-US" sz="1800" dirty="0"/>
              <a:t>provides 24/7 care and therefore we need a large team</a:t>
            </a:r>
            <a:r>
              <a:rPr lang="en-US" sz="1800" dirty="0" smtClean="0"/>
              <a:t>: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Shelter Manager E.K.K.A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Child Protection Manager </a:t>
            </a:r>
            <a:r>
              <a:rPr lang="en-US" sz="1800" dirty="0" smtClean="0"/>
              <a:t>SCI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Case Management Unit, consisting of </a:t>
            </a:r>
            <a:r>
              <a:rPr lang="en-US" sz="1800" dirty="0" smtClean="0"/>
              <a:t>Child Protection Officer, </a:t>
            </a:r>
            <a:r>
              <a:rPr lang="en-US" sz="1800" dirty="0"/>
              <a:t>2 social workers, 1 psychologist, 1 </a:t>
            </a:r>
            <a:r>
              <a:rPr lang="en-US" sz="1800" dirty="0" smtClean="0"/>
              <a:t>lawyer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Shelter </a:t>
            </a:r>
            <a:r>
              <a:rPr lang="en-US" sz="1800" dirty="0"/>
              <a:t>Coordinator </a:t>
            </a: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15 Caregivers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6 </a:t>
            </a:r>
            <a:r>
              <a:rPr lang="en-US" sz="1800" dirty="0"/>
              <a:t>Cultural </a:t>
            </a:r>
            <a:r>
              <a:rPr lang="en-US" sz="1800" dirty="0" smtClean="0"/>
              <a:t>Mediator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2 teachers </a:t>
            </a:r>
            <a:r>
              <a:rPr lang="en-US" sz="1800" dirty="0"/>
              <a:t>(NFE) – due to long waiting lists formal </a:t>
            </a:r>
            <a:r>
              <a:rPr lang="en-US" sz="1800" dirty="0" smtClean="0"/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2 guards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5022" y="6441019"/>
            <a:ext cx="3824978" cy="365125"/>
          </a:xfrm>
        </p:spPr>
        <p:txBody>
          <a:bodyPr/>
          <a:lstStyle/>
          <a:p>
            <a:pPr algn="ctr"/>
            <a:r>
              <a:rPr lang="en-US" dirty="0" smtClean="0"/>
              <a:t>Greece Response</a:t>
            </a:r>
            <a:endParaRPr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6448991" y="6441019"/>
            <a:ext cx="1581319" cy="36512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V:\Design Bridge\3996_Save the Children templates\Assets\red circle top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1876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4634" y="202994"/>
            <a:ext cx="8282640" cy="993757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Case Management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5286" y="1340768"/>
            <a:ext cx="8282151" cy="496855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Each child case </a:t>
            </a:r>
            <a:r>
              <a:rPr lang="en-US" sz="1800" dirty="0" smtClean="0">
                <a:latin typeface="+mn-lt"/>
              </a:rPr>
              <a:t>file with care plan – weekly case review meetings</a:t>
            </a:r>
          </a:p>
          <a:p>
            <a:endParaRPr lang="en-US" sz="1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Overall care, including medical, nutrition, clothing, </a:t>
            </a:r>
            <a:r>
              <a:rPr lang="en-US" sz="1800" dirty="0" smtClean="0">
                <a:latin typeface="+mn-lt"/>
              </a:rPr>
              <a:t>education, </a:t>
            </a:r>
            <a:r>
              <a:rPr lang="en-US" sz="1800" dirty="0">
                <a:latin typeface="+mn-lt"/>
              </a:rPr>
              <a:t>recreation, sports etc. </a:t>
            </a:r>
            <a:endParaRPr lang="en-US" sz="1800" dirty="0" smtClean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Ensure durable </a:t>
            </a:r>
            <a:r>
              <a:rPr lang="en-US" sz="1800" dirty="0">
                <a:latin typeface="+mn-lt"/>
              </a:rPr>
              <a:t>legal options such as relocation and family </a:t>
            </a:r>
            <a:r>
              <a:rPr lang="en-US" sz="1800" dirty="0" smtClean="0">
                <a:latin typeface="+mn-lt"/>
              </a:rPr>
              <a:t>reunification or asylum in Greece</a:t>
            </a:r>
          </a:p>
          <a:p>
            <a:endParaRPr lang="en-US" sz="1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UAC waiting </a:t>
            </a:r>
            <a:r>
              <a:rPr lang="en-US" sz="1800" dirty="0">
                <a:latin typeface="+mn-lt"/>
              </a:rPr>
              <a:t>for prolonged periods of time for legal ways of family reunification, which continues to lead children choosing irregular and unsafe ways of migration, putting them </a:t>
            </a:r>
            <a:r>
              <a:rPr lang="en-US" sz="1800" dirty="0" smtClean="0">
                <a:latin typeface="+mn-lt"/>
              </a:rPr>
              <a:t>at high risk</a:t>
            </a:r>
          </a:p>
          <a:p>
            <a:endParaRPr lang="en-US" sz="1800" dirty="0" smtClean="0">
              <a:solidFill>
                <a:prstClr val="black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dirty="0" smtClean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ong </a:t>
            </a:r>
            <a:r>
              <a:rPr lang="en-US" sz="18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term stay, but also many boys </a:t>
            </a:r>
            <a:r>
              <a:rPr lang="en-US" sz="1800" dirty="0" smtClean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“abscond” (out of 75 boys 29). </a:t>
            </a:r>
            <a:r>
              <a:rPr lang="en-US" sz="18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Reporting after 24 </a:t>
            </a:r>
            <a:r>
              <a:rPr lang="en-US" sz="1800" dirty="0" smtClean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hours to the police. </a:t>
            </a:r>
            <a:r>
              <a:rPr lang="en-US" sz="18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Different reasons: </a:t>
            </a:r>
            <a:r>
              <a:rPr lang="en-US" sz="1800" dirty="0" smtClean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leaving Greece through smugglers, difficulty </a:t>
            </a:r>
            <a:r>
              <a:rPr lang="en-US" sz="18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 follow rules and structure in the shelter etc.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5022" y="6441019"/>
            <a:ext cx="3824978" cy="365125"/>
          </a:xfrm>
        </p:spPr>
        <p:txBody>
          <a:bodyPr/>
          <a:lstStyle/>
          <a:p>
            <a:pPr algn="ctr"/>
            <a:r>
              <a:rPr lang="en-US" dirty="0" smtClean="0"/>
              <a:t>Greece Response</a:t>
            </a:r>
            <a:endParaRPr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6448991" y="6441019"/>
            <a:ext cx="1581319" cy="365125"/>
          </a:xfrm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V:\Design Bridge\3996_Save the Children templates\Assets\red circle top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1876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4634" y="202994"/>
            <a:ext cx="8282640" cy="993757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Legal Options – International Protection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5286" y="1196751"/>
            <a:ext cx="8282151" cy="5099605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Family </a:t>
            </a:r>
            <a:r>
              <a:rPr lang="en-US" sz="2000" b="1" dirty="0">
                <a:solidFill>
                  <a:srgbClr val="FF0000"/>
                </a:solidFill>
              </a:rPr>
              <a:t>Reunification</a:t>
            </a:r>
            <a:r>
              <a:rPr lang="en-US" sz="2000" b="1" dirty="0" smtClean="0">
                <a:solidFill>
                  <a:srgbClr val="FF0000"/>
                </a:solidFill>
              </a:rPr>
              <a:t>: 10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/>
              <a:t>- 6 boys from Syria</a:t>
            </a:r>
          </a:p>
          <a:p>
            <a:r>
              <a:rPr lang="en-US" sz="2000" dirty="0"/>
              <a:t>- 3 boys from Afghanistan </a:t>
            </a:r>
          </a:p>
          <a:p>
            <a:r>
              <a:rPr lang="en-US" sz="2000" dirty="0"/>
              <a:t>- 1 boy from </a:t>
            </a:r>
            <a:r>
              <a:rPr lang="en-US" sz="2000" dirty="0" smtClean="0"/>
              <a:t>Pakistan</a:t>
            </a:r>
            <a:endParaRPr lang="en-US" sz="2000" dirty="0"/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Relocation: 13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/>
              <a:t>- 13 boys from Syria</a:t>
            </a:r>
          </a:p>
          <a:p>
            <a:r>
              <a:rPr lang="en-US" sz="2000" dirty="0"/>
              <a:t> 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Asylum approved</a:t>
            </a:r>
            <a:r>
              <a:rPr lang="en-US" sz="2000" b="1" dirty="0" smtClean="0">
                <a:solidFill>
                  <a:srgbClr val="FF0000"/>
                </a:solidFill>
              </a:rPr>
              <a:t>: 7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/>
              <a:t>- 3 boys from Syria</a:t>
            </a:r>
          </a:p>
          <a:p>
            <a:r>
              <a:rPr lang="en-US" sz="2000" dirty="0"/>
              <a:t>- 2 boys from Afghanistan</a:t>
            </a:r>
          </a:p>
          <a:p>
            <a:r>
              <a:rPr lang="en-US" sz="2000" dirty="0"/>
              <a:t>- 1 boy from Pakistan</a:t>
            </a:r>
          </a:p>
          <a:p>
            <a:r>
              <a:rPr lang="en-US" sz="2000" dirty="0"/>
              <a:t>- 1 boy from Somalia</a:t>
            </a:r>
          </a:p>
          <a:p>
            <a:r>
              <a:rPr lang="en-US" sz="2000" dirty="0"/>
              <a:t> </a:t>
            </a:r>
          </a:p>
          <a:p>
            <a:pPr algn="just"/>
            <a:endParaRPr lang="en-GB" sz="2000" dirty="0" smtClean="0">
              <a:latin typeface="+mn-lt"/>
            </a:endParaRPr>
          </a:p>
          <a:p>
            <a:pPr algn="just"/>
            <a:endParaRPr lang="en-GB" sz="2000" dirty="0">
              <a:latin typeface="+mn-lt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5022" y="6441019"/>
            <a:ext cx="3824978" cy="365125"/>
          </a:xfrm>
        </p:spPr>
        <p:txBody>
          <a:bodyPr/>
          <a:lstStyle/>
          <a:p>
            <a:pPr algn="ctr"/>
            <a:r>
              <a:rPr lang="en-US" dirty="0" smtClean="0"/>
              <a:t>Greece Response</a:t>
            </a:r>
            <a:endParaRPr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6448991" y="6441019"/>
            <a:ext cx="1581319" cy="36512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49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C_Template_APR16">
  <a:themeElements>
    <a:clrScheme name="Save the Children 1">
      <a:dk1>
        <a:srgbClr val="222221"/>
      </a:dk1>
      <a:lt1>
        <a:srgbClr val="FFFFFF"/>
      </a:lt1>
      <a:dk2>
        <a:srgbClr val="F20F0E"/>
      </a:dk2>
      <a:lt2>
        <a:srgbClr val="D1CCBD"/>
      </a:lt2>
      <a:accent1>
        <a:srgbClr val="9A3324"/>
      </a:accent1>
      <a:accent2>
        <a:srgbClr val="FF4C02"/>
      </a:accent2>
      <a:accent3>
        <a:srgbClr val="F2A900"/>
      </a:accent3>
      <a:accent4>
        <a:srgbClr val="009CA6"/>
      </a:accent4>
      <a:accent5>
        <a:srgbClr val="F31512"/>
      </a:accent5>
      <a:accent6>
        <a:srgbClr val="D1CCBD"/>
      </a:accent6>
      <a:hlink>
        <a:srgbClr val="9A3324"/>
      </a:hlink>
      <a:folHlink>
        <a:srgbClr val="FF4C02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dirty="0" smtClean="0">
            <a:latin typeface="Gill Sans Infant Std"/>
            <a:cs typeface="Gill Sans Infant Std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500" dirty="0" smtClean="0">
            <a:latin typeface="Gill Sans Infant Std"/>
            <a:cs typeface="Gill Sans Infant St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ve the Children PowerPoint Template (1) [Read-Only]" id="{F11D5102-2602-492C-99B1-F4771353F6E3}" vid="{9B47BD9E-78CC-49F3-B734-D6FB2D6B9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r0 xmlns="f271e05d-d410-45bb-87dd-b2ae6a15454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446DBBBD2D0C4286DF22F1DA1F650F" ma:contentTypeVersion="1" ma:contentTypeDescription="Create a new document." ma:contentTypeScope="" ma:versionID="f2a5b14710f993a204aaa32e04058de0">
  <xsd:schema xmlns:xsd="http://www.w3.org/2001/XMLSchema" xmlns:xs="http://www.w3.org/2001/XMLSchema" xmlns:p="http://schemas.microsoft.com/office/2006/metadata/properties" xmlns:ns2="f271e05d-d410-45bb-87dd-b2ae6a154541" targetNamespace="http://schemas.microsoft.com/office/2006/metadata/properties" ma:root="true" ma:fieldsID="5778e0ffd54aef1001b4a6dcfbf85c88" ns2:_="">
    <xsd:import namespace="f271e05d-d410-45bb-87dd-b2ae6a154541"/>
    <xsd:element name="properties">
      <xsd:complexType>
        <xsd:sequence>
          <xsd:element name="documentManagement">
            <xsd:complexType>
              <xsd:all>
                <xsd:element ref="ns2:Order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1e05d-d410-45bb-87dd-b2ae6a154541" elementFormDefault="qualified">
    <xsd:import namespace="http://schemas.microsoft.com/office/2006/documentManagement/types"/>
    <xsd:import namespace="http://schemas.microsoft.com/office/infopath/2007/PartnerControls"/>
    <xsd:element name="Order0" ma:index="8" nillable="true" ma:displayName="Order" ma:internalName="Order0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937998-E2D0-4E83-BAF5-10CD0697E6A5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271e05d-d410-45bb-87dd-b2ae6a154541"/>
  </ds:schemaRefs>
</ds:datastoreItem>
</file>

<file path=customXml/itemProps2.xml><?xml version="1.0" encoding="utf-8"?>
<ds:datastoreItem xmlns:ds="http://schemas.openxmlformats.org/officeDocument/2006/customXml" ds:itemID="{A7654786-52D6-4F9A-A24C-CE49F662D1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A282C1-2155-48F4-9ADA-9A10B128C3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1e05d-d410-45bb-87dd-b2ae6a1545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3862</TotalTime>
  <Words>1096</Words>
  <Application>Microsoft Office PowerPoint</Application>
  <PresentationFormat>On-screen Show (4:3)</PresentationFormat>
  <Paragraphs>133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MS PGothic</vt:lpstr>
      <vt:lpstr>Arial</vt:lpstr>
      <vt:lpstr>Calibri</vt:lpstr>
      <vt:lpstr>Corbel</vt:lpstr>
      <vt:lpstr>Gill Sans</vt:lpstr>
      <vt:lpstr>Gill Sans Infant MT</vt:lpstr>
      <vt:lpstr>Gill Sans Infant Std</vt:lpstr>
      <vt:lpstr>Gill Sans MT</vt:lpstr>
      <vt:lpstr>Times New Roman</vt:lpstr>
      <vt:lpstr>Trade Gothic LT Com Cn</vt:lpstr>
      <vt:lpstr>TradeGothic LT CondEighteen</vt:lpstr>
      <vt:lpstr>STC_Template_APR16</vt:lpstr>
      <vt:lpstr>Save the Children  Shelters for Unaccompanied Children in Greece October 2017  Ylva van den Berg Child Protection Manager - SC Greece Response</vt:lpstr>
      <vt:lpstr>Background information</vt:lpstr>
      <vt:lpstr>Save the Children - Greece Response</vt:lpstr>
      <vt:lpstr>Unaccompanied children in Greece</vt:lpstr>
      <vt:lpstr>Unaccompanied Children– Shelters for UAC</vt:lpstr>
      <vt:lpstr>Save the Children – Kalamaki shelter</vt:lpstr>
      <vt:lpstr>Save the Children – Staffing Shelter</vt:lpstr>
      <vt:lpstr>Case Management</vt:lpstr>
      <vt:lpstr>Legal Options – International Protection</vt:lpstr>
      <vt:lpstr>Challenges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Mourtzaki</dc:creator>
  <cp:lastModifiedBy>User</cp:lastModifiedBy>
  <cp:revision>200</cp:revision>
  <dcterms:created xsi:type="dcterms:W3CDTF">2016-07-28T06:34:48Z</dcterms:created>
  <dcterms:modified xsi:type="dcterms:W3CDTF">2017-10-02T15:19:35Z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0x01010057446DBBBD2D0C4286DF22F1DA1F650F</vt:lpwstr>
  </property>
</Properties>
</file>