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0" r:id="rId3"/>
    <p:sldId id="293" r:id="rId4"/>
    <p:sldId id="312" r:id="rId5"/>
    <p:sldId id="299" r:id="rId6"/>
    <p:sldId id="298" r:id="rId7"/>
    <p:sldId id="301" r:id="rId8"/>
    <p:sldId id="313" r:id="rId9"/>
    <p:sldId id="323" r:id="rId10"/>
    <p:sldId id="318" r:id="rId11"/>
    <p:sldId id="303" r:id="rId12"/>
    <p:sldId id="304" r:id="rId13"/>
    <p:sldId id="319" r:id="rId14"/>
    <p:sldId id="320" r:id="rId15"/>
    <p:sldId id="306" r:id="rId16"/>
    <p:sldId id="322" r:id="rId17"/>
    <p:sldId id="321" r:id="rId18"/>
    <p:sldId id="316" r:id="rId19"/>
    <p:sldId id="324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ECB"/>
    <a:srgbClr val="DCD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91561-4851-8345-A70F-5E994D654ED7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8B3D7-F328-3B43-92AB-8E5709F5C1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270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desenvolvimento </a:t>
            </a:r>
            <a:r>
              <a:rPr lang="pt-PT" dirty="0" err="1"/>
              <a:t>sustentável</a:t>
            </a:r>
            <a:r>
              <a:rPr lang="pt-PT" dirty="0"/>
              <a:t> (nos setores da agricultura, da silvicultura e das pescas) conserva a terra, a </a:t>
            </a:r>
            <a:r>
              <a:rPr lang="pt-PT" dirty="0" err="1"/>
              <a:t>água</a:t>
            </a:r>
            <a:r>
              <a:rPr lang="pt-PT" dirty="0"/>
              <a:t> e os recursos </a:t>
            </a:r>
            <a:r>
              <a:rPr lang="pt-PT" dirty="0" err="1"/>
              <a:t>genéticos</a:t>
            </a:r>
            <a:r>
              <a:rPr lang="pt-PT" dirty="0"/>
              <a:t> das plantas e animais; é ambientalmente </a:t>
            </a:r>
            <a:r>
              <a:rPr lang="pt-PT" dirty="0" err="1"/>
              <a:t>não</a:t>
            </a:r>
            <a:r>
              <a:rPr lang="pt-PT" dirty="0"/>
              <a:t> degradante, tecnicamente apropriado, economicamente </a:t>
            </a:r>
            <a:r>
              <a:rPr lang="pt-PT" dirty="0" err="1"/>
              <a:t>viável</a:t>
            </a:r>
            <a:r>
              <a:rPr lang="pt-PT" dirty="0"/>
              <a:t> e socialmente </a:t>
            </a:r>
            <a:r>
              <a:rPr lang="pt-PT" dirty="0" err="1"/>
              <a:t>sustentável</a:t>
            </a:r>
            <a:r>
              <a:rPr lang="pt-PT" dirty="0"/>
              <a:t>. </a:t>
            </a:r>
            <a:endParaRPr lang="pt-PT" dirty="0">
              <a:effectLst/>
            </a:endParaRPr>
          </a:p>
          <a:p>
            <a:r>
              <a:rPr lang="pt-PT" dirty="0"/>
              <a:t>O QUE É A SUSTENTABILIDADE? </a:t>
            </a:r>
          </a:p>
          <a:p>
            <a:r>
              <a:rPr lang="pt-PT" dirty="0"/>
              <a:t>consiste em </a:t>
            </a:r>
            <a:r>
              <a:rPr lang="pt-PT" dirty="0" err="1"/>
              <a:t>práticas</a:t>
            </a:r>
            <a:r>
              <a:rPr lang="pt-PT" dirty="0"/>
              <a:t> que permitem </a:t>
            </a:r>
            <a:r>
              <a:rPr lang="pt-PT" b="1" dirty="0"/>
              <a:t>garantir os direitos do homem</a:t>
            </a:r>
            <a:r>
              <a:rPr lang="pt-PT" dirty="0"/>
              <a:t>, satisfazendo as </a:t>
            </a:r>
            <a:r>
              <a:rPr lang="pt-PT" b="1" dirty="0"/>
              <a:t>necessidades presentes </a:t>
            </a:r>
            <a:r>
              <a:rPr lang="pt-PT" dirty="0"/>
              <a:t>e </a:t>
            </a:r>
            <a:r>
              <a:rPr lang="pt-PT" b="1" dirty="0"/>
              <a:t>futuras</a:t>
            </a:r>
            <a:r>
              <a:rPr lang="pt-PT" dirty="0"/>
              <a:t>, </a:t>
            </a:r>
            <a:r>
              <a:rPr lang="pt-PT" b="1" dirty="0"/>
              <a:t>sem causar danos </a:t>
            </a:r>
            <a:r>
              <a:rPr lang="pt-PT" b="1" dirty="0" err="1"/>
              <a:t>irreversíveis</a:t>
            </a:r>
            <a:r>
              <a:rPr lang="pt-PT" b="1" dirty="0"/>
              <a:t> no ecossistema </a:t>
            </a:r>
            <a:r>
              <a:rPr lang="pt-PT" dirty="0"/>
              <a:t>e sem comprometer o </a:t>
            </a:r>
            <a:r>
              <a:rPr lang="pt-PT" b="1" dirty="0"/>
              <a:t>futuro das </a:t>
            </a:r>
            <a:r>
              <a:rPr lang="pt-PT" b="1" dirty="0" err="1"/>
              <a:t>gerações</a:t>
            </a:r>
            <a:r>
              <a:rPr lang="pt-PT" b="1" dirty="0"/>
              <a:t> vindouras</a:t>
            </a:r>
            <a:r>
              <a:rPr lang="pt-PT" dirty="0"/>
              <a:t>. O conceito de </a:t>
            </a:r>
            <a:r>
              <a:rPr lang="pt-PT" b="1" dirty="0"/>
              <a:t>sustentabilidade </a:t>
            </a:r>
            <a:r>
              <a:rPr lang="pt-PT" dirty="0"/>
              <a:t>é um conceito </a:t>
            </a:r>
            <a:r>
              <a:rPr lang="pt-PT" b="1" dirty="0"/>
              <a:t>multidimensional </a:t>
            </a:r>
            <a:r>
              <a:rPr lang="pt-PT" dirty="0"/>
              <a:t>que engloba a </a:t>
            </a:r>
            <a:r>
              <a:rPr lang="pt-PT" b="1" dirty="0"/>
              <a:t>integridade ambiental</a:t>
            </a:r>
            <a:r>
              <a:rPr lang="pt-PT" dirty="0"/>
              <a:t>, o </a:t>
            </a:r>
            <a:r>
              <a:rPr lang="pt-PT" b="1" dirty="0"/>
              <a:t>bem-estar social</a:t>
            </a:r>
            <a:r>
              <a:rPr lang="pt-PT" dirty="0"/>
              <a:t>, a </a:t>
            </a:r>
            <a:r>
              <a:rPr lang="pt-PT" b="1" dirty="0" err="1"/>
              <a:t>resiliência</a:t>
            </a:r>
            <a:r>
              <a:rPr lang="pt-PT" b="1" dirty="0"/>
              <a:t> </a:t>
            </a:r>
            <a:r>
              <a:rPr lang="pt-PT" b="1" dirty="0" err="1"/>
              <a:t>económica</a:t>
            </a:r>
            <a:r>
              <a:rPr lang="pt-PT" b="1" dirty="0"/>
              <a:t> </a:t>
            </a:r>
            <a:r>
              <a:rPr lang="pt-PT" dirty="0"/>
              <a:t>e a </a:t>
            </a:r>
            <a:r>
              <a:rPr lang="pt-PT" b="1" dirty="0"/>
              <a:t>boa </a:t>
            </a:r>
            <a:r>
              <a:rPr lang="pt-PT" b="1" dirty="0" err="1"/>
              <a:t>governação</a:t>
            </a:r>
            <a:r>
              <a:rPr lang="pt-PT" dirty="0"/>
              <a:t>. </a:t>
            </a:r>
            <a:endParaRPr lang="pt-PT" dirty="0">
              <a:effectLst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5450-ACF1-5143-8569-9BB42408C77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6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QUE É UM ALIMENTO LOCAL? </a:t>
            </a:r>
          </a:p>
          <a:p>
            <a:r>
              <a:rPr lang="pt-PT" dirty="0"/>
              <a:t>É um alimento </a:t>
            </a:r>
            <a:r>
              <a:rPr lang="pt-PT" b="1" dirty="0"/>
              <a:t>produzido na proximidade</a:t>
            </a:r>
            <a:r>
              <a:rPr lang="pt-PT" dirty="0"/>
              <a:t>, tendo uma </a:t>
            </a:r>
            <a:r>
              <a:rPr lang="pt-PT" b="1" dirty="0"/>
              <a:t>cadeia de </a:t>
            </a:r>
            <a:r>
              <a:rPr lang="pt-PT" b="1" dirty="0" err="1"/>
              <a:t>distribuição</a:t>
            </a:r>
            <a:r>
              <a:rPr lang="pt-PT" b="1" dirty="0"/>
              <a:t> curta</a:t>
            </a:r>
            <a:r>
              <a:rPr lang="pt-PT" dirty="0"/>
              <a:t>. O consumo de alimentos locais promove a economia da </a:t>
            </a:r>
            <a:r>
              <a:rPr lang="pt-PT" dirty="0" err="1"/>
              <a:t>região</a:t>
            </a:r>
            <a:r>
              <a:rPr lang="pt-PT" dirty="0"/>
              <a:t> e minimiza a pegada de carbono. </a:t>
            </a:r>
          </a:p>
          <a:p>
            <a:r>
              <a:rPr lang="pt-PT" dirty="0"/>
              <a:t>O QUE É UM ALIMENTO SAZONAL? </a:t>
            </a:r>
          </a:p>
          <a:p>
            <a:r>
              <a:rPr lang="pt-PT" dirty="0"/>
              <a:t>É um alimento </a:t>
            </a:r>
            <a:r>
              <a:rPr lang="pt-PT" b="1" dirty="0"/>
              <a:t>fresco</a:t>
            </a:r>
            <a:r>
              <a:rPr lang="pt-PT" dirty="0"/>
              <a:t>, que se encontra </a:t>
            </a:r>
            <a:r>
              <a:rPr lang="pt-PT" b="1" dirty="0" err="1"/>
              <a:t>disponível</a:t>
            </a:r>
            <a:r>
              <a:rPr lang="pt-PT" b="1" dirty="0"/>
              <a:t> localmente </a:t>
            </a:r>
            <a:r>
              <a:rPr lang="pt-PT" dirty="0"/>
              <a:t>e em </a:t>
            </a:r>
            <a:r>
              <a:rPr lang="pt-PT" b="1" dirty="0" err="1"/>
              <a:t>condições</a:t>
            </a:r>
            <a:r>
              <a:rPr lang="pt-PT" b="1" dirty="0"/>
              <a:t> de </a:t>
            </a:r>
            <a:r>
              <a:rPr lang="pt-PT" b="1" dirty="0" err="1"/>
              <a:t>maturação</a:t>
            </a:r>
            <a:r>
              <a:rPr lang="pt-PT" b="1" dirty="0"/>
              <a:t> adequadas </a:t>
            </a:r>
            <a:r>
              <a:rPr lang="pt-PT" dirty="0"/>
              <a:t>para consumo. Estes alimentos </a:t>
            </a:r>
            <a:r>
              <a:rPr lang="pt-PT" dirty="0" err="1"/>
              <a:t>têm</a:t>
            </a:r>
            <a:r>
              <a:rPr lang="pt-PT" dirty="0"/>
              <a:t> um </a:t>
            </a:r>
            <a:r>
              <a:rPr lang="pt-PT" b="1" dirty="0"/>
              <a:t>custo </a:t>
            </a:r>
            <a:r>
              <a:rPr lang="pt-PT" b="1" dirty="0" err="1"/>
              <a:t>económico</a:t>
            </a:r>
            <a:r>
              <a:rPr lang="pt-PT" b="1" dirty="0"/>
              <a:t> e ambiental inferior </a:t>
            </a:r>
            <a:r>
              <a:rPr lang="pt-PT" dirty="0"/>
              <a:t>ao dos alimentos consumidos fora da </a:t>
            </a:r>
            <a:r>
              <a:rPr lang="pt-PT" dirty="0" err="1"/>
              <a:t>época</a:t>
            </a:r>
            <a:r>
              <a:rPr lang="pt-PT" dirty="0"/>
              <a:t>. </a:t>
            </a:r>
            <a:r>
              <a:rPr lang="pt-PT" dirty="0" err="1"/>
              <a:t>Além</a:t>
            </a:r>
            <a:r>
              <a:rPr lang="pt-PT" dirty="0"/>
              <a:t> de que, podem apresentar melhores </a:t>
            </a:r>
            <a:r>
              <a:rPr lang="pt-PT" dirty="0" err="1"/>
              <a:t>características</a:t>
            </a:r>
            <a:r>
              <a:rPr lang="pt-PT" dirty="0"/>
              <a:t> </a:t>
            </a:r>
            <a:r>
              <a:rPr lang="pt-PT" dirty="0" err="1"/>
              <a:t>organoléticas</a:t>
            </a:r>
            <a:r>
              <a:rPr lang="pt-PT" dirty="0"/>
              <a:t> e nutricionais.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5450-ACF1-5143-8569-9BB42408C77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Ponte do </a:t>
            </a:r>
            <a:r>
              <a:rPr lang="pt-PT" dirty="0" err="1"/>
              <a:t>Espindo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5450-ACF1-5143-8569-9BB42408C77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259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CALENDÁRIO DA SAZONALIDADE </a:t>
            </a:r>
            <a:endParaRPr lang="pt-PT" dirty="0">
              <a:effectLst/>
            </a:endParaRPr>
          </a:p>
          <a:p>
            <a:r>
              <a:rPr lang="pt-PT" dirty="0"/>
              <a:t>Os alimentos da </a:t>
            </a:r>
            <a:r>
              <a:rPr lang="pt-PT" dirty="0" err="1"/>
              <a:t>época</a:t>
            </a:r>
            <a:r>
              <a:rPr lang="pt-PT" dirty="0"/>
              <a:t> </a:t>
            </a:r>
            <a:r>
              <a:rPr lang="pt-PT" dirty="0" err="1"/>
              <a:t>têm</a:t>
            </a:r>
            <a:r>
              <a:rPr lang="pt-PT" dirty="0"/>
              <a:t>, geralmente, </a:t>
            </a:r>
            <a:r>
              <a:rPr lang="pt-PT" b="1" dirty="0" err="1"/>
              <a:t>características</a:t>
            </a:r>
            <a:r>
              <a:rPr lang="pt-PT" b="1" dirty="0"/>
              <a:t> nutricionais e </a:t>
            </a:r>
            <a:r>
              <a:rPr lang="pt-PT" b="1" dirty="0" err="1"/>
              <a:t>organoléticas</a:t>
            </a:r>
            <a:r>
              <a:rPr lang="pt-PT" b="1" dirty="0"/>
              <a:t> </a:t>
            </a:r>
            <a:r>
              <a:rPr lang="pt-PT" dirty="0"/>
              <a:t>(p.e. sabor, odor, cor) </a:t>
            </a:r>
            <a:r>
              <a:rPr lang="pt-PT" b="1" dirty="0"/>
              <a:t>superiores</a:t>
            </a:r>
            <a:r>
              <a:rPr lang="pt-PT" dirty="0"/>
              <a:t>. Por outro lado, permitem contribuir para a </a:t>
            </a:r>
            <a:r>
              <a:rPr lang="pt-PT" b="1" dirty="0" err="1"/>
              <a:t>promoção</a:t>
            </a:r>
            <a:r>
              <a:rPr lang="pt-PT" b="1" dirty="0"/>
              <a:t> da economia local </a:t>
            </a:r>
            <a:r>
              <a:rPr lang="pt-PT" dirty="0"/>
              <a:t>e para a </a:t>
            </a:r>
            <a:r>
              <a:rPr lang="pt-PT" b="1" dirty="0"/>
              <a:t>melhoria do ambiente </a:t>
            </a:r>
            <a:r>
              <a:rPr lang="pt-PT" dirty="0"/>
              <a:t>(p.e. utilizam menos cadeias de frio, menos conservantes). </a:t>
            </a:r>
          </a:p>
          <a:p>
            <a:r>
              <a:rPr lang="pt-PT" dirty="0"/>
              <a:t>Estes alimentos </a:t>
            </a:r>
            <a:r>
              <a:rPr lang="pt-PT" dirty="0" err="1"/>
              <a:t>também</a:t>
            </a:r>
            <a:r>
              <a:rPr lang="pt-PT" dirty="0"/>
              <a:t> </a:t>
            </a:r>
            <a:r>
              <a:rPr lang="pt-PT" dirty="0" err="1"/>
              <a:t>estão</a:t>
            </a:r>
            <a:r>
              <a:rPr lang="pt-PT" dirty="0"/>
              <a:t>, habitualmente, </a:t>
            </a:r>
            <a:r>
              <a:rPr lang="pt-PT" dirty="0" err="1"/>
              <a:t>disponíveis</a:t>
            </a:r>
            <a:r>
              <a:rPr lang="pt-PT" dirty="0"/>
              <a:t> a um </a:t>
            </a:r>
            <a:r>
              <a:rPr lang="pt-PT" b="1" dirty="0" err="1"/>
              <a:t>preço</a:t>
            </a:r>
            <a:r>
              <a:rPr lang="pt-PT" b="1" dirty="0"/>
              <a:t> mais </a:t>
            </a:r>
            <a:r>
              <a:rPr lang="pt-PT" b="1" dirty="0" err="1"/>
              <a:t>acessível</a:t>
            </a:r>
            <a:r>
              <a:rPr lang="pt-PT" dirty="0"/>
              <a:t>. Em seguida, apresenta-se o </a:t>
            </a:r>
            <a:r>
              <a:rPr lang="pt-PT" b="1" dirty="0" err="1"/>
              <a:t>calendário</a:t>
            </a:r>
            <a:r>
              <a:rPr lang="pt-PT" b="1" dirty="0"/>
              <a:t> de sazonalidade nacional </a:t>
            </a:r>
            <a:r>
              <a:rPr lang="pt-PT" dirty="0"/>
              <a:t>para os </a:t>
            </a:r>
            <a:r>
              <a:rPr lang="pt-PT" b="1" dirty="0"/>
              <a:t>produtos </a:t>
            </a:r>
            <a:r>
              <a:rPr lang="pt-PT" b="1" dirty="0" err="1"/>
              <a:t>hortícolas</a:t>
            </a:r>
            <a:r>
              <a:rPr lang="pt-PT" dirty="0"/>
              <a:t>, </a:t>
            </a:r>
          </a:p>
          <a:p>
            <a:r>
              <a:rPr lang="pt-PT" dirty="0"/>
              <a:t>a </a:t>
            </a:r>
            <a:r>
              <a:rPr lang="pt-PT" b="1" dirty="0"/>
              <a:t>fruta</a:t>
            </a:r>
            <a:r>
              <a:rPr lang="pt-PT" dirty="0"/>
              <a:t>, os </a:t>
            </a:r>
            <a:r>
              <a:rPr lang="pt-PT" b="1" dirty="0"/>
              <a:t>frutos oleaginosos </a:t>
            </a:r>
            <a:r>
              <a:rPr lang="pt-PT" dirty="0"/>
              <a:t>e o </a:t>
            </a:r>
            <a:r>
              <a:rPr lang="pt-PT" b="1" dirty="0"/>
              <a:t>pescado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5450-ACF1-5143-8569-9BB42408C77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2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5D54D-C4AE-D346-B740-FAD98DC60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0E39B7-D0EC-A34B-9354-03CFFF121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993F44-F58A-8143-9D53-BACC97AD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5331093-5662-534A-AB8A-C3D6BE57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A23584-2210-1C48-ABFA-43DEF234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69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D72DE-BBA1-EA4C-8D26-024DACED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211DAA0-7DBE-F54B-B121-EF1B542AD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0E567A-26F1-F545-A2F4-D85EC476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CF757D-BCCF-C04F-9F70-1112F310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8FBDE0-E117-9545-BF81-F7D8A4EA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94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6E60C5-80D0-AE4F-8B7E-5917C9E3E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0DF9659-53D5-8749-907A-E833BB8EE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3B4882-5324-C442-8B40-36553602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946F5E-CDDD-584F-A29B-9B97359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08F868-BBE0-7044-91A7-14C7DA01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289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1DE56-681B-454D-8642-A8991AE2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2A283D-80DB-8D4B-9306-4BA9C3B36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9FB04D-44D3-B547-A1D3-2EC86600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726AA4-F21A-E145-BF62-B0EAB16F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366C10-BF9F-D941-923D-F64F5C78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2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F34B-A5B9-544D-B077-B05B5FE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335F04D-56ED-DA44-BAA0-F4C7B3CBD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D8C7D2-446B-574F-87E8-38B21AAB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047F8E2-4DB5-914B-BA43-8AC5F937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A28EDF9-DADC-3743-AA4F-CEC63CE5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656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6B983-DA95-D74C-ACE0-F18B2435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C9DDE7-1E29-F840-987B-52EA322C9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9918742-EC50-464C-8A82-DE0011BA0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2A7A16-2802-664D-9D0E-5FFB90B1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C51A68F-7998-1142-9686-D6E170D2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732559-7FAF-F341-A06E-ACDC47A1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45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C5685-CB60-CC47-82D8-E2E2EF20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81F9B51-CFCE-6543-8A86-E76F89E1D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A7A3740-0491-194E-AA1E-E14B8D36A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C7E9650-FBEC-214E-887D-469F35BAA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473CC3F-DEC5-EF4B-82B5-3097FD080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CF90B9F-9E4D-944A-AD76-D6467B49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0741C58-D267-FC46-865C-69654ACC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43CC236-852B-0442-BB6D-BD4840E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8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28B87-FF5C-8B4F-94AB-8E789DBE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DF377D4-A878-FA47-BCA8-CCEBD990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44703CB-69F4-B94D-AC36-15F68322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CEE72F8-83AE-8F45-A762-7F581B36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05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3171033-DBBC-7E4E-A7B5-F1EC7A1F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917F40C-D83F-DA4A-8872-1DBB5FD1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A90242C-1FDA-F645-8A94-613175D4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27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07133-64BE-B84D-9CDF-28EC0EEC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42E493-C017-7F4B-9150-0B1854D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F5BAC1F-3590-7440-A5EC-5FA11C345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B1464EE-B563-C243-B8A1-AD477EE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9E16FA6-71CF-4540-849C-1B23FA18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A368F01-01FF-3F4C-8116-CD07E3D8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3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881DC-FA09-ED4C-BAB8-8B29D04E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DE7C900-9DE9-DC42-A1EB-E5D96F59D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98206F3-F66B-634A-B928-8D5984469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2BB513F-8166-D84D-8185-50BDDD41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071923B-DCF2-A84A-A7CB-C34E8EC9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71A6407-2FFC-C940-B1A3-18307717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46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2000" t="-2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E1BD7F0-55D9-BC45-A752-615AF20E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B04B87F-B438-C947-B902-25008E38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60E3EF6-8317-DE49-AF27-E4F22AC5B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AB8C-3A60-A347-ADEC-A0394157D9D3}" type="datetimeFigureOut">
              <a:rPr lang="pt-PT" smtClean="0"/>
              <a:t>05/10/20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832411-121B-C548-8D81-EE7E31347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261187-D3E7-EC40-AAD8-3EB45AEC3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3FE6-8587-AF4F-80BA-EF7D45F0AB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84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2000" t="-2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603E6-79AB-084D-9E4F-A500D9F31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968" y="1970028"/>
            <a:ext cx="8120063" cy="2387600"/>
          </a:xfrm>
        </p:spPr>
        <p:txBody>
          <a:bodyPr/>
          <a:lstStyle/>
          <a:p>
            <a:r>
              <a:rPr lang="pt-PT" b="1" cap="small" dirty="0">
                <a:solidFill>
                  <a:srgbClr val="002060"/>
                </a:solidFill>
              </a:rPr>
              <a:t>Alimentação Saudável Sustentável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920757-9F19-C240-93FE-39BF1581505E}"/>
              </a:ext>
            </a:extLst>
          </p:cNvPr>
          <p:cNvSpPr txBox="1"/>
          <p:nvPr/>
        </p:nvSpPr>
        <p:spPr>
          <a:xfrm>
            <a:off x="9561151" y="6211669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/>
              <a:t>Nutricionista</a:t>
            </a:r>
          </a:p>
          <a:p>
            <a:r>
              <a:rPr lang="pt-PT" b="1" dirty="0">
                <a:solidFill>
                  <a:srgbClr val="0070C0"/>
                </a:solidFill>
              </a:rPr>
              <a:t>Maria João Dias de Castro</a:t>
            </a:r>
          </a:p>
        </p:txBody>
      </p:sp>
    </p:spTree>
    <p:extLst>
      <p:ext uri="{BB962C8B-B14F-4D97-AF65-F5344CB8AC3E}">
        <p14:creationId xmlns:p14="http://schemas.microsoft.com/office/powerpoint/2010/main" val="14074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0995E29-1254-7945-86B8-EBC7CAFBD4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7341CA-2735-B747-AAA9-8D437E9C0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98" b="39159"/>
          <a:stretch/>
        </p:blipFill>
        <p:spPr>
          <a:xfrm>
            <a:off x="776286" y="3015624"/>
            <a:ext cx="1416625" cy="9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9EB5B1-E722-BA4C-9872-9AC6E3980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" b="77306"/>
          <a:stretch/>
        </p:blipFill>
        <p:spPr>
          <a:xfrm>
            <a:off x="776286" y="1294575"/>
            <a:ext cx="1416625" cy="9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B08B93-1C62-E84A-88FF-12F70F7C2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59" b="4998"/>
          <a:stretch/>
        </p:blipFill>
        <p:spPr>
          <a:xfrm>
            <a:off x="776287" y="4657723"/>
            <a:ext cx="1416625" cy="9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D8127A-78AE-6C40-93F4-3FF5E9091893}"/>
              </a:ext>
            </a:extLst>
          </p:cNvPr>
          <p:cNvSpPr txBox="1"/>
          <p:nvPr/>
        </p:nvSpPr>
        <p:spPr>
          <a:xfrm>
            <a:off x="2518000" y="1513742"/>
            <a:ext cx="3031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ecológica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B461B-E0D2-664F-AC3F-B2E1E913B819}"/>
              </a:ext>
            </a:extLst>
          </p:cNvPr>
          <p:cNvSpPr txBox="1"/>
          <p:nvPr/>
        </p:nvSpPr>
        <p:spPr>
          <a:xfrm>
            <a:off x="2776886" y="3234791"/>
            <a:ext cx="25138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hídrica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870453-2951-A346-8977-E71A53BC7BC1}"/>
              </a:ext>
            </a:extLst>
          </p:cNvPr>
          <p:cNvSpPr txBox="1"/>
          <p:nvPr/>
        </p:nvSpPr>
        <p:spPr>
          <a:xfrm>
            <a:off x="2388157" y="4897613"/>
            <a:ext cx="3291286" cy="461665"/>
          </a:xfrm>
          <a:prstGeom prst="rect">
            <a:avLst/>
          </a:prstGeom>
          <a:solidFill>
            <a:srgbClr val="EDAB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de carbono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E15D4A-CDE8-7C48-8163-E9DDB181C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25" t="20990" r="11779" b="65797"/>
          <a:stretch/>
        </p:blipFill>
        <p:spPr>
          <a:xfrm>
            <a:off x="6096000" y="1294575"/>
            <a:ext cx="1354237" cy="90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4C7AC5-E3CB-854C-A02E-BAC998F991F1}"/>
              </a:ext>
            </a:extLst>
          </p:cNvPr>
          <p:cNvSpPr txBox="1"/>
          <p:nvPr/>
        </p:nvSpPr>
        <p:spPr>
          <a:xfrm>
            <a:off x="7796626" y="1437465"/>
            <a:ext cx="33121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Agricultura biológica</a:t>
            </a:r>
          </a:p>
        </p:txBody>
      </p:sp>
      <p:pic>
        <p:nvPicPr>
          <p:cNvPr id="14" name="Picture 4" descr="page48image2479142704">
            <a:extLst>
              <a:ext uri="{FF2B5EF4-FFF2-40B4-BE49-F238E27FC236}">
                <a16:creationId xmlns:a16="http://schemas.microsoft.com/office/drawing/2014/main" id="{D1509905-4423-F141-90BA-1C03ABA5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9323"/>
            <a:ext cx="1700626" cy="9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C9B01C-60F9-8A4A-899A-AF2AEA52A2E6}"/>
              </a:ext>
            </a:extLst>
          </p:cNvPr>
          <p:cNvSpPr txBox="1"/>
          <p:nvPr/>
        </p:nvSpPr>
        <p:spPr>
          <a:xfrm>
            <a:off x="8165413" y="3198167"/>
            <a:ext cx="24994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Portugal sou eu</a:t>
            </a:r>
          </a:p>
        </p:txBody>
      </p:sp>
    </p:spTree>
    <p:extLst>
      <p:ext uri="{BB962C8B-B14F-4D97-AF65-F5344CB8AC3E}">
        <p14:creationId xmlns:p14="http://schemas.microsoft.com/office/powerpoint/2010/main" val="188692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B1C2CD-8D52-C242-B6C9-D129250EA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6146" name="Picture 2" descr="Quatro estações | Vetor Premium">
            <a:extLst>
              <a:ext uri="{FF2B5EF4-FFF2-40B4-BE49-F238E27FC236}">
                <a16:creationId xmlns:a16="http://schemas.microsoft.com/office/drawing/2014/main" id="{30430859-8158-2547-8C18-B71D1F72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275652"/>
            <a:ext cx="5748383" cy="43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pa administrativo do distrito do Porto em 2020 | Viagens, Concelhos,  Santo tirso">
            <a:extLst>
              <a:ext uri="{FF2B5EF4-FFF2-40B4-BE49-F238E27FC236}">
                <a16:creationId xmlns:a16="http://schemas.microsoft.com/office/drawing/2014/main" id="{973D4D85-A24C-5E40-A23F-DF28A483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4" y="1016793"/>
            <a:ext cx="6099268" cy="439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7548EDD-4662-3547-9B7A-056CD0F0E12B}"/>
              </a:ext>
            </a:extLst>
          </p:cNvPr>
          <p:cNvSpPr txBox="1"/>
          <p:nvPr/>
        </p:nvSpPr>
        <p:spPr>
          <a:xfrm>
            <a:off x="1428750" y="3187274"/>
            <a:ext cx="29725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Alimento Local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61CF88-4C0C-0040-9C32-540AC8E95063}"/>
              </a:ext>
            </a:extLst>
          </p:cNvPr>
          <p:cNvSpPr txBox="1"/>
          <p:nvPr/>
        </p:nvSpPr>
        <p:spPr>
          <a:xfrm>
            <a:off x="7528018" y="3198167"/>
            <a:ext cx="32840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Alimento Sazonal</a:t>
            </a:r>
          </a:p>
        </p:txBody>
      </p:sp>
    </p:spTree>
    <p:extLst>
      <p:ext uri="{BB962C8B-B14F-4D97-AF65-F5344CB8AC3E}">
        <p14:creationId xmlns:p14="http://schemas.microsoft.com/office/powerpoint/2010/main" val="198602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644EE3-940D-A845-B186-14B658AE7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" t="37291" r="31200" b="6667"/>
          <a:stretch/>
        </p:blipFill>
        <p:spPr>
          <a:xfrm>
            <a:off x="1943184" y="1054146"/>
            <a:ext cx="8305632" cy="5232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A1DF37-FAD7-A747-83BD-888CDC0F28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B3BB78-B247-CB45-A05D-7D69E50F0258}"/>
              </a:ext>
            </a:extLst>
          </p:cNvPr>
          <p:cNvSpPr/>
          <p:nvPr/>
        </p:nvSpPr>
        <p:spPr>
          <a:xfrm>
            <a:off x="3243263" y="2057400"/>
            <a:ext cx="1042988" cy="814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27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 12 mandamentos da alimentação saudável // – Operação Ano Inteiro">
            <a:extLst>
              <a:ext uri="{FF2B5EF4-FFF2-40B4-BE49-F238E27FC236}">
                <a16:creationId xmlns:a16="http://schemas.microsoft.com/office/drawing/2014/main" id="{7E094806-0C88-8F4B-839C-709AC3DCA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r="15263"/>
          <a:stretch/>
        </p:blipFill>
        <p:spPr bwMode="auto">
          <a:xfrm>
            <a:off x="4137907" y="944136"/>
            <a:ext cx="4524355" cy="429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eguminosas: sim ou não? - Éтicα™®">
            <a:extLst>
              <a:ext uri="{FF2B5EF4-FFF2-40B4-BE49-F238E27FC236}">
                <a16:creationId xmlns:a16="http://schemas.microsoft.com/office/drawing/2014/main" id="{4B7249C2-633F-914B-95A7-D2C6E04E0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r="3882"/>
          <a:stretch/>
        </p:blipFill>
        <p:spPr bwMode="auto">
          <a:xfrm>
            <a:off x="7143017" y="4271765"/>
            <a:ext cx="3038491" cy="2262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A1DF37-FAD7-A747-83BD-888CDC0F28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BD2925-3F8C-2A47-9EAF-2977FDF7F9F2}"/>
              </a:ext>
            </a:extLst>
          </p:cNvPr>
          <p:cNvSpPr txBox="1"/>
          <p:nvPr/>
        </p:nvSpPr>
        <p:spPr>
          <a:xfrm>
            <a:off x="557212" y="944136"/>
            <a:ext cx="29725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Menor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F7000D-E066-434E-9392-A492BEEEE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898" b="39159"/>
          <a:stretch/>
        </p:blipFill>
        <p:spPr>
          <a:xfrm>
            <a:off x="1196203" y="3371765"/>
            <a:ext cx="1416625" cy="9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2E3AF41-41EA-1049-A2A5-C28AE1A360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1" b="77306"/>
          <a:stretch/>
        </p:blipFill>
        <p:spPr>
          <a:xfrm>
            <a:off x="1196203" y="1650716"/>
            <a:ext cx="1416625" cy="9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F073B7-A75C-174B-AF9D-F3E0C8D85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59" b="4998"/>
          <a:stretch/>
        </p:blipFill>
        <p:spPr>
          <a:xfrm>
            <a:off x="1196204" y="5013864"/>
            <a:ext cx="1416625" cy="90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0558EC-B444-F04A-8E2E-A08B1D9A2A69}"/>
              </a:ext>
            </a:extLst>
          </p:cNvPr>
          <p:cNvSpPr txBox="1"/>
          <p:nvPr/>
        </p:nvSpPr>
        <p:spPr>
          <a:xfrm>
            <a:off x="984232" y="2550716"/>
            <a:ext cx="184056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ecológica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69D645-37F5-5C4C-AF39-89E9213E016A}"/>
              </a:ext>
            </a:extLst>
          </p:cNvPr>
          <p:cNvSpPr txBox="1"/>
          <p:nvPr/>
        </p:nvSpPr>
        <p:spPr>
          <a:xfrm>
            <a:off x="1134114" y="4271765"/>
            <a:ext cx="154080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hídrica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920C8B-A50C-6A4D-BFBC-8C051A6CB461}"/>
              </a:ext>
            </a:extLst>
          </p:cNvPr>
          <p:cNvSpPr txBox="1"/>
          <p:nvPr/>
        </p:nvSpPr>
        <p:spPr>
          <a:xfrm>
            <a:off x="908089" y="5934587"/>
            <a:ext cx="1992853" cy="307777"/>
          </a:xfrm>
          <a:prstGeom prst="rect">
            <a:avLst/>
          </a:prstGeom>
          <a:solidFill>
            <a:srgbClr val="EDAB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Pegada de carbono</a:t>
            </a:r>
          </a:p>
        </p:txBody>
      </p:sp>
    </p:spTree>
    <p:extLst>
      <p:ext uri="{BB962C8B-B14F-4D97-AF65-F5344CB8AC3E}">
        <p14:creationId xmlns:p14="http://schemas.microsoft.com/office/powerpoint/2010/main" val="262431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15CDF9-A5E4-604C-BDE9-1D73A6DAF6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80C0A7-E846-D64A-A030-D94B48855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25" t="20990" r="11779" b="65797"/>
          <a:stretch/>
        </p:blipFill>
        <p:spPr>
          <a:xfrm>
            <a:off x="438150" y="795338"/>
            <a:ext cx="1354237" cy="9028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E19E99-483C-3D4E-95F2-4D4329097720}"/>
              </a:ext>
            </a:extLst>
          </p:cNvPr>
          <p:cNvSpPr txBox="1"/>
          <p:nvPr/>
        </p:nvSpPr>
        <p:spPr>
          <a:xfrm>
            <a:off x="112429" y="1710865"/>
            <a:ext cx="200567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Agricultura biológica</a:t>
            </a:r>
          </a:p>
        </p:txBody>
      </p:sp>
      <p:pic>
        <p:nvPicPr>
          <p:cNvPr id="13314" name="Picture 2" descr="Desenhos animados de animais que vivem na natureza selvagem | Vetor Premium">
            <a:extLst>
              <a:ext uri="{FF2B5EF4-FFF2-40B4-BE49-F238E27FC236}">
                <a16:creationId xmlns:a16="http://schemas.microsoft.com/office/drawing/2014/main" id="{3756D3F8-EC0B-F748-9895-7775AB14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6" y="3678093"/>
            <a:ext cx="3600000" cy="274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NSERVAÇÃO DOS ALIMENTOS E O USO DE ADITIVOS ALIMENTARES | Consultoria  Alimentar | Mayara Vale">
            <a:extLst>
              <a:ext uri="{FF2B5EF4-FFF2-40B4-BE49-F238E27FC236}">
                <a16:creationId xmlns:a16="http://schemas.microsoft.com/office/drawing/2014/main" id="{B6389951-B611-ED47-8FB5-F18CB53E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5" y="2312900"/>
            <a:ext cx="3600000" cy="29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onte de Espindo">
            <a:extLst>
              <a:ext uri="{FF2B5EF4-FFF2-40B4-BE49-F238E27FC236}">
                <a16:creationId xmlns:a16="http://schemas.microsoft.com/office/drawing/2014/main" id="{F6C2E477-E38E-884B-A000-A95590A9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94" y="391319"/>
            <a:ext cx="36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5F2A14-7134-F241-82C6-C0E844B0D8B7}"/>
              </a:ext>
            </a:extLst>
          </p:cNvPr>
          <p:cNvSpPr txBox="1"/>
          <p:nvPr/>
        </p:nvSpPr>
        <p:spPr>
          <a:xfrm>
            <a:off x="550442" y="3075057"/>
            <a:ext cx="297252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0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Respeitar a </a:t>
            </a:r>
          </a:p>
          <a:p>
            <a:pPr algn="ctr"/>
            <a:r>
              <a:rPr lang="pt-PT" sz="20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natureza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E9B919-12F6-E243-9099-EB42BE40D9B0}"/>
              </a:ext>
            </a:extLst>
          </p:cNvPr>
          <p:cNvSpPr txBox="1"/>
          <p:nvPr/>
        </p:nvSpPr>
        <p:spPr>
          <a:xfrm>
            <a:off x="4467225" y="1035413"/>
            <a:ext cx="325755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0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Sem Adição de Pesticidas, Antibióticos e fertilizantes químicos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33874F-D9C0-DD4D-B561-AA009D20D25E}"/>
              </a:ext>
            </a:extLst>
          </p:cNvPr>
          <p:cNvSpPr txBox="1"/>
          <p:nvPr/>
        </p:nvSpPr>
        <p:spPr>
          <a:xfrm>
            <a:off x="8669030" y="3779900"/>
            <a:ext cx="297252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0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Respeitar os campos e os meios locais</a:t>
            </a:r>
          </a:p>
        </p:txBody>
      </p:sp>
    </p:spTree>
    <p:extLst>
      <p:ext uri="{BB962C8B-B14F-4D97-AF65-F5344CB8AC3E}">
        <p14:creationId xmlns:p14="http://schemas.microsoft.com/office/powerpoint/2010/main" val="72317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A2C0BA7-F7D4-324B-9DF5-7284E0F38B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EF82EA-6DB1-1242-B1C3-F7A51AB4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34" y="1145046"/>
            <a:ext cx="10785932" cy="571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F8D080-5756-3D44-A00F-145D3E07E1C9}"/>
              </a:ext>
            </a:extLst>
          </p:cNvPr>
          <p:cNvSpPr/>
          <p:nvPr/>
        </p:nvSpPr>
        <p:spPr>
          <a:xfrm>
            <a:off x="4886327" y="1145046"/>
            <a:ext cx="442913" cy="466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96AE40-924F-1244-8DB7-60003B9C68C7}"/>
              </a:ext>
            </a:extLst>
          </p:cNvPr>
          <p:cNvSpPr/>
          <p:nvPr/>
        </p:nvSpPr>
        <p:spPr>
          <a:xfrm>
            <a:off x="10322719" y="1145046"/>
            <a:ext cx="442913" cy="466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362" name="Picture 2" descr="Verduras e Legumes: lista completa em inglês com tradução para português">
            <a:extLst>
              <a:ext uri="{FF2B5EF4-FFF2-40B4-BE49-F238E27FC236}">
                <a16:creationId xmlns:a16="http://schemas.microsoft.com/office/drawing/2014/main" id="{436ABA9C-2C49-E149-907F-43AF2ABB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56" y="3814762"/>
            <a:ext cx="442233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0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A2C0BA7-F7D4-324B-9DF5-7284E0F38B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5002F8-D715-154B-842A-6349CA17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05" y="1098000"/>
            <a:ext cx="10226939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9E48556-F7DF-CD46-A46E-17F724E98A7B}"/>
              </a:ext>
            </a:extLst>
          </p:cNvPr>
          <p:cNvSpPr/>
          <p:nvPr/>
        </p:nvSpPr>
        <p:spPr>
          <a:xfrm>
            <a:off x="4943476" y="1564098"/>
            <a:ext cx="442913" cy="466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A7114F-824B-4D40-B2C4-173801211474}"/>
              </a:ext>
            </a:extLst>
          </p:cNvPr>
          <p:cNvSpPr/>
          <p:nvPr/>
        </p:nvSpPr>
        <p:spPr>
          <a:xfrm>
            <a:off x="10101263" y="1606962"/>
            <a:ext cx="442913" cy="466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410" name="Picture 2" descr="O que engorda mais: a fruta madura ou verde?">
            <a:extLst>
              <a:ext uri="{FF2B5EF4-FFF2-40B4-BE49-F238E27FC236}">
                <a16:creationId xmlns:a16="http://schemas.microsoft.com/office/drawing/2014/main" id="{C02E0F5D-D74C-3241-BA8A-0EEB8670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3429000"/>
            <a:ext cx="394493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7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A2C0BA7-F7D4-324B-9DF5-7284E0F38B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CCE649-4E00-0547-91BE-F65ACC28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1570269"/>
            <a:ext cx="9716105" cy="53345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F03F5D8-66D7-4144-B1C1-285D4E61F476}"/>
              </a:ext>
            </a:extLst>
          </p:cNvPr>
          <p:cNvSpPr/>
          <p:nvPr/>
        </p:nvSpPr>
        <p:spPr>
          <a:xfrm>
            <a:off x="7729538" y="1847270"/>
            <a:ext cx="442913" cy="466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388" name="Picture 4" descr="Rico em nutrientes, pescado é importante para dieta saudável - A Lavoura">
            <a:extLst>
              <a:ext uri="{FF2B5EF4-FFF2-40B4-BE49-F238E27FC236}">
                <a16:creationId xmlns:a16="http://schemas.microsoft.com/office/drawing/2014/main" id="{C33C7700-74C9-0641-AA5B-53BC8D65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6" y="4536295"/>
            <a:ext cx="3276600" cy="23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7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394FC4-A542-0843-A75A-875041E4A149}"/>
              </a:ext>
            </a:extLst>
          </p:cNvPr>
          <p:cNvSpPr txBox="1">
            <a:spLocks/>
          </p:cNvSpPr>
          <p:nvPr/>
        </p:nvSpPr>
        <p:spPr>
          <a:xfrm>
            <a:off x="0" y="142880"/>
            <a:ext cx="3786188" cy="1512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000" b="1" cap="small" dirty="0">
                <a:solidFill>
                  <a:srgbClr val="FF0000"/>
                </a:solidFill>
              </a:rPr>
              <a:t>Alimentação Saudável</a:t>
            </a:r>
          </a:p>
          <a:p>
            <a:pPr algn="l"/>
            <a:r>
              <a:rPr lang="pt-PT" sz="4000" b="1" cap="small" dirty="0">
                <a:solidFill>
                  <a:srgbClr val="FF0000"/>
                </a:solidFill>
              </a:rPr>
              <a:t>Sustentável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551D4F-1089-454C-9D13-8A1A0B09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3"/>
          <a:stretch/>
        </p:blipFill>
        <p:spPr>
          <a:xfrm>
            <a:off x="759616" y="1737346"/>
            <a:ext cx="4950472" cy="424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Bonito feliz engraçado planeta terra meditar. projeto de ilustração  vetorial personagem dos desenhos animados. conceito de meditação | Vetor  Premium">
            <a:extLst>
              <a:ext uri="{FF2B5EF4-FFF2-40B4-BE49-F238E27FC236}">
                <a16:creationId xmlns:a16="http://schemas.microsoft.com/office/drawing/2014/main" id="{8AE4C0F8-70A9-804E-A582-C0FDA1D83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0240" r="16339" b="35911"/>
          <a:stretch/>
        </p:blipFill>
        <p:spPr bwMode="auto">
          <a:xfrm>
            <a:off x="7019882" y="568148"/>
            <a:ext cx="1817723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etor Grátis | Os animais engraçados em um rio na ilustração do vetor dos  desenhos animados de madeira">
            <a:extLst>
              <a:ext uri="{FF2B5EF4-FFF2-40B4-BE49-F238E27FC236}">
                <a16:creationId xmlns:a16="http://schemas.microsoft.com/office/drawing/2014/main" id="{2D7443EE-6185-5E46-AA68-DB2080A4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93" y="1440231"/>
            <a:ext cx="1440000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elizes lindos filhos menino e menina so... | Premium Vector #Freepik # vector #escola #pessoas #criancas #f… em 2020 | Arte para crianças,  Crianças felizes, Desenho familia">
            <a:extLst>
              <a:ext uri="{FF2B5EF4-FFF2-40B4-BE49-F238E27FC236}">
                <a16:creationId xmlns:a16="http://schemas.microsoft.com/office/drawing/2014/main" id="{CD4F6761-C2E9-4B44-B2BF-E929D6A0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49" y="2817293"/>
            <a:ext cx="2072276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onceito de economia de dinheiro | Vetor Grátis">
            <a:extLst>
              <a:ext uri="{FF2B5EF4-FFF2-40B4-BE49-F238E27FC236}">
                <a16:creationId xmlns:a16="http://schemas.microsoft.com/office/drawing/2014/main" id="{62B910F7-5FEA-064D-AFF3-E4323B82D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 bwMode="auto">
          <a:xfrm>
            <a:off x="9486193" y="3859803"/>
            <a:ext cx="1586000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olitical | Baixe Vetores, Fotos e arquivos PSD Grátis">
            <a:extLst>
              <a:ext uri="{FF2B5EF4-FFF2-40B4-BE49-F238E27FC236}">
                <a16:creationId xmlns:a16="http://schemas.microsoft.com/office/drawing/2014/main" id="{51134581-132E-1441-B280-D98C50F6B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8080" r="25052" b="32554"/>
          <a:stretch/>
        </p:blipFill>
        <p:spPr bwMode="auto">
          <a:xfrm>
            <a:off x="7193260" y="5066438"/>
            <a:ext cx="1355381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394FC4-A542-0843-A75A-875041E4A149}"/>
              </a:ext>
            </a:extLst>
          </p:cNvPr>
          <p:cNvSpPr txBox="1">
            <a:spLocks/>
          </p:cNvSpPr>
          <p:nvPr/>
        </p:nvSpPr>
        <p:spPr>
          <a:xfrm>
            <a:off x="3702843" y="2646362"/>
            <a:ext cx="4786313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cap="small" dirty="0">
                <a:solidFill>
                  <a:srgbClr val="002060"/>
                </a:solidFill>
              </a:rPr>
              <a:t>Muito Obrigada!!</a:t>
            </a:r>
          </a:p>
        </p:txBody>
      </p:sp>
    </p:spTree>
    <p:extLst>
      <p:ext uri="{BB962C8B-B14F-4D97-AF65-F5344CB8AC3E}">
        <p14:creationId xmlns:p14="http://schemas.microsoft.com/office/powerpoint/2010/main" val="166655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AE0150-54D7-2744-B64A-845737C5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59" y="0"/>
            <a:ext cx="886692" cy="9549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6DE5A5E-1E18-C245-B6D4-4D100836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20927"/>
            <a:ext cx="9389423" cy="1016145"/>
          </a:xfrm>
        </p:spPr>
        <p:txBody>
          <a:bodyPr>
            <a:normAutofit/>
          </a:bodyPr>
          <a:lstStyle/>
          <a:p>
            <a:r>
              <a:rPr lang="pt-PT" sz="6600" b="1" cap="small" dirty="0">
                <a:solidFill>
                  <a:srgbClr val="FF0000"/>
                </a:solidFill>
              </a:rPr>
              <a:t>Alimentação Saudável</a:t>
            </a:r>
            <a:endParaRPr lang="pt-PT" sz="66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15C4AD-E1EE-8843-BF67-B55AE8FD94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O que é ... ?</a:t>
            </a:r>
          </a:p>
        </p:txBody>
      </p:sp>
    </p:spTree>
    <p:extLst>
      <p:ext uri="{BB962C8B-B14F-4D97-AF65-F5344CB8AC3E}">
        <p14:creationId xmlns:p14="http://schemas.microsoft.com/office/powerpoint/2010/main" val="46629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1675" y="1641730"/>
            <a:ext cx="8343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dirty="0">
                <a:solidFill>
                  <a:srgbClr val="00B050"/>
                </a:solidFill>
              </a:rPr>
              <a:t>SAÚDE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" y="4029076"/>
            <a:ext cx="12096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cap="small" dirty="0"/>
              <a:t>Estado de completo de </a:t>
            </a:r>
            <a:r>
              <a:rPr lang="pt-BR" sz="4200" b="1" cap="small" dirty="0">
                <a:solidFill>
                  <a:srgbClr val="00B050"/>
                </a:solidFill>
              </a:rPr>
              <a:t>bem-estar físico</a:t>
            </a:r>
            <a:r>
              <a:rPr lang="pt-BR" sz="4200" b="1" cap="small" dirty="0"/>
              <a:t>, </a:t>
            </a:r>
            <a:r>
              <a:rPr lang="pt-BR" sz="4200" b="1" cap="small" dirty="0">
                <a:solidFill>
                  <a:srgbClr val="FF0000"/>
                </a:solidFill>
              </a:rPr>
              <a:t>mental</a:t>
            </a:r>
            <a:r>
              <a:rPr lang="pt-BR" sz="4200" b="1" cap="small" dirty="0"/>
              <a:t> e </a:t>
            </a:r>
            <a:r>
              <a:rPr lang="pt-BR" sz="4200" b="1" cap="small" dirty="0">
                <a:solidFill>
                  <a:srgbClr val="00B0F0"/>
                </a:solidFill>
              </a:rPr>
              <a:t>social</a:t>
            </a:r>
            <a:r>
              <a:rPr lang="pt-BR" sz="4200" b="1" cap="small" dirty="0"/>
              <a:t>, e não apenas a </a:t>
            </a:r>
            <a:r>
              <a:rPr lang="pt-BR" sz="4200" b="1" cap="small" dirty="0">
                <a:solidFill>
                  <a:srgbClr val="7030A0"/>
                </a:solidFill>
              </a:rPr>
              <a:t>ausência de doenças</a:t>
            </a:r>
            <a:r>
              <a:rPr lang="pt-BR" sz="4200" b="1" cap="small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20718"/>
            <a:ext cx="2245489" cy="2539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/>
              <a:t>*Fonte: Direção Geral da Saúde (DGS)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9C8E5D8-E441-234B-A38C-3DB9DD3B11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291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small" dirty="0">
                <a:solidFill>
                  <a:schemeClr val="accent6">
                    <a:lumMod val="75000"/>
                  </a:schemeClr>
                </a:solidFill>
              </a:rPr>
              <a:t>Alimentação Saudável </a:t>
            </a:r>
          </a:p>
        </p:txBody>
      </p:sp>
    </p:spTree>
    <p:extLst>
      <p:ext uri="{BB962C8B-B14F-4D97-AF65-F5344CB8AC3E}">
        <p14:creationId xmlns:p14="http://schemas.microsoft.com/office/powerpoint/2010/main" val="171923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6609146"/>
            <a:ext cx="2928395" cy="2539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/>
              <a:t>*Fonte: Associação Portuguesa dos Nutricionistas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" y="0"/>
            <a:ext cx="494347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small" dirty="0">
                <a:solidFill>
                  <a:schemeClr val="accent6">
                    <a:lumMod val="75000"/>
                  </a:schemeClr>
                </a:solidFill>
              </a:rPr>
              <a:t>Alimentação Saudável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F01187-7B36-B841-9853-3C83E5492A51}"/>
              </a:ext>
            </a:extLst>
          </p:cNvPr>
          <p:cNvSpPr txBox="1"/>
          <p:nvPr/>
        </p:nvSpPr>
        <p:spPr>
          <a:xfrm>
            <a:off x="1852612" y="1905506"/>
            <a:ext cx="8486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all" dirty="0">
                <a:solidFill>
                  <a:srgbClr val="00B050"/>
                </a:solidFill>
              </a:rPr>
              <a:t>Dieta Mediterrânea</a:t>
            </a:r>
          </a:p>
        </p:txBody>
      </p:sp>
    </p:spTree>
    <p:extLst>
      <p:ext uri="{BB962C8B-B14F-4D97-AF65-F5344CB8AC3E}">
        <p14:creationId xmlns:p14="http://schemas.microsoft.com/office/powerpoint/2010/main" val="79243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893"/>
          <a:stretch/>
        </p:blipFill>
        <p:spPr>
          <a:xfrm>
            <a:off x="2128313" y="68575"/>
            <a:ext cx="7859190" cy="67390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02677" y="984461"/>
            <a:ext cx="1300164" cy="1042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Fruta</a:t>
            </a:r>
          </a:p>
        </p:txBody>
      </p:sp>
      <p:sp>
        <p:nvSpPr>
          <p:cNvPr id="7" name="Oval 6"/>
          <p:cNvSpPr/>
          <p:nvPr/>
        </p:nvSpPr>
        <p:spPr>
          <a:xfrm>
            <a:off x="6932100" y="103300"/>
            <a:ext cx="1674443" cy="10355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Gorduras Óleos</a:t>
            </a:r>
          </a:p>
        </p:txBody>
      </p:sp>
      <p:sp>
        <p:nvSpPr>
          <p:cNvPr id="8" name="Oval 7"/>
          <p:cNvSpPr/>
          <p:nvPr/>
        </p:nvSpPr>
        <p:spPr>
          <a:xfrm>
            <a:off x="9857191" y="2271419"/>
            <a:ext cx="2267768" cy="12619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Carne, Pescado e Ovos</a:t>
            </a:r>
          </a:p>
        </p:txBody>
      </p:sp>
      <p:sp>
        <p:nvSpPr>
          <p:cNvPr id="9" name="Oval 8"/>
          <p:cNvSpPr/>
          <p:nvPr/>
        </p:nvSpPr>
        <p:spPr>
          <a:xfrm>
            <a:off x="9102924" y="1039916"/>
            <a:ext cx="2110977" cy="1042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Lacticínios</a:t>
            </a:r>
          </a:p>
        </p:txBody>
      </p:sp>
      <p:sp>
        <p:nvSpPr>
          <p:cNvPr id="10" name="Oval 9"/>
          <p:cNvSpPr/>
          <p:nvPr/>
        </p:nvSpPr>
        <p:spPr>
          <a:xfrm>
            <a:off x="7964686" y="5421994"/>
            <a:ext cx="2276475" cy="1332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Cereais e derivados, Tubérculos </a:t>
            </a:r>
          </a:p>
        </p:txBody>
      </p:sp>
      <p:sp>
        <p:nvSpPr>
          <p:cNvPr id="11" name="Oval 10"/>
          <p:cNvSpPr/>
          <p:nvPr/>
        </p:nvSpPr>
        <p:spPr>
          <a:xfrm>
            <a:off x="1752618" y="5090283"/>
            <a:ext cx="1804971" cy="1042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Hortícolas</a:t>
            </a:r>
          </a:p>
        </p:txBody>
      </p:sp>
      <p:sp>
        <p:nvSpPr>
          <p:cNvPr id="12" name="Oval 11"/>
          <p:cNvSpPr/>
          <p:nvPr/>
        </p:nvSpPr>
        <p:spPr>
          <a:xfrm>
            <a:off x="9508322" y="4209798"/>
            <a:ext cx="2276475" cy="113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Leguminosas</a:t>
            </a:r>
          </a:p>
        </p:txBody>
      </p:sp>
      <p:sp>
        <p:nvSpPr>
          <p:cNvPr id="13" name="Oval 12"/>
          <p:cNvSpPr/>
          <p:nvPr/>
        </p:nvSpPr>
        <p:spPr>
          <a:xfrm>
            <a:off x="5333676" y="2919261"/>
            <a:ext cx="1414462" cy="1042987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Água</a:t>
            </a:r>
          </a:p>
          <a:p>
            <a:pPr algn="ctr"/>
            <a:r>
              <a:rPr lang="pt-BR" b="1" cap="small" dirty="0">
                <a:solidFill>
                  <a:sysClr val="windowText" lastClr="000000"/>
                </a:solidFill>
              </a:rPr>
              <a:t>1,5 a 3L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6605710"/>
            <a:ext cx="2928395" cy="2539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/>
              <a:t>*Fonte: Associação Portuguesa dos Nutricionistas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0"/>
            <a:ext cx="48291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small" dirty="0">
                <a:solidFill>
                  <a:schemeClr val="accent6">
                    <a:lumMod val="75000"/>
                  </a:schemeClr>
                </a:solidFill>
              </a:rPr>
              <a:t>Alimentação Saudável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36C6D8-160B-1443-BFC9-D741823278D9}"/>
              </a:ext>
            </a:extLst>
          </p:cNvPr>
          <p:cNvSpPr txBox="1"/>
          <p:nvPr/>
        </p:nvSpPr>
        <p:spPr>
          <a:xfrm>
            <a:off x="254589" y="1085205"/>
            <a:ext cx="1061188" cy="5349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wordArtVert"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DIETA</a:t>
            </a:r>
          </a:p>
          <a:p>
            <a:pPr algn="ctr"/>
            <a:r>
              <a:rPr lang="pt-PT" sz="2400" b="1" dirty="0">
                <a:solidFill>
                  <a:schemeClr val="bg1"/>
                </a:solidFill>
              </a:rPr>
              <a:t>MEDITERRÂNEA</a:t>
            </a:r>
          </a:p>
        </p:txBody>
      </p:sp>
    </p:spTree>
    <p:extLst>
      <p:ext uri="{BB962C8B-B14F-4D97-AF65-F5344CB8AC3E}">
        <p14:creationId xmlns:p14="http://schemas.microsoft.com/office/powerpoint/2010/main" val="424915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8158165" y="2357438"/>
            <a:ext cx="3824288" cy="2628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cap="small" dirty="0"/>
              <a:t>Equilibrada</a:t>
            </a:r>
            <a:endParaRPr lang="pt-BR" sz="4400" cap="small" dirty="0"/>
          </a:p>
        </p:txBody>
      </p:sp>
      <p:sp>
        <p:nvSpPr>
          <p:cNvPr id="7" name="Retângulo Arredondado 6"/>
          <p:cNvSpPr/>
          <p:nvPr/>
        </p:nvSpPr>
        <p:spPr>
          <a:xfrm>
            <a:off x="4152901" y="2357438"/>
            <a:ext cx="3824288" cy="2628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cap="small" dirty="0"/>
              <a:t>Variada</a:t>
            </a:r>
            <a:endParaRPr lang="pt-BR" sz="40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147637" y="2357438"/>
            <a:ext cx="3824288" cy="2628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cap="small" dirty="0"/>
              <a:t>Completa</a:t>
            </a:r>
            <a:endParaRPr lang="pt-BR" sz="4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609144"/>
            <a:ext cx="2928395" cy="2539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dirty="0"/>
              <a:t>*Fonte: Associação Portuguesa dos Nutricionistas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2F7B448-03F4-3C4B-BAFF-114248266E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0863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small" dirty="0">
                <a:solidFill>
                  <a:schemeClr val="accent6">
                    <a:lumMod val="75000"/>
                  </a:schemeClr>
                </a:solidFill>
              </a:rPr>
              <a:t>Alimentação Saudável </a:t>
            </a:r>
          </a:p>
        </p:txBody>
      </p:sp>
    </p:spTree>
    <p:extLst>
      <p:ext uri="{BB962C8B-B14F-4D97-AF65-F5344CB8AC3E}">
        <p14:creationId xmlns:p14="http://schemas.microsoft.com/office/powerpoint/2010/main" val="191686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AE0150-54D7-2744-B64A-845737C5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59" y="0"/>
            <a:ext cx="886692" cy="9549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6DE5A5E-1E18-C245-B6D4-4D100836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288" y="2828926"/>
            <a:ext cx="9389423" cy="1236734"/>
          </a:xfrm>
        </p:spPr>
        <p:txBody>
          <a:bodyPr>
            <a:noAutofit/>
          </a:bodyPr>
          <a:lstStyle/>
          <a:p>
            <a:r>
              <a:rPr lang="pt-PT" sz="8800" b="1" cap="small" dirty="0">
                <a:solidFill>
                  <a:srgbClr val="FF0000"/>
                </a:solidFill>
              </a:rPr>
              <a:t>Sustentabilidade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AE5C6A4-047A-4A42-80E6-FBD78C0D12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O que é ... ?</a:t>
            </a:r>
          </a:p>
        </p:txBody>
      </p:sp>
    </p:spTree>
    <p:extLst>
      <p:ext uri="{BB962C8B-B14F-4D97-AF65-F5344CB8AC3E}">
        <p14:creationId xmlns:p14="http://schemas.microsoft.com/office/powerpoint/2010/main" val="423488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02CFC66-ED36-DE41-BEAD-48DC41183D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0863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small" dirty="0">
                <a:solidFill>
                  <a:schemeClr val="accent6">
                    <a:lumMod val="75000"/>
                  </a:schemeClr>
                </a:solidFill>
              </a:rPr>
              <a:t>Sustentabilidade</a:t>
            </a:r>
          </a:p>
        </p:txBody>
      </p:sp>
      <p:pic>
        <p:nvPicPr>
          <p:cNvPr id="3074" name="Picture 2" descr="Bonito feliz engraçado planeta terra meditar. projeto de ilustração  vetorial personagem dos desenhos animados. conceito de meditação | Vetor  Premium">
            <a:extLst>
              <a:ext uri="{FF2B5EF4-FFF2-40B4-BE49-F238E27FC236}">
                <a16:creationId xmlns:a16="http://schemas.microsoft.com/office/drawing/2014/main" id="{1BB55E29-8F0C-DB43-8EA4-1A7C9ED0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0240" r="16339" b="35911"/>
          <a:stretch/>
        </p:blipFill>
        <p:spPr bwMode="auto">
          <a:xfrm>
            <a:off x="96348" y="772115"/>
            <a:ext cx="4089873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tor Grátis | Os animais engraçados em um rio na ilustração do vetor dos  desenhos animados de madeira">
            <a:extLst>
              <a:ext uri="{FF2B5EF4-FFF2-40B4-BE49-F238E27FC236}">
                <a16:creationId xmlns:a16="http://schemas.microsoft.com/office/drawing/2014/main" id="{7F83E1AE-FAF6-414B-BD2C-A08C5245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96" y="3230010"/>
            <a:ext cx="3240000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elizes lindos filhos menino e menina so... | Premium Vector #Freepik # vector #escola #pessoas #criancas #f… em 2020 | Arte para crianças,  Crianças felizes, Desenho familia">
            <a:extLst>
              <a:ext uri="{FF2B5EF4-FFF2-40B4-BE49-F238E27FC236}">
                <a16:creationId xmlns:a16="http://schemas.microsoft.com/office/drawing/2014/main" id="{6BAA73B1-E4C4-C640-BEB8-2C5E89E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27" y="1174786"/>
            <a:ext cx="4662621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ceito de economia de dinheiro | Vetor Grátis">
            <a:extLst>
              <a:ext uri="{FF2B5EF4-FFF2-40B4-BE49-F238E27FC236}">
                <a16:creationId xmlns:a16="http://schemas.microsoft.com/office/drawing/2014/main" id="{2FFB4337-1800-E941-B4F6-E42EA78F2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 bwMode="auto">
          <a:xfrm>
            <a:off x="6828688" y="3575085"/>
            <a:ext cx="3568500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litical | Baixe Vetores, Fotos e arquivos PSD Grátis">
            <a:extLst>
              <a:ext uri="{FF2B5EF4-FFF2-40B4-BE49-F238E27FC236}">
                <a16:creationId xmlns:a16="http://schemas.microsoft.com/office/drawing/2014/main" id="{98790438-2224-904C-A606-5AA604DE2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8080" r="25052" b="32554"/>
          <a:stretch/>
        </p:blipFill>
        <p:spPr bwMode="auto">
          <a:xfrm>
            <a:off x="8984048" y="364170"/>
            <a:ext cx="3049604" cy="32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B89292-C06E-4946-9D77-8447EFCF235F}"/>
              </a:ext>
            </a:extLst>
          </p:cNvPr>
          <p:cNvSpPr txBox="1"/>
          <p:nvPr/>
        </p:nvSpPr>
        <p:spPr>
          <a:xfrm>
            <a:off x="363206" y="3429000"/>
            <a:ext cx="134043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Planeta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13B096-CBC8-FA4B-8AAF-B81C93159EF1}"/>
              </a:ext>
            </a:extLst>
          </p:cNvPr>
          <p:cNvSpPr txBox="1"/>
          <p:nvPr/>
        </p:nvSpPr>
        <p:spPr>
          <a:xfrm>
            <a:off x="352306" y="5195085"/>
            <a:ext cx="178897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Água, animais e plantas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9F0CB7-DD5C-9D4B-8DA5-B5852AB4419F}"/>
              </a:ext>
            </a:extLst>
          </p:cNvPr>
          <p:cNvSpPr txBox="1"/>
          <p:nvPr/>
        </p:nvSpPr>
        <p:spPr>
          <a:xfrm>
            <a:off x="3338542" y="2249110"/>
            <a:ext cx="17889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Pessoas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2A0D19-FFB8-174F-B5A7-6B31890CE415}"/>
              </a:ext>
            </a:extLst>
          </p:cNvPr>
          <p:cNvSpPr txBox="1"/>
          <p:nvPr/>
        </p:nvSpPr>
        <p:spPr>
          <a:xfrm>
            <a:off x="5934199" y="6164581"/>
            <a:ext cx="178897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Dinheiro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AFDC1F8-08F9-6243-8C7E-1557E9DAC2EC}"/>
              </a:ext>
            </a:extLst>
          </p:cNvPr>
          <p:cNvSpPr txBox="1"/>
          <p:nvPr/>
        </p:nvSpPr>
        <p:spPr>
          <a:xfrm>
            <a:off x="10087933" y="3493300"/>
            <a:ext cx="1788978" cy="461665"/>
          </a:xfrm>
          <a:prstGeom prst="rect">
            <a:avLst/>
          </a:prstGeom>
          <a:solidFill>
            <a:srgbClr val="D6AAD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Governo</a:t>
            </a:r>
          </a:p>
        </p:txBody>
      </p:sp>
    </p:spTree>
    <p:extLst>
      <p:ext uri="{BB962C8B-B14F-4D97-AF65-F5344CB8AC3E}">
        <p14:creationId xmlns:p14="http://schemas.microsoft.com/office/powerpoint/2010/main" val="138710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AE0150-54D7-2744-B64A-845737C5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59" y="0"/>
            <a:ext cx="886692" cy="9549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6DE5A5E-1E18-C245-B6D4-4D100836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712" y="2328864"/>
            <a:ext cx="9389423" cy="1979684"/>
          </a:xfrm>
        </p:spPr>
        <p:txBody>
          <a:bodyPr>
            <a:normAutofit/>
          </a:bodyPr>
          <a:lstStyle/>
          <a:p>
            <a:r>
              <a:rPr lang="pt-PT" sz="6600" b="1" cap="small" dirty="0">
                <a:solidFill>
                  <a:srgbClr val="FF0000"/>
                </a:solidFill>
              </a:rPr>
              <a:t>Alimentação Saudável</a:t>
            </a:r>
            <a:br>
              <a:rPr lang="pt-PT" sz="6600" b="1" cap="small" dirty="0">
                <a:solidFill>
                  <a:srgbClr val="FF0000"/>
                </a:solidFill>
              </a:rPr>
            </a:br>
            <a:r>
              <a:rPr lang="pt-PT" sz="6600" b="1" cap="small" dirty="0">
                <a:solidFill>
                  <a:srgbClr val="FF0000"/>
                </a:solidFill>
              </a:rPr>
              <a:t>Sustentável</a:t>
            </a:r>
            <a:endParaRPr lang="pt-PT" sz="66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15C4AD-E1EE-8843-BF67-B55AE8FD94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8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400" b="1" cap="small" dirty="0">
                <a:solidFill>
                  <a:srgbClr val="002060"/>
                </a:solidFill>
              </a:rPr>
              <a:t>Como é ... ?</a:t>
            </a:r>
          </a:p>
        </p:txBody>
      </p:sp>
    </p:spTree>
    <p:extLst>
      <p:ext uri="{BB962C8B-B14F-4D97-AF65-F5344CB8AC3E}">
        <p14:creationId xmlns:p14="http://schemas.microsoft.com/office/powerpoint/2010/main" val="3426368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536</Words>
  <Application>Microsoft Macintosh PowerPoint</Application>
  <PresentationFormat>Ecrã Panorâmico</PresentationFormat>
  <Paragraphs>83</Paragraphs>
  <Slides>19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Tema do Office</vt:lpstr>
      <vt:lpstr>Alimentação Saudável Sustentável</vt:lpstr>
      <vt:lpstr>Alimentação Saudável</vt:lpstr>
      <vt:lpstr>Apresentação do PowerPoint</vt:lpstr>
      <vt:lpstr>Apresentação do PowerPoint</vt:lpstr>
      <vt:lpstr>Apresentação do PowerPoint</vt:lpstr>
      <vt:lpstr>Apresentação do PowerPoint</vt:lpstr>
      <vt:lpstr>Sustentabilidade</vt:lpstr>
      <vt:lpstr>Apresentação do PowerPoint</vt:lpstr>
      <vt:lpstr>Alimentação Saudável Sustentável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Alimentação infantil</dc:title>
  <dc:creator>Microsoft Office User</dc:creator>
  <cp:lastModifiedBy>Microsoft Office User</cp:lastModifiedBy>
  <cp:revision>55</cp:revision>
  <dcterms:created xsi:type="dcterms:W3CDTF">2019-11-22T21:46:58Z</dcterms:created>
  <dcterms:modified xsi:type="dcterms:W3CDTF">2020-10-05T21:08:29Z</dcterms:modified>
</cp:coreProperties>
</file>