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57" r:id="rId2"/>
    <p:sldId id="261" r:id="rId3"/>
    <p:sldId id="262" r:id="rId4"/>
    <p:sldId id="263" r:id="rId5"/>
    <p:sldId id="264" r:id="rId6"/>
    <p:sldId id="265" r:id="rId7"/>
    <p:sldId id="266" r:id="rId8"/>
    <p:sldId id="321" r:id="rId9"/>
    <p:sldId id="322" r:id="rId10"/>
    <p:sldId id="323" r:id="rId11"/>
    <p:sldId id="324" r:id="rId12"/>
    <p:sldId id="325" r:id="rId13"/>
    <p:sldId id="326" r:id="rId14"/>
    <p:sldId id="327" r:id="rId15"/>
    <p:sldId id="328" r:id="rId16"/>
    <p:sldId id="258" r:id="rId17"/>
    <p:sldId id="259" r:id="rId18"/>
    <p:sldId id="267" r:id="rId19"/>
    <p:sldId id="268" r:id="rId20"/>
    <p:sldId id="269" r:id="rId21"/>
    <p:sldId id="270" r:id="rId22"/>
    <p:sldId id="272" r:id="rId23"/>
    <p:sldId id="273" r:id="rId24"/>
    <p:sldId id="315" r:id="rId25"/>
    <p:sldId id="314" r:id="rId26"/>
    <p:sldId id="274" r:id="rId27"/>
    <p:sldId id="316" r:id="rId28"/>
    <p:sldId id="275" r:id="rId29"/>
    <p:sldId id="317" r:id="rId30"/>
    <p:sldId id="276" r:id="rId31"/>
    <p:sldId id="318" r:id="rId32"/>
    <p:sldId id="277" r:id="rId33"/>
    <p:sldId id="278" r:id="rId34"/>
    <p:sldId id="279" r:id="rId35"/>
    <p:sldId id="280" r:id="rId36"/>
    <p:sldId id="281" r:id="rId37"/>
    <p:sldId id="282" r:id="rId38"/>
    <p:sldId id="307" r:id="rId39"/>
    <p:sldId id="308" r:id="rId40"/>
    <p:sldId id="309" r:id="rId41"/>
    <p:sldId id="319" r:id="rId42"/>
    <p:sldId id="295" r:id="rId43"/>
    <p:sldId id="297" r:id="rId44"/>
    <p:sldId id="298" r:id="rId45"/>
    <p:sldId id="299" r:id="rId46"/>
    <p:sldId id="286" r:id="rId47"/>
    <p:sldId id="287" r:id="rId48"/>
    <p:sldId id="288" r:id="rId49"/>
    <p:sldId id="289" r:id="rId50"/>
    <p:sldId id="290" r:id="rId51"/>
    <p:sldId id="291" r:id="rId52"/>
    <p:sldId id="292" r:id="rId53"/>
    <p:sldId id="293" r:id="rId54"/>
    <p:sldId id="300" r:id="rId55"/>
    <p:sldId id="296" r:id="rId56"/>
    <p:sldId id="301" r:id="rId57"/>
    <p:sldId id="303" r:id="rId58"/>
    <p:sldId id="302" r:id="rId59"/>
    <p:sldId id="304" r:id="rId60"/>
    <p:sldId id="305" r:id="rId61"/>
    <p:sldId id="311" r:id="rId62"/>
    <p:sldId id="313" r:id="rId6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Vidutinis stilius 2 – paryškinima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80" d="100"/>
          <a:sy n="80" d="100"/>
        </p:scale>
        <p:origin x="-858"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jpeg"/><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733203"/>
            <a:ext cx="9144000" cy="6124797"/>
          </a:xfrm>
          <a:prstGeom prst="rect">
            <a:avLst/>
          </a:prstGeom>
        </p:spPr>
      </p:pic>
      <p:pic>
        <p:nvPicPr>
          <p:cNvPr id="8" name="Picture 7"/>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6477000" y="1295400"/>
            <a:ext cx="901373" cy="901373"/>
          </a:xfrm>
          <a:prstGeom prst="ellipse">
            <a:avLst/>
          </a:prstGeom>
          <a:ln>
            <a:noFill/>
          </a:ln>
          <a:effectLst>
            <a:outerShdw blurRad="292100" dist="76200" dir="2700000" algn="tl" rotWithShape="0">
              <a:srgbClr val="333333">
                <a:alpha val="50000"/>
              </a:srgbClr>
            </a:outerShdw>
          </a:effectLst>
        </p:spPr>
      </p:pic>
      <p:pic>
        <p:nvPicPr>
          <p:cNvPr id="9" name="Picture 8"/>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5791200" y="1905000"/>
            <a:ext cx="1240461" cy="1240461"/>
          </a:xfrm>
          <a:prstGeom prst="ellipse">
            <a:avLst/>
          </a:prstGeom>
          <a:ln>
            <a:noFill/>
          </a:ln>
          <a:effectLst>
            <a:outerShdw blurRad="292100" dist="76200" dir="2700000" algn="tl" rotWithShape="0">
              <a:srgbClr val="333333">
                <a:alpha val="50000"/>
              </a:srgbClr>
            </a:outerShdw>
          </a:effectLst>
        </p:spPr>
      </p:pic>
      <p:pic>
        <p:nvPicPr>
          <p:cNvPr id="10" name="Picture 9"/>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6705600" y="2209800"/>
            <a:ext cx="1828800" cy="1828800"/>
          </a:xfrm>
          <a:prstGeom prst="ellipse">
            <a:avLst/>
          </a:prstGeom>
          <a:ln>
            <a:noFill/>
          </a:ln>
          <a:effectLst>
            <a:outerShdw blurRad="292100" dist="76200" dir="2700000" algn="tl" rotWithShape="0">
              <a:srgbClr val="333333">
                <a:alpha val="50000"/>
              </a:srgbClr>
            </a:outerShdw>
          </a:effectLst>
        </p:spPr>
      </p:pic>
      <p:sp>
        <p:nvSpPr>
          <p:cNvPr id="2" name="Title 1"/>
          <p:cNvSpPr>
            <a:spLocks noGrp="1"/>
          </p:cNvSpPr>
          <p:nvPr>
            <p:ph type="ctrTitle"/>
          </p:nvPr>
        </p:nvSpPr>
        <p:spPr>
          <a:xfrm>
            <a:off x="381000" y="381001"/>
            <a:ext cx="7772400" cy="761999"/>
          </a:xfrm>
        </p:spPr>
        <p:txBody>
          <a:bodyPr anchor="t"/>
          <a:lstStyle>
            <a:lvl1pPr algn="l">
              <a:defRPr>
                <a:latin typeface="Georgia" pitchFamily="18" charset="0"/>
              </a:defRPr>
            </a:lvl1pPr>
          </a:lstStyle>
          <a:p>
            <a:r>
              <a:rPr lang="en-US" smtClean="0"/>
              <a:t>Click to edit Master title style</a:t>
            </a:r>
            <a:endParaRPr lang="en-US" dirty="0"/>
          </a:p>
        </p:txBody>
      </p:sp>
      <p:sp>
        <p:nvSpPr>
          <p:cNvPr id="3" name="Subtitle 2"/>
          <p:cNvSpPr>
            <a:spLocks noGrp="1"/>
          </p:cNvSpPr>
          <p:nvPr>
            <p:ph type="subTitle" idx="1" hasCustomPrompt="1"/>
          </p:nvPr>
        </p:nvSpPr>
        <p:spPr>
          <a:xfrm>
            <a:off x="439948" y="1219200"/>
            <a:ext cx="5275052" cy="1295400"/>
          </a:xfrm>
        </p:spPr>
        <p:txBody>
          <a:bodyPr>
            <a:normAutofit/>
          </a:bodyPr>
          <a:lstStyle>
            <a:lvl1pPr marL="0" indent="0" algn="l">
              <a:buNone/>
              <a:defRPr sz="1600" baseline="0">
                <a:solidFill>
                  <a:schemeClr val="tx1"/>
                </a:solidFill>
                <a:latin typeface="Georg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a:t>
            </a:r>
            <a:endParaRPr lang="en-US" dirty="0"/>
          </a:p>
        </p:txBody>
      </p:sp>
      <p:sp>
        <p:nvSpPr>
          <p:cNvPr id="4" name="Date Placeholder 3"/>
          <p:cNvSpPr>
            <a:spLocks noGrp="1"/>
          </p:cNvSpPr>
          <p:nvPr>
            <p:ph type="dt" sz="half" idx="10"/>
          </p:nvPr>
        </p:nvSpPr>
        <p:spPr/>
        <p:txBody>
          <a:bodyPr/>
          <a:lstStyle/>
          <a:p>
            <a:fld id="{F922158D-428B-4987-8B28-745A2AFA1252}" type="datetimeFigureOut">
              <a:rPr lang="en-US" smtClean="0">
                <a:solidFill>
                  <a:prstClr val="black">
                    <a:tint val="75000"/>
                  </a:prstClr>
                </a:solidFill>
              </a:rPr>
              <a:pPr/>
              <a:t>12/8/2017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15FC477-0A05-4F3E-8EE9-E015C9089D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893835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par>
                                <p:cTn id="11" presetID="31" presetClass="entr" presetSubtype="0" fill="hold" nodeType="withEffect">
                                  <p:stCondLst>
                                    <p:cond delay="500"/>
                                  </p:stCondLst>
                                  <p:iterate type="lt">
                                    <p:tmPct val="5000"/>
                                  </p:iterate>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par>
                                <p:cTn id="17" presetID="31" presetClass="entr" presetSubtype="0" fill="hold" nodeType="withEffect">
                                  <p:stCondLst>
                                    <p:cond delay="1000"/>
                                  </p:stCondLst>
                                  <p:iterate type="lt">
                                    <p:tmPct val="5000"/>
                                  </p:iterate>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 calcmode="lin" valueType="num">
                                      <p:cBhvr>
                                        <p:cTn id="21" dur="1000" fill="hold"/>
                                        <p:tgtEl>
                                          <p:spTgt spid="10"/>
                                        </p:tgtEl>
                                        <p:attrNameLst>
                                          <p:attrName>style.rotation</p:attrName>
                                        </p:attrNameLst>
                                      </p:cBhvr>
                                      <p:tavLst>
                                        <p:tav tm="0">
                                          <p:val>
                                            <p:fltVal val="90"/>
                                          </p:val>
                                        </p:tav>
                                        <p:tav tm="100000">
                                          <p:val>
                                            <p:fltVal val="0"/>
                                          </p:val>
                                        </p:tav>
                                      </p:tavLst>
                                    </p:anim>
                                    <p:animEffect transition="in" filter="fade">
                                      <p:cBhvr>
                                        <p:cTn id="22" dur="1000"/>
                                        <p:tgtEl>
                                          <p:spTgt spid="10"/>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922158D-428B-4987-8B28-745A2AFA1252}" type="datetimeFigureOut">
              <a:rPr lang="en-US" smtClean="0">
                <a:solidFill>
                  <a:prstClr val="black">
                    <a:tint val="75000"/>
                  </a:prstClr>
                </a:solidFill>
              </a:rPr>
              <a:pPr/>
              <a:t>12/8/2017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15FC477-0A05-4F3E-8EE9-E015C9089D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0659104"/>
      </p:ext>
    </p:extLst>
  </p:cSld>
  <p:clrMapOvr>
    <a:masterClrMapping/>
  </p:clrMapOvr>
  <p:transition spd="slow">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0"/>
            <a:ext cx="2057400" cy="5211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14400"/>
            <a:ext cx="6019800" cy="5211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922158D-428B-4987-8B28-745A2AFA1252}" type="datetimeFigureOut">
              <a:rPr lang="en-US" smtClean="0">
                <a:solidFill>
                  <a:prstClr val="black">
                    <a:tint val="75000"/>
                  </a:prstClr>
                </a:solidFill>
              </a:rPr>
              <a:pPr/>
              <a:t>12/8/2017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15FC477-0A05-4F3E-8EE9-E015C9089D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2497887"/>
      </p:ext>
    </p:extLst>
  </p:cSld>
  <p:clrMapOvr>
    <a:masterClrMapping/>
  </p:clrMapOvr>
  <p:transition spd="slow">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a:srcRect l="-92" t="50811" r="45394" b="-590"/>
          <a:stretch/>
        </p:blipFill>
        <p:spPr>
          <a:xfrm>
            <a:off x="-13648" y="0"/>
            <a:ext cx="9157648" cy="5582272"/>
          </a:xfrm>
          <a:prstGeom prst="rect">
            <a:avLst/>
          </a:prstGeom>
        </p:spPr>
      </p:pic>
      <p:pic>
        <p:nvPicPr>
          <p:cNvPr id="8" name="Picture 7"/>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685800" y="1066799"/>
            <a:ext cx="1979920" cy="2013807"/>
          </a:xfrm>
          <a:prstGeom prst="ellipse">
            <a:avLst/>
          </a:prstGeom>
          <a:ln>
            <a:noFill/>
          </a:ln>
          <a:effectLst>
            <a:outerShdw blurRad="292100" dist="139700" dir="2700000" algn="tl" rotWithShape="0">
              <a:srgbClr val="333333">
                <a:alpha val="65000"/>
              </a:srgbClr>
            </a:outerShdw>
          </a:effectLst>
        </p:spPr>
      </p:pic>
      <p:sp>
        <p:nvSpPr>
          <p:cNvPr id="2" name="Title 1"/>
          <p:cNvSpPr>
            <a:spLocks noGrp="1"/>
          </p:cNvSpPr>
          <p:nvPr>
            <p:ph type="title" hasCustomPrompt="1"/>
          </p:nvPr>
        </p:nvSpPr>
        <p:spPr>
          <a:xfrm>
            <a:off x="3768304" y="1905000"/>
            <a:ext cx="5105400" cy="1143001"/>
          </a:xfrm>
        </p:spPr>
        <p:txBody>
          <a:bodyPr anchor="b" anchorCtr="0">
            <a:normAutofit/>
          </a:bodyPr>
          <a:lstStyle>
            <a:lvl1pPr algn="l">
              <a:defRPr sz="3600" b="0" cap="none">
                <a:latin typeface="Georgia" pitchFamily="18"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3810000" y="3048000"/>
            <a:ext cx="5105400" cy="1500187"/>
          </a:xfrm>
        </p:spPr>
        <p:txBody>
          <a:bodyPr anchor="t"/>
          <a:lstStyle>
            <a:lvl1pPr marL="0" indent="0">
              <a:buNone/>
              <a:defRPr sz="2000">
                <a:solidFill>
                  <a:schemeClr val="tx1"/>
                </a:solidFill>
                <a:latin typeface="Georgia" pitchFamily="18"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922158D-428B-4987-8B28-745A2AFA1252}" type="datetimeFigureOut">
              <a:rPr lang="en-US" smtClean="0">
                <a:solidFill>
                  <a:prstClr val="black">
                    <a:tint val="75000"/>
                  </a:prstClr>
                </a:solidFill>
              </a:rPr>
              <a:pPr/>
              <a:t>12/8/2017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15FC477-0A05-4F3E-8EE9-E015C9089D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90938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914400"/>
          </a:xfrm>
        </p:spPr>
        <p:txBody>
          <a:bodyPr anchor="t">
            <a:normAutofit/>
          </a:bodyPr>
          <a:lstStyle>
            <a:lvl1pPr algn="l">
              <a:defRPr sz="2800">
                <a:latin typeface="Georgia" pitchFamily="18"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normAutofit/>
          </a:bodyPr>
          <a:lstStyle>
            <a:lvl1pPr marL="342900" indent="-342900">
              <a:lnSpc>
                <a:spcPct val="150000"/>
              </a:lnSpc>
              <a:spcBef>
                <a:spcPts val="0"/>
              </a:spcBef>
              <a:buSzPct val="130000"/>
              <a:buFont typeface="Arial" pitchFamily="34" charset="0"/>
              <a:buChar char="•"/>
              <a:defRPr sz="2000">
                <a:latin typeface="Georgia" pitchFamily="18" charset="0"/>
              </a:defRPr>
            </a:lvl1pPr>
            <a:lvl2pPr marL="571500" indent="-228600">
              <a:lnSpc>
                <a:spcPct val="150000"/>
              </a:lnSpc>
              <a:spcBef>
                <a:spcPts val="0"/>
              </a:spcBef>
              <a:buSzPct val="60000"/>
              <a:buFont typeface="Courier New" pitchFamily="49" charset="0"/>
              <a:buChar char="o"/>
              <a:defRPr sz="1800">
                <a:latin typeface="Georgia" pitchFamily="18" charset="0"/>
              </a:defRPr>
            </a:lvl2pPr>
            <a:lvl3pPr>
              <a:defRPr sz="2000">
                <a:latin typeface="Georgia" pitchFamily="18" charset="0"/>
              </a:defRPr>
            </a:lvl3pPr>
            <a:lvl4pPr>
              <a:defRPr sz="2000">
                <a:latin typeface="Georgia" pitchFamily="18" charset="0"/>
              </a:defRPr>
            </a:lvl4pPr>
            <a:lvl5pPr>
              <a:defRPr sz="2000">
                <a:latin typeface="Georgia" pitchFamily="18"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10"/>
          </p:nvPr>
        </p:nvSpPr>
        <p:spPr/>
        <p:txBody>
          <a:bodyPr/>
          <a:lstStyle/>
          <a:p>
            <a:fld id="{F922158D-428B-4987-8B28-745A2AFA1252}" type="datetimeFigureOut">
              <a:rPr lang="en-US" smtClean="0">
                <a:solidFill>
                  <a:prstClr val="black">
                    <a:tint val="75000"/>
                  </a:prstClr>
                </a:solidFill>
              </a:rPr>
              <a:pPr/>
              <a:t>12/8/2017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15FC477-0A05-4F3E-8EE9-E015C9089D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1818732"/>
      </p:ext>
    </p:extLst>
  </p:cSld>
  <p:clrMapOvr>
    <a:masterClrMapping/>
  </p:clrMapOvr>
  <p:transition spd="slow">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828800"/>
            <a:ext cx="4038600" cy="42973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828800"/>
            <a:ext cx="4038600" cy="42973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922158D-428B-4987-8B28-745A2AFA1252}" type="datetimeFigureOut">
              <a:rPr lang="en-US" smtClean="0">
                <a:solidFill>
                  <a:prstClr val="black">
                    <a:tint val="75000"/>
                  </a:prstClr>
                </a:solidFill>
              </a:rPr>
              <a:pPr/>
              <a:t>12/8/2017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15FC477-0A05-4F3E-8EE9-E015C9089D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9370910"/>
      </p:ext>
    </p:extLst>
  </p:cSld>
  <p:clrMapOvr>
    <a:masterClrMapping/>
  </p:clrMapOvr>
  <p:transition spd="slow">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6096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922158D-428B-4987-8B28-745A2AFA1252}" type="datetimeFigureOut">
              <a:rPr lang="en-US" smtClean="0">
                <a:solidFill>
                  <a:prstClr val="black">
                    <a:tint val="75000"/>
                  </a:prstClr>
                </a:solidFill>
              </a:rPr>
              <a:pPr/>
              <a:t>12/8/2017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15FC477-0A05-4F3E-8EE9-E015C9089D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7131483"/>
      </p:ext>
    </p:extLst>
  </p:cSld>
  <p:clrMapOvr>
    <a:masterClrMapping/>
  </p:clrMapOvr>
  <p:transition spd="slow">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lvl1pPr>
              <a:defRPr sz="2800"/>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922158D-428B-4987-8B28-745A2AFA1252}" type="datetimeFigureOut">
              <a:rPr lang="en-US" smtClean="0">
                <a:solidFill>
                  <a:prstClr val="black">
                    <a:tint val="75000"/>
                  </a:prstClr>
                </a:solidFill>
              </a:rPr>
              <a:pPr/>
              <a:t>12/8/2017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15FC477-0A05-4F3E-8EE9-E015C9089D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161424"/>
      </p:ext>
    </p:extLst>
  </p:cSld>
  <p:clrMapOvr>
    <a:masterClrMapping/>
  </p:clrMapOvr>
  <p:transition spd="slow">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22158D-428B-4987-8B28-745A2AFA1252}" type="datetimeFigureOut">
              <a:rPr lang="en-US" smtClean="0">
                <a:solidFill>
                  <a:prstClr val="black">
                    <a:tint val="75000"/>
                  </a:prstClr>
                </a:solidFill>
              </a:rPr>
              <a:pPr/>
              <a:t>12/8/2017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15FC477-0A05-4F3E-8EE9-E015C9089D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4364511"/>
      </p:ext>
    </p:extLst>
  </p:cSld>
  <p:clrMapOvr>
    <a:masterClrMapping/>
  </p:clrMapOvr>
  <p:transition spd="slow">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3008313" cy="7620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914400"/>
            <a:ext cx="5111750" cy="5211763"/>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752600"/>
            <a:ext cx="3008313" cy="43735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922158D-428B-4987-8B28-745A2AFA1252}" type="datetimeFigureOut">
              <a:rPr lang="en-US" smtClean="0">
                <a:solidFill>
                  <a:prstClr val="black">
                    <a:tint val="75000"/>
                  </a:prstClr>
                </a:solidFill>
              </a:rPr>
              <a:pPr/>
              <a:t>12/8/2017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15FC477-0A05-4F3E-8EE9-E015C9089D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3164188"/>
      </p:ext>
    </p:extLst>
  </p:cSld>
  <p:clrMapOvr>
    <a:masterClrMapping/>
  </p:clrMapOvr>
  <p:transition spd="slow">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922158D-428B-4987-8B28-745A2AFA1252}" type="datetimeFigureOut">
              <a:rPr lang="en-US" smtClean="0">
                <a:solidFill>
                  <a:prstClr val="black">
                    <a:tint val="75000"/>
                  </a:prstClr>
                </a:solidFill>
              </a:rPr>
              <a:pPr/>
              <a:t>12/8/2017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15FC477-0A05-4F3E-8EE9-E015C9089D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3013316"/>
      </p:ext>
    </p:extLst>
  </p:cSld>
  <p:clrMapOvr>
    <a:masterClrMapping/>
  </p:clrMapOvr>
  <p:transition spd="slow">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914400"/>
            <a:ext cx="822960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828800"/>
            <a:ext cx="8229600" cy="42973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22158D-428B-4987-8B28-745A2AFA1252}" type="datetimeFigureOut">
              <a:rPr lang="en-US" smtClean="0">
                <a:solidFill>
                  <a:prstClr val="black">
                    <a:tint val="75000"/>
                  </a:prstClr>
                </a:solidFill>
              </a:rPr>
              <a:pPr/>
              <a:t>12/8/2017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5FC477-0A05-4F3E-8EE9-E015C9089D56}"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p:nvPicPr>
        <p:blipFill rotWithShape="1">
          <a:blip r:embed="rId13" cstate="email">
            <a:extLst>
              <a:ext uri="{28A0092B-C50C-407E-A947-70E740481C1C}">
                <a14:useLocalDpi xmlns:a14="http://schemas.microsoft.com/office/drawing/2010/main"/>
              </a:ext>
            </a:extLst>
          </a:blip>
          <a:srcRect l="-144"/>
          <a:stretch/>
        </p:blipFill>
        <p:spPr>
          <a:xfrm>
            <a:off x="-13251" y="0"/>
            <a:ext cx="9157252" cy="660449"/>
          </a:xfrm>
          <a:prstGeom prst="rect">
            <a:avLst/>
          </a:prstGeom>
        </p:spPr>
      </p:pic>
    </p:spTree>
    <p:extLst>
      <p:ext uri="{BB962C8B-B14F-4D97-AF65-F5344CB8AC3E}">
        <p14:creationId xmlns:p14="http://schemas.microsoft.com/office/powerpoint/2010/main" val="162185501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spd="slow">
    <p:fade/>
  </p:transition>
  <p:timing>
    <p:tnLst>
      <p:par>
        <p:cTn id="1" dur="indefinite" restart="never" nodeType="tmRoot"/>
      </p:par>
    </p:tnLst>
  </p:timing>
  <p:txStyles>
    <p:titleStyle>
      <a:lvl1pPr algn="l" defTabSz="914400" rtl="0" eaLnBrk="1" latinLnBrk="0" hangingPunct="1">
        <a:spcBef>
          <a:spcPct val="0"/>
        </a:spcBef>
        <a:buNone/>
        <a:defRPr sz="28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xml"/><Relationship Id="rId5" Type="http://schemas.openxmlformats.org/officeDocument/2006/relationships/image" Target="../media/image42.png"/><Relationship Id="rId4" Type="http://schemas.openxmlformats.org/officeDocument/2006/relationships/image" Target="../media/image41.png"/></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7.jpeg"/><Relationship Id="rId1" Type="http://schemas.openxmlformats.org/officeDocument/2006/relationships/slideLayout" Target="../slideLayouts/slideLayout3.xml"/><Relationship Id="rId5" Type="http://schemas.openxmlformats.org/officeDocument/2006/relationships/hyperlink" Target="https://youtu.be/lakFo6RDMqY" TargetMode="External"/><Relationship Id="rId4" Type="http://schemas.openxmlformats.org/officeDocument/2006/relationships/image" Target="../media/image53.png"/></Relationships>
</file>

<file path=ppt/slides/_rels/slide5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55.gif"/><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56.gif"/><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image" Target="../media/image57.gif"/><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58.gif"/><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59.gif"/><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ntraštė 2"/>
          <p:cNvSpPr>
            <a:spLocks noGrp="1"/>
          </p:cNvSpPr>
          <p:nvPr>
            <p:ph type="title"/>
          </p:nvPr>
        </p:nvSpPr>
        <p:spPr>
          <a:xfrm>
            <a:off x="2411760" y="898392"/>
            <a:ext cx="5554960" cy="1306472"/>
          </a:xfrm>
        </p:spPr>
        <p:txBody>
          <a:bodyPr>
            <a:noAutofit/>
          </a:bodyPr>
          <a:lstStyle/>
          <a:p>
            <a:pPr algn="ctr"/>
            <a:r>
              <a:rPr lang="en-US" sz="2000" dirty="0">
                <a:latin typeface="Times New Roman" panose="02020603050405020304" pitchFamily="18" charset="0"/>
                <a:cs typeface="Times New Roman" panose="02020603050405020304" pitchFamily="18" charset="0"/>
              </a:rPr>
              <a:t>Klaipeda </a:t>
            </a:r>
            <a:r>
              <a:rPr lang="en-US" sz="2000" dirty="0" err="1">
                <a:latin typeface="Times New Roman" panose="02020603050405020304" pitchFamily="18" charset="0"/>
                <a:cs typeface="Times New Roman" panose="02020603050405020304" pitchFamily="18" charset="0"/>
              </a:rPr>
              <a:t>Tauralaukis</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Progymnasium</a:t>
            </a:r>
            <a:r>
              <a:rPr lang="en-US" sz="2000" dirty="0">
                <a:latin typeface="Times New Roman" panose="02020603050405020304" pitchFamily="18" charset="0"/>
                <a:cs typeface="Times New Roman" panose="02020603050405020304" pitchFamily="18" charset="0"/>
              </a:rPr>
              <a:t>, Lithuania</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a:t>
            </a:r>
            <a:r>
              <a:rPr lang="en-US" sz="2000" dirty="0" err="1">
                <a:latin typeface="Times New Roman" panose="02020603050405020304" pitchFamily="18" charset="0"/>
                <a:cs typeface="Times New Roman" panose="02020603050405020304" pitchFamily="18" charset="0"/>
              </a:rPr>
              <a:t>NewS</a:t>
            </a:r>
            <a:r>
              <a:rPr lang="en-US" sz="2000" dirty="0">
                <a:latin typeface="Times New Roman" panose="02020603050405020304" pitchFamily="18" charset="0"/>
                <a:cs typeface="Times New Roman" panose="02020603050405020304" pitchFamily="18" charset="0"/>
              </a:rPr>
              <a:t> - New Skills New Schools” </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2017-2019</a:t>
            </a:r>
            <a:br>
              <a:rPr lang="en-US" sz="2000" dirty="0">
                <a:latin typeface="Times New Roman" panose="02020603050405020304" pitchFamily="18" charset="0"/>
                <a:cs typeface="Times New Roman" panose="02020603050405020304" pitchFamily="18" charset="0"/>
              </a:rPr>
            </a:br>
            <a:endParaRPr lang="en-US" sz="2000" dirty="0"/>
          </a:p>
        </p:txBody>
      </p:sp>
      <p:sp>
        <p:nvSpPr>
          <p:cNvPr id="2" name="Turinio vietos rezervavimo ženklas 1"/>
          <p:cNvSpPr>
            <a:spLocks noGrp="1"/>
          </p:cNvSpPr>
          <p:nvPr>
            <p:ph idx="1"/>
          </p:nvPr>
        </p:nvSpPr>
        <p:spPr>
          <a:xfrm>
            <a:off x="887265" y="1726171"/>
            <a:ext cx="7408333" cy="3450696"/>
          </a:xfrm>
        </p:spPr>
        <p:txBody>
          <a:bodyPr>
            <a:normAutofit/>
          </a:bodyPr>
          <a:lstStyle/>
          <a:p>
            <a:pPr marL="0" indent="0" algn="ctr">
              <a:buNone/>
            </a:pPr>
            <a:endParaRPr lang="lt-LT" sz="4800" dirty="0" smtClean="0">
              <a:latin typeface="Times New Roman" panose="02020603050405020304" pitchFamily="18" charset="0"/>
              <a:cs typeface="Times New Roman" panose="02020603050405020304" pitchFamily="18" charset="0"/>
            </a:endParaRPr>
          </a:p>
          <a:p>
            <a:pPr marL="0" indent="0" algn="ctr">
              <a:buNone/>
            </a:pPr>
            <a:r>
              <a:rPr lang="lt-LT" sz="4800" dirty="0" smtClean="0">
                <a:latin typeface="Times New Roman" panose="02020603050405020304" pitchFamily="18" charset="0"/>
                <a:cs typeface="Times New Roman" panose="02020603050405020304" pitchFamily="18" charset="0"/>
              </a:rPr>
              <a:t>Water</a:t>
            </a:r>
          </a:p>
          <a:p>
            <a:pPr marL="0" indent="0" algn="ctr">
              <a:buNone/>
            </a:pPr>
            <a:endParaRPr lang="en-US" sz="5400" dirty="0">
              <a:latin typeface="Times New Roman" panose="02020603050405020304" pitchFamily="18" charset="0"/>
              <a:cs typeface="Times New Roman" panose="02020603050405020304" pitchFamily="18" charset="0"/>
            </a:endParaRPr>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7956" y="945909"/>
            <a:ext cx="1795859" cy="14262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832" y="5577429"/>
            <a:ext cx="5616624"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odyklė dešinėn 3"/>
          <p:cNvSpPr/>
          <p:nvPr/>
        </p:nvSpPr>
        <p:spPr>
          <a:xfrm>
            <a:off x="5364088" y="945909"/>
            <a:ext cx="72008"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115597"/>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en-US" dirty="0"/>
              <a:t>Which countries are bordered by the Baltic Sea?</a:t>
            </a:r>
          </a:p>
        </p:txBody>
      </p:sp>
      <p:sp>
        <p:nvSpPr>
          <p:cNvPr id="3" name="Turinio vietos rezervavimo ženklas 2"/>
          <p:cNvSpPr>
            <a:spLocks noGrp="1"/>
          </p:cNvSpPr>
          <p:nvPr>
            <p:ph idx="1"/>
          </p:nvPr>
        </p:nvSpPr>
        <p:spPr/>
        <p:txBody>
          <a:bodyPr/>
          <a:lstStyle/>
          <a:p>
            <a:pPr marL="0" indent="0" algn="just">
              <a:buNone/>
            </a:pPr>
            <a:r>
              <a:rPr lang="en-US" dirty="0"/>
              <a:t>The following countries border the Baltic Sea: Sweden Finland Russia Estonia Latvia Lithuania Poland Germany  Denmark</a:t>
            </a:r>
          </a:p>
        </p:txBody>
      </p:sp>
    </p:spTree>
    <p:extLst>
      <p:ext uri="{BB962C8B-B14F-4D97-AF65-F5344CB8AC3E}">
        <p14:creationId xmlns:p14="http://schemas.microsoft.com/office/powerpoint/2010/main" val="2619276965"/>
      </p:ext>
    </p:extLst>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normAutofit fontScale="90000"/>
          </a:bodyPr>
          <a:lstStyle/>
          <a:p>
            <a:pPr algn="ctr"/>
            <a:r>
              <a:rPr lang="en-US" dirty="0"/>
              <a:t/>
            </a:r>
            <a:br>
              <a:rPr lang="en-US" dirty="0"/>
            </a:br>
            <a:r>
              <a:rPr lang="en-US" dirty="0"/>
              <a:t>The wildlife of the Baltic Sea</a:t>
            </a:r>
          </a:p>
        </p:txBody>
      </p:sp>
      <p:sp>
        <p:nvSpPr>
          <p:cNvPr id="3" name="Turinio vietos rezervavimo ženklas 2"/>
          <p:cNvSpPr>
            <a:spLocks noGrp="1"/>
          </p:cNvSpPr>
          <p:nvPr>
            <p:ph idx="1"/>
          </p:nvPr>
        </p:nvSpPr>
        <p:spPr/>
        <p:txBody>
          <a:bodyPr/>
          <a:lstStyle/>
          <a:p>
            <a:pPr marL="0" indent="0" algn="just">
              <a:buNone/>
            </a:pPr>
            <a:r>
              <a:rPr lang="en-US" dirty="0"/>
              <a:t>There are 50 species of fish and seagrass in Lithuania's marine waters, of which 28 species are marine, 10 - passersby fish species (those living in the sea but spawning in the rivers and vice versa), and 12 - fresh waters entering the sea from lagoon or rivers. The most important marine commercial fish are the subspecies typical for the Baltic Sea: insect and cod. The coastal area is dominated by salmon, brush, flounder.</a:t>
            </a:r>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23082" y="4745917"/>
            <a:ext cx="2216569" cy="1475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353199"/>
      </p:ext>
    </p:extLst>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endParaRPr lang="en-US"/>
          </a:p>
        </p:txBody>
      </p:sp>
      <p:sp>
        <p:nvSpPr>
          <p:cNvPr id="3" name="Turinio vietos rezervavimo ženklas 2"/>
          <p:cNvSpPr>
            <a:spLocks noGrp="1"/>
          </p:cNvSpPr>
          <p:nvPr>
            <p:ph idx="1"/>
          </p:nvPr>
        </p:nvSpPr>
        <p:spPr/>
        <p:txBody>
          <a:bodyPr/>
          <a:lstStyle/>
          <a:p>
            <a:pPr marL="0" indent="0" algn="just">
              <a:buNone/>
            </a:pPr>
            <a:r>
              <a:rPr lang="en-US" dirty="0"/>
              <a:t>About 50 years ago, Nida and </a:t>
            </a:r>
            <a:r>
              <a:rPr lang="en-US" dirty="0" err="1"/>
              <a:t>Sventoji</a:t>
            </a:r>
            <a:r>
              <a:rPr lang="en-US" dirty="0"/>
              <a:t> fishermen often saw storms in the dunes during storms. Sometimes they entered the Curonian Lagoon or the </a:t>
            </a:r>
            <a:r>
              <a:rPr lang="en-US" dirty="0" err="1"/>
              <a:t>Nemunas</a:t>
            </a:r>
            <a:r>
              <a:rPr lang="en-US" dirty="0"/>
              <a:t>. 1923 The dead seal was found in </a:t>
            </a:r>
            <a:r>
              <a:rPr lang="en-US" dirty="0" err="1"/>
              <a:t>Lampėdžiai</a:t>
            </a:r>
            <a:r>
              <a:rPr lang="en-US" dirty="0"/>
              <a:t> near Kaunas. The most frequent seas in the Lithuanian seaport are the more </a:t>
            </a:r>
            <a:r>
              <a:rPr lang="en-US" dirty="0" err="1"/>
              <a:t>turvy</a:t>
            </a:r>
            <a:r>
              <a:rPr lang="en-US" dirty="0"/>
              <a:t> seals. They are grown in the Marine Museum to increase their numbers, while the young Chicks are released.</a:t>
            </a:r>
          </a:p>
        </p:txBody>
      </p:sp>
    </p:spTree>
    <p:extLst>
      <p:ext uri="{BB962C8B-B14F-4D97-AF65-F5344CB8AC3E}">
        <p14:creationId xmlns:p14="http://schemas.microsoft.com/office/powerpoint/2010/main" val="1698238793"/>
      </p:ext>
    </p:extLst>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endParaRPr lang="en-US"/>
          </a:p>
        </p:txBody>
      </p:sp>
      <p:sp>
        <p:nvSpPr>
          <p:cNvPr id="3" name="Turinio vietos rezervavimo ženklas 2"/>
          <p:cNvSpPr>
            <a:spLocks noGrp="1"/>
          </p:cNvSpPr>
          <p:nvPr>
            <p:ph idx="1"/>
          </p:nvPr>
        </p:nvSpPr>
        <p:spPr/>
        <p:txBody>
          <a:bodyPr/>
          <a:lstStyle/>
          <a:p>
            <a:pPr marL="0" indent="0" algn="just">
              <a:buNone/>
            </a:pPr>
            <a:r>
              <a:rPr lang="en-US" dirty="0"/>
              <a:t/>
            </a:r>
            <a:br>
              <a:rPr lang="en-US" dirty="0"/>
            </a:br>
            <a:r>
              <a:rPr lang="en-US" dirty="0"/>
              <a:t>Large marine mammals - whales and dolphins do not live in the Baltics, only climb through migration and sometimes reach the eastern edges. 1911 Between </a:t>
            </a:r>
            <a:r>
              <a:rPr lang="en-US" dirty="0" err="1"/>
              <a:t>Sharkuva</a:t>
            </a:r>
            <a:r>
              <a:rPr lang="en-US" dirty="0"/>
              <a:t> and </a:t>
            </a:r>
            <a:r>
              <a:rPr lang="en-US" dirty="0" err="1"/>
              <a:t>Rasytė</a:t>
            </a:r>
            <a:r>
              <a:rPr lang="en-US" dirty="0"/>
              <a:t>, a 8-meter long lighthouse was thrown onto the shore - this could have been the biggest hurricane of the dolphin that arrived here. Often there are dolphins called sea pigs on the eastern end of the sea. 2001 In July, about 22 kg of a porpoise pig was hid in the net at </a:t>
            </a:r>
            <a:r>
              <a:rPr lang="en-US" dirty="0" err="1"/>
              <a:t>Melnrage</a:t>
            </a:r>
            <a:r>
              <a:rPr lang="en-US" dirty="0"/>
              <a:t>.</a:t>
            </a:r>
          </a:p>
        </p:txBody>
      </p:sp>
    </p:spTree>
    <p:extLst>
      <p:ext uri="{BB962C8B-B14F-4D97-AF65-F5344CB8AC3E}">
        <p14:creationId xmlns:p14="http://schemas.microsoft.com/office/powerpoint/2010/main" val="1457733487"/>
      </p:ext>
    </p:extLst>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pPr algn="ctr"/>
            <a:r>
              <a:rPr lang="en-US" dirty="0"/>
              <a:t>Questionnaire</a:t>
            </a:r>
          </a:p>
        </p:txBody>
      </p:sp>
      <p:sp>
        <p:nvSpPr>
          <p:cNvPr id="3" name="Turinio vietos rezervavimo ženklas 2"/>
          <p:cNvSpPr>
            <a:spLocks noGrp="1"/>
          </p:cNvSpPr>
          <p:nvPr>
            <p:ph idx="1"/>
          </p:nvPr>
        </p:nvSpPr>
        <p:spPr/>
        <p:txBody>
          <a:bodyPr/>
          <a:lstStyle/>
          <a:p>
            <a:pPr marL="457200" indent="-457200">
              <a:buAutoNum type="arabicPeriod"/>
            </a:pPr>
            <a:r>
              <a:rPr lang="en-US" dirty="0" smtClean="0"/>
              <a:t>What </a:t>
            </a:r>
            <a:r>
              <a:rPr lang="en-US" dirty="0"/>
              <a:t>countries are bordered by the Baltic Sea</a:t>
            </a:r>
            <a:r>
              <a:rPr lang="en-US" dirty="0" smtClean="0"/>
              <a:t>?</a:t>
            </a:r>
          </a:p>
          <a:p>
            <a:pPr marL="0" indent="0">
              <a:buNone/>
            </a:pPr>
            <a:r>
              <a:rPr lang="en-US" dirty="0"/>
              <a:t/>
            </a:r>
            <a:br>
              <a:rPr lang="en-US" dirty="0"/>
            </a:br>
            <a:r>
              <a:rPr lang="en-US" dirty="0" smtClean="0"/>
              <a:t>a) Sweden</a:t>
            </a:r>
            <a:r>
              <a:rPr lang="en-US" dirty="0"/>
              <a:t>, Finland, Russia, Estonia, Latvia, Lithuania, Poland, </a:t>
            </a:r>
            <a:endParaRPr lang="en-US" dirty="0" smtClean="0"/>
          </a:p>
          <a:p>
            <a:pPr marL="0" indent="0">
              <a:buNone/>
            </a:pPr>
            <a:r>
              <a:rPr lang="en-US" dirty="0" smtClean="0"/>
              <a:t> Germany</a:t>
            </a:r>
            <a:r>
              <a:rPr lang="en-US" dirty="0"/>
              <a:t>, Denmark </a:t>
            </a:r>
            <a:endParaRPr lang="en-US" dirty="0" smtClean="0"/>
          </a:p>
          <a:p>
            <a:pPr marL="0" indent="0">
              <a:buNone/>
            </a:pPr>
            <a:r>
              <a:rPr lang="en-US" dirty="0" smtClean="0"/>
              <a:t>b) Sweden</a:t>
            </a:r>
            <a:r>
              <a:rPr lang="en-US" dirty="0"/>
              <a:t>, Russia, Poland </a:t>
            </a:r>
            <a:endParaRPr lang="en-US" dirty="0" smtClean="0"/>
          </a:p>
          <a:p>
            <a:pPr marL="0" indent="0">
              <a:buNone/>
            </a:pPr>
            <a:r>
              <a:rPr lang="en-US" dirty="0" smtClean="0"/>
              <a:t>c) Lithuania </a:t>
            </a:r>
            <a:r>
              <a:rPr lang="en-US" dirty="0"/>
              <a:t>Latvia Estonia</a:t>
            </a:r>
          </a:p>
        </p:txBody>
      </p:sp>
    </p:spTree>
    <p:extLst>
      <p:ext uri="{BB962C8B-B14F-4D97-AF65-F5344CB8AC3E}">
        <p14:creationId xmlns:p14="http://schemas.microsoft.com/office/powerpoint/2010/main" val="1227918788"/>
      </p:ext>
    </p:extLst>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pPr algn="ctr"/>
            <a:r>
              <a:rPr lang="en-US" dirty="0" smtClean="0"/>
              <a:t>4b grade students make fish from paper</a:t>
            </a:r>
            <a:endParaRPr lang="en-US" dirty="0"/>
          </a:p>
        </p:txBody>
      </p:sp>
      <p:pic>
        <p:nvPicPr>
          <p:cNvPr id="307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619672" y="1844824"/>
            <a:ext cx="5688632" cy="4297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98654478"/>
      </p:ext>
    </p:extLst>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ntraštė 2"/>
          <p:cNvSpPr>
            <a:spLocks noGrp="1"/>
          </p:cNvSpPr>
          <p:nvPr>
            <p:ph type="title"/>
          </p:nvPr>
        </p:nvSpPr>
        <p:spPr/>
        <p:txBody>
          <a:bodyPr/>
          <a:lstStyle/>
          <a:p>
            <a:endParaRPr lang="en-US"/>
          </a:p>
        </p:txBody>
      </p:sp>
      <p:sp>
        <p:nvSpPr>
          <p:cNvPr id="2" name="Turinio vietos rezervavimo ženklas 1"/>
          <p:cNvSpPr>
            <a:spLocks noGrp="1"/>
          </p:cNvSpPr>
          <p:nvPr>
            <p:ph idx="1"/>
          </p:nvPr>
        </p:nvSpPr>
        <p:spPr/>
        <p:txBody>
          <a:bodyPr>
            <a:normAutofit/>
          </a:bodyPr>
          <a:lstStyle/>
          <a:p>
            <a:pPr marL="0" indent="0" algn="just">
              <a:buNone/>
            </a:pPr>
            <a:r>
              <a:rPr lang="en-US" sz="3200" dirty="0">
                <a:solidFill>
                  <a:schemeClr val="tx1"/>
                </a:solidFill>
                <a:latin typeface="Times New Roman" panose="02020603050405020304" pitchFamily="18" charset="0"/>
                <a:cs typeface="Times New Roman" panose="02020603050405020304" pitchFamily="18" charset="0"/>
              </a:rPr>
              <a:t>Lithuanian </a:t>
            </a:r>
            <a:r>
              <a:rPr lang="en-US" sz="3200" b="1" dirty="0">
                <a:solidFill>
                  <a:schemeClr val="tx1"/>
                </a:solidFill>
                <a:latin typeface="Times New Roman" panose="02020603050405020304" pitchFamily="18" charset="0"/>
                <a:cs typeface="Times New Roman" panose="02020603050405020304" pitchFamily="18" charset="0"/>
              </a:rPr>
              <a:t>tap water</a:t>
            </a:r>
            <a:r>
              <a:rPr lang="en-US" sz="3200" dirty="0">
                <a:solidFill>
                  <a:schemeClr val="tx1"/>
                </a:solidFill>
                <a:latin typeface="Times New Roman" panose="02020603050405020304" pitchFamily="18" charset="0"/>
                <a:cs typeface="Times New Roman" panose="02020603050405020304" pitchFamily="18" charset="0"/>
              </a:rPr>
              <a:t> is among the cleanest in Europe and is perfectly drinkable. This is because 100% of it is taken from abundant underground sources sheltered from </a:t>
            </a:r>
            <a:r>
              <a:rPr lang="en-US" sz="3200" dirty="0" smtClean="0">
                <a:solidFill>
                  <a:schemeClr val="tx1"/>
                </a:solidFill>
                <a:latin typeface="Times New Roman" panose="02020603050405020304" pitchFamily="18" charset="0"/>
                <a:cs typeface="Times New Roman" panose="02020603050405020304" pitchFamily="18" charset="0"/>
              </a:rPr>
              <a:t>human interference.</a:t>
            </a:r>
            <a:endParaRPr lang="en-US" sz="3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52532426"/>
      </p:ext>
    </p:extLst>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ntraštė 2"/>
          <p:cNvSpPr>
            <a:spLocks noGrp="1"/>
          </p:cNvSpPr>
          <p:nvPr>
            <p:ph type="title"/>
          </p:nvPr>
        </p:nvSpPr>
        <p:spPr/>
        <p:txBody>
          <a:bodyPr/>
          <a:lstStyle/>
          <a:p>
            <a:endParaRPr lang="en-US"/>
          </a:p>
        </p:txBody>
      </p:sp>
      <p:sp>
        <p:nvSpPr>
          <p:cNvPr id="2" name="Turinio vietos rezervavimo ženklas 1"/>
          <p:cNvSpPr>
            <a:spLocks noGrp="1"/>
          </p:cNvSpPr>
          <p:nvPr>
            <p:ph idx="1"/>
          </p:nvPr>
        </p:nvSpPr>
        <p:spPr/>
        <p:txBody>
          <a:bodyPr>
            <a:normAutofit/>
          </a:bodyPr>
          <a:lstStyle/>
          <a:p>
            <a:pPr marL="0" indent="0" algn="just">
              <a:buNone/>
            </a:pPr>
            <a:r>
              <a:rPr lang="en-US" sz="3200" dirty="0">
                <a:solidFill>
                  <a:schemeClr val="tx1"/>
                </a:solidFill>
                <a:latin typeface="Times New Roman" panose="02020603050405020304" pitchFamily="18" charset="0"/>
                <a:cs typeface="Times New Roman" panose="02020603050405020304" pitchFamily="18" charset="0"/>
              </a:rPr>
              <a:t>88% of all homes now have access to municipal water (75% to hot water) and 85% have </a:t>
            </a:r>
            <a:r>
              <a:rPr lang="en-US" sz="3200" b="1" dirty="0">
                <a:solidFill>
                  <a:schemeClr val="tx1"/>
                </a:solidFill>
                <a:latin typeface="Times New Roman" panose="02020603050405020304" pitchFamily="18" charset="0"/>
                <a:cs typeface="Times New Roman" panose="02020603050405020304" pitchFamily="18" charset="0"/>
              </a:rPr>
              <a:t>sewerage</a:t>
            </a:r>
            <a:r>
              <a:rPr lang="en-US" sz="3200" dirty="0">
                <a:solidFill>
                  <a:schemeClr val="tx1"/>
                </a:solidFill>
                <a:latin typeface="Times New Roman" panose="02020603050405020304" pitchFamily="18" charset="0"/>
                <a:cs typeface="Times New Roman" panose="02020603050405020304" pitchFamily="18" charset="0"/>
              </a:rPr>
              <a:t>. The remainder is mainly old wooden village homes that use wells for water and </a:t>
            </a:r>
            <a:r>
              <a:rPr lang="en-US" sz="3200" dirty="0" smtClean="0">
                <a:solidFill>
                  <a:schemeClr val="tx1"/>
                </a:solidFill>
                <a:latin typeface="Times New Roman" panose="02020603050405020304" pitchFamily="18" charset="0"/>
                <a:cs typeface="Times New Roman" panose="02020603050405020304" pitchFamily="18" charset="0"/>
              </a:rPr>
              <a:t>outdoor</a:t>
            </a:r>
            <a:r>
              <a:rPr lang="lt-LT" sz="3200" dirty="0" smtClean="0">
                <a:solidFill>
                  <a:schemeClr val="tx1"/>
                </a:solidFill>
                <a:latin typeface="Times New Roman" panose="02020603050405020304" pitchFamily="18" charset="0"/>
                <a:cs typeface="Times New Roman" panose="02020603050405020304" pitchFamily="18" charset="0"/>
              </a:rPr>
              <a:t>.</a:t>
            </a:r>
            <a:endParaRPr lang="en-US" sz="3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29892533"/>
      </p:ext>
    </p:extLst>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ntraštė 2"/>
          <p:cNvSpPr>
            <a:spLocks noGrp="1"/>
          </p:cNvSpPr>
          <p:nvPr>
            <p:ph type="title"/>
          </p:nvPr>
        </p:nvSpPr>
        <p:spPr>
          <a:xfrm>
            <a:off x="539552" y="908720"/>
            <a:ext cx="8229600" cy="1252728"/>
          </a:xfrm>
        </p:spPr>
        <p:txBody>
          <a:bodyPr>
            <a:normAutofit/>
          </a:bodyPr>
          <a:lstStyle/>
          <a:p>
            <a:r>
              <a:rPr lang="lt-LT" dirty="0" smtClean="0">
                <a:latin typeface="Times New Roman" panose="02020603050405020304" pitchFamily="18" charset="0"/>
                <a:cs typeface="Times New Roman" panose="02020603050405020304" pitchFamily="18" charset="0"/>
              </a:rPr>
              <a:t/>
            </a:r>
            <a:br>
              <a:rPr lang="lt-LT" dirty="0" smtClean="0">
                <a:latin typeface="Times New Roman" panose="02020603050405020304" pitchFamily="18"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sp>
        <p:nvSpPr>
          <p:cNvPr id="2" name="Turinio vietos rezervavimo ženklas 1"/>
          <p:cNvSpPr>
            <a:spLocks noGrp="1"/>
          </p:cNvSpPr>
          <p:nvPr>
            <p:ph idx="1"/>
          </p:nvPr>
        </p:nvSpPr>
        <p:spPr/>
        <p:txBody>
          <a:bodyPr>
            <a:normAutofit/>
          </a:bodyPr>
          <a:lstStyle/>
          <a:p>
            <a:pPr marL="0" indent="0" algn="ctr">
              <a:buNone/>
            </a:pPr>
            <a:endParaRPr lang="lt-LT" sz="4000" b="1" dirty="0" smtClean="0">
              <a:solidFill>
                <a:schemeClr val="tx1"/>
              </a:solidFill>
              <a:latin typeface="Times New Roman" panose="02020603050405020304" pitchFamily="18" charset="0"/>
              <a:cs typeface="Times New Roman" panose="02020603050405020304" pitchFamily="18" charset="0"/>
            </a:endParaRPr>
          </a:p>
          <a:p>
            <a:pPr marL="0" indent="0" algn="ctr">
              <a:buNone/>
            </a:pPr>
            <a:r>
              <a:rPr lang="en-US" sz="5400" dirty="0" smtClean="0">
                <a:latin typeface="Times New Roman" panose="02020603050405020304" pitchFamily="18" charset="0"/>
                <a:cs typeface="Times New Roman" panose="02020603050405020304" pitchFamily="18" charset="0"/>
              </a:rPr>
              <a:t>Experiment</a:t>
            </a:r>
            <a:r>
              <a:rPr lang="lt-LT" sz="5400" dirty="0" smtClean="0">
                <a:latin typeface="Times New Roman" panose="02020603050405020304" pitchFamily="18" charset="0"/>
                <a:cs typeface="Times New Roman" panose="02020603050405020304" pitchFamily="18" charset="0"/>
              </a:rPr>
              <a:t>s </a:t>
            </a:r>
            <a:r>
              <a:rPr lang="lt-LT" sz="5400" dirty="0" err="1" smtClean="0">
                <a:latin typeface="Times New Roman" panose="02020603050405020304" pitchFamily="18" charset="0"/>
                <a:cs typeface="Times New Roman" panose="02020603050405020304" pitchFamily="18" charset="0"/>
              </a:rPr>
              <a:t>with</a:t>
            </a:r>
            <a:r>
              <a:rPr lang="lt-LT" sz="5400" dirty="0" smtClean="0">
                <a:latin typeface="Times New Roman" panose="02020603050405020304" pitchFamily="18" charset="0"/>
                <a:cs typeface="Times New Roman" panose="02020603050405020304" pitchFamily="18" charset="0"/>
              </a:rPr>
              <a:t> </a:t>
            </a:r>
            <a:r>
              <a:rPr lang="lt-LT" sz="5400" dirty="0" err="1" smtClean="0">
                <a:latin typeface="Times New Roman" panose="02020603050405020304" pitchFamily="18" charset="0"/>
                <a:cs typeface="Times New Roman" panose="02020603050405020304" pitchFamily="18" charset="0"/>
              </a:rPr>
              <a:t>water</a:t>
            </a:r>
            <a:r>
              <a:rPr lang="lt-LT" sz="5400" dirty="0" smtClean="0">
                <a:latin typeface="Times New Roman" panose="02020603050405020304" pitchFamily="18" charset="0"/>
                <a:cs typeface="Times New Roman" panose="02020603050405020304" pitchFamily="18" charset="0"/>
              </a:rPr>
              <a:t/>
            </a:r>
            <a:br>
              <a:rPr lang="lt-LT" sz="5400" dirty="0" smtClean="0">
                <a:latin typeface="Times New Roman" panose="02020603050405020304" pitchFamily="18" charset="0"/>
                <a:cs typeface="Times New Roman" panose="02020603050405020304" pitchFamily="18" charset="0"/>
              </a:rPr>
            </a:br>
            <a:endParaRPr lang="en-US" sz="54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0744358"/>
      </p:ext>
    </p:extLst>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ntraštė 2"/>
          <p:cNvSpPr>
            <a:spLocks noGrp="1"/>
          </p:cNvSpPr>
          <p:nvPr>
            <p:ph type="title"/>
          </p:nvPr>
        </p:nvSpPr>
        <p:spPr/>
        <p:txBody>
          <a:bodyPr/>
          <a:lstStyle/>
          <a:p>
            <a:endParaRPr lang="en-US" dirty="0"/>
          </a:p>
        </p:txBody>
      </p:sp>
      <p:sp>
        <p:nvSpPr>
          <p:cNvPr id="2" name="Turinio vietos rezervavimo ženklas 1"/>
          <p:cNvSpPr>
            <a:spLocks noGrp="1"/>
          </p:cNvSpPr>
          <p:nvPr>
            <p:ph idx="1"/>
          </p:nvPr>
        </p:nvSpPr>
        <p:spPr>
          <a:xfrm>
            <a:off x="872067" y="1988840"/>
            <a:ext cx="7408333" cy="4137323"/>
          </a:xfrm>
        </p:spPr>
        <p:txBody>
          <a:bodyPr>
            <a:normAutofit/>
          </a:bodyPr>
          <a:lstStyle/>
          <a:p>
            <a:pPr marL="0" indent="0" algn="just">
              <a:buNone/>
            </a:pPr>
            <a:r>
              <a:rPr lang="lt-LT" sz="3200" dirty="0" err="1">
                <a:solidFill>
                  <a:schemeClr val="tx1"/>
                </a:solidFill>
                <a:latin typeface="Times New Roman" panose="02020603050405020304" pitchFamily="18" charset="0"/>
                <a:cs typeface="Times New Roman" panose="02020603050405020304" pitchFamily="18" charset="0"/>
              </a:rPr>
              <a:t>Students</a:t>
            </a:r>
            <a:r>
              <a:rPr lang="lt-LT" sz="3200" dirty="0">
                <a:solidFill>
                  <a:schemeClr val="tx1"/>
                </a:solidFill>
                <a:latin typeface="Times New Roman" panose="02020603050405020304" pitchFamily="18" charset="0"/>
                <a:cs typeface="Times New Roman" panose="02020603050405020304" pitchFamily="18" charset="0"/>
              </a:rPr>
              <a:t> </a:t>
            </a:r>
            <a:r>
              <a:rPr lang="lt-LT" sz="3200" dirty="0" err="1">
                <a:solidFill>
                  <a:schemeClr val="tx1"/>
                </a:solidFill>
                <a:latin typeface="Times New Roman" panose="02020603050405020304" pitchFamily="18" charset="0"/>
                <a:cs typeface="Times New Roman" panose="02020603050405020304" pitchFamily="18" charset="0"/>
              </a:rPr>
              <a:t>with</a:t>
            </a:r>
            <a:r>
              <a:rPr lang="lt-LT" sz="3200" dirty="0">
                <a:solidFill>
                  <a:schemeClr val="tx1"/>
                </a:solidFill>
                <a:latin typeface="Times New Roman" panose="02020603050405020304" pitchFamily="18" charset="0"/>
                <a:cs typeface="Times New Roman" panose="02020603050405020304" pitchFamily="18" charset="0"/>
              </a:rPr>
              <a:t> </a:t>
            </a:r>
            <a:r>
              <a:rPr lang="lt-LT" sz="3200" dirty="0" err="1">
                <a:solidFill>
                  <a:schemeClr val="tx1"/>
                </a:solidFill>
                <a:latin typeface="Times New Roman" panose="02020603050405020304" pitchFamily="18" charset="0"/>
                <a:cs typeface="Times New Roman" panose="02020603050405020304" pitchFamily="18" charset="0"/>
              </a:rPr>
              <a:t>teacher</a:t>
            </a:r>
            <a:r>
              <a:rPr lang="lt-LT" sz="3200" dirty="0">
                <a:solidFill>
                  <a:schemeClr val="tx1"/>
                </a:solidFill>
                <a:latin typeface="Times New Roman" panose="02020603050405020304" pitchFamily="18" charset="0"/>
                <a:cs typeface="Times New Roman" panose="02020603050405020304" pitchFamily="18" charset="0"/>
              </a:rPr>
              <a:t> </a:t>
            </a:r>
            <a:r>
              <a:rPr lang="en-US" sz="3200" dirty="0">
                <a:solidFill>
                  <a:schemeClr val="tx1"/>
                </a:solidFill>
                <a:latin typeface="Times New Roman" panose="02020603050405020304" pitchFamily="18" charset="0"/>
                <a:cs typeface="Times New Roman" panose="02020603050405020304" pitchFamily="18" charset="0"/>
              </a:rPr>
              <a:t>performed a flowering bush experiment</a:t>
            </a:r>
            <a:r>
              <a:rPr lang="lt-LT" sz="3200" dirty="0">
                <a:solidFill>
                  <a:schemeClr val="tx1"/>
                </a:solidFill>
                <a:latin typeface="Times New Roman" panose="02020603050405020304" pitchFamily="18" charset="0"/>
                <a:cs typeface="Times New Roman" panose="02020603050405020304" pitchFamily="18" charset="0"/>
              </a:rPr>
              <a:t>. </a:t>
            </a:r>
            <a:r>
              <a:rPr lang="en-US" sz="3200" dirty="0">
                <a:solidFill>
                  <a:schemeClr val="tx1"/>
                </a:solidFill>
                <a:latin typeface="Times New Roman" panose="02020603050405020304" pitchFamily="18" charset="0"/>
                <a:cs typeface="Times New Roman" panose="02020603050405020304" pitchFamily="18" charset="0"/>
              </a:rPr>
              <a:t>The purpose of the experiment was to find out if the water colored with various materials affects the </a:t>
            </a:r>
            <a:r>
              <a:rPr lang="lt-LT" sz="3200" dirty="0">
                <a:solidFill>
                  <a:schemeClr val="tx1"/>
                </a:solidFill>
                <a:latin typeface="Times New Roman" panose="02020603050405020304" pitchFamily="18" charset="0"/>
                <a:cs typeface="Times New Roman" panose="02020603050405020304" pitchFamily="18" charset="0"/>
              </a:rPr>
              <a:t> </a:t>
            </a:r>
            <a:r>
              <a:rPr lang="lt-LT" sz="3200" dirty="0" err="1">
                <a:solidFill>
                  <a:schemeClr val="tx1"/>
                </a:solidFill>
                <a:latin typeface="Times New Roman" panose="02020603050405020304" pitchFamily="18" charset="0"/>
                <a:cs typeface="Times New Roman" panose="02020603050405020304" pitchFamily="18" charset="0"/>
              </a:rPr>
              <a:t>bushes</a:t>
            </a:r>
            <a:r>
              <a:rPr lang="lt-LT" sz="3200" dirty="0">
                <a:solidFill>
                  <a:schemeClr val="tx1"/>
                </a:solidFill>
                <a:latin typeface="Times New Roman" panose="02020603050405020304" pitchFamily="18" charset="0"/>
                <a:cs typeface="Times New Roman" panose="02020603050405020304" pitchFamily="18" charset="0"/>
              </a:rPr>
              <a:t> </a:t>
            </a:r>
            <a:r>
              <a:rPr lang="lt-LT" sz="3200" dirty="0" err="1">
                <a:solidFill>
                  <a:schemeClr val="tx1"/>
                </a:solidFill>
                <a:latin typeface="Times New Roman" panose="02020603050405020304" pitchFamily="18" charset="0"/>
                <a:cs typeface="Times New Roman" panose="02020603050405020304" pitchFamily="18" charset="0"/>
              </a:rPr>
              <a:t>blossom</a:t>
            </a:r>
            <a:r>
              <a:rPr lang="lt-LT" sz="3200" dirty="0">
                <a:solidFill>
                  <a:schemeClr val="tx1"/>
                </a:solidFill>
                <a:latin typeface="Times New Roman" panose="02020603050405020304" pitchFamily="18" charset="0"/>
                <a:cs typeface="Times New Roman" panose="02020603050405020304" pitchFamily="18" charset="0"/>
              </a:rPr>
              <a:t> </a:t>
            </a:r>
            <a:r>
              <a:rPr lang="lt-LT" sz="3200" dirty="0" err="1">
                <a:solidFill>
                  <a:schemeClr val="tx1"/>
                </a:solidFill>
                <a:latin typeface="Times New Roman" panose="02020603050405020304" pitchFamily="18" charset="0"/>
                <a:cs typeface="Times New Roman" panose="02020603050405020304" pitchFamily="18" charset="0"/>
              </a:rPr>
              <a:t>colour</a:t>
            </a:r>
            <a:r>
              <a:rPr lang="lt-LT" sz="3200" dirty="0">
                <a:solidFill>
                  <a:schemeClr val="tx1"/>
                </a:solidFill>
                <a:latin typeface="Times New Roman" panose="02020603050405020304" pitchFamily="18" charset="0"/>
                <a:cs typeface="Times New Roman" panose="02020603050405020304" pitchFamily="18" charset="0"/>
              </a:rPr>
              <a:t>.</a:t>
            </a:r>
            <a:endParaRPr lang="en-US" sz="3200" dirty="0">
              <a:solidFill>
                <a:schemeClr val="tx1"/>
              </a:solidFill>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982718237"/>
      </p:ext>
    </p:extLst>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ntraštė 2"/>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707091" y="1828800"/>
            <a:ext cx="5729817" cy="4297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88917923"/>
      </p:ext>
    </p:extLst>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ntraštė 2"/>
          <p:cNvSpPr>
            <a:spLocks noGrp="1"/>
          </p:cNvSpPr>
          <p:nvPr>
            <p:ph type="title"/>
          </p:nvPr>
        </p:nvSpPr>
        <p:spPr/>
        <p:txBody>
          <a:bodyPr/>
          <a:lstStyle/>
          <a:p>
            <a:endParaRPr lang="en-US" dirty="0"/>
          </a:p>
        </p:txBody>
      </p:sp>
      <p:sp>
        <p:nvSpPr>
          <p:cNvPr id="2" name="Turinio vietos rezervavimo ženklas 1"/>
          <p:cNvSpPr>
            <a:spLocks noGrp="1"/>
          </p:cNvSpPr>
          <p:nvPr>
            <p:ph idx="1"/>
          </p:nvPr>
        </p:nvSpPr>
        <p:spPr>
          <a:xfrm>
            <a:off x="872067" y="1700808"/>
            <a:ext cx="7408333" cy="4425355"/>
          </a:xfrm>
        </p:spPr>
        <p:txBody>
          <a:bodyPr>
            <a:normAutofit fontScale="85000" lnSpcReduction="20000"/>
          </a:bodyPr>
          <a:lstStyle/>
          <a:p>
            <a:pPr marL="0" indent="0" algn="just">
              <a:buNone/>
            </a:pPr>
            <a:r>
              <a:rPr lang="lt-LT" sz="3200" dirty="0" err="1">
                <a:solidFill>
                  <a:schemeClr val="tx1"/>
                </a:solidFill>
                <a:latin typeface="Times New Roman" panose="02020603050405020304" pitchFamily="18" charset="0"/>
                <a:cs typeface="Times New Roman" panose="02020603050405020304" pitchFamily="18" charset="0"/>
              </a:rPr>
              <a:t>The</a:t>
            </a:r>
            <a:r>
              <a:rPr lang="lt-LT" sz="3200" dirty="0">
                <a:solidFill>
                  <a:schemeClr val="tx1"/>
                </a:solidFill>
                <a:latin typeface="Times New Roman" panose="02020603050405020304" pitchFamily="18" charset="0"/>
                <a:cs typeface="Times New Roman" panose="02020603050405020304" pitchFamily="18" charset="0"/>
              </a:rPr>
              <a:t> </a:t>
            </a:r>
            <a:r>
              <a:rPr lang="lt-LT" sz="3200" dirty="0" err="1">
                <a:solidFill>
                  <a:schemeClr val="tx1"/>
                </a:solidFill>
                <a:latin typeface="Times New Roman" panose="02020603050405020304" pitchFamily="18" charset="0"/>
                <a:cs typeface="Times New Roman" panose="02020603050405020304" pitchFamily="18" charset="0"/>
              </a:rPr>
              <a:t>students</a:t>
            </a:r>
            <a:r>
              <a:rPr lang="lt-LT" sz="3200" dirty="0">
                <a:solidFill>
                  <a:schemeClr val="tx1"/>
                </a:solidFill>
                <a:latin typeface="Times New Roman" panose="02020603050405020304" pitchFamily="18" charset="0"/>
                <a:cs typeface="Times New Roman" panose="02020603050405020304" pitchFamily="18" charset="0"/>
              </a:rPr>
              <a:t> </a:t>
            </a:r>
            <a:r>
              <a:rPr lang="lt-LT" sz="3200" dirty="0" err="1">
                <a:solidFill>
                  <a:schemeClr val="tx1"/>
                </a:solidFill>
                <a:latin typeface="Times New Roman" panose="02020603050405020304" pitchFamily="18" charset="0"/>
                <a:cs typeface="Times New Roman" panose="02020603050405020304" pitchFamily="18" charset="0"/>
              </a:rPr>
              <a:t>were</a:t>
            </a:r>
            <a:r>
              <a:rPr lang="lt-LT" sz="3200" dirty="0">
                <a:solidFill>
                  <a:schemeClr val="tx1"/>
                </a:solidFill>
                <a:latin typeface="Times New Roman" panose="02020603050405020304" pitchFamily="18" charset="0"/>
                <a:cs typeface="Times New Roman" panose="02020603050405020304" pitchFamily="18" charset="0"/>
              </a:rPr>
              <a:t> </a:t>
            </a:r>
            <a:r>
              <a:rPr lang="lt-LT" sz="3200" dirty="0" err="1">
                <a:solidFill>
                  <a:schemeClr val="tx1"/>
                </a:solidFill>
                <a:latin typeface="Times New Roman" panose="02020603050405020304" pitchFamily="18" charset="0"/>
                <a:cs typeface="Times New Roman" panose="02020603050405020304" pitchFamily="18" charset="0"/>
              </a:rPr>
              <a:t>divided</a:t>
            </a:r>
            <a:r>
              <a:rPr lang="lt-LT" sz="3200" dirty="0">
                <a:solidFill>
                  <a:schemeClr val="tx1"/>
                </a:solidFill>
                <a:latin typeface="Times New Roman" panose="02020603050405020304" pitchFamily="18" charset="0"/>
                <a:cs typeface="Times New Roman" panose="02020603050405020304" pitchFamily="18" charset="0"/>
              </a:rPr>
              <a:t> </a:t>
            </a:r>
            <a:r>
              <a:rPr lang="lt-LT" sz="3200" dirty="0" err="1">
                <a:solidFill>
                  <a:schemeClr val="tx1"/>
                </a:solidFill>
                <a:latin typeface="Times New Roman" panose="02020603050405020304" pitchFamily="18" charset="0"/>
                <a:cs typeface="Times New Roman" panose="02020603050405020304" pitchFamily="18" charset="0"/>
              </a:rPr>
              <a:t>into</a:t>
            </a:r>
            <a:r>
              <a:rPr lang="lt-LT" sz="3200" dirty="0">
                <a:solidFill>
                  <a:schemeClr val="tx1"/>
                </a:solidFill>
                <a:latin typeface="Times New Roman" panose="02020603050405020304" pitchFamily="18" charset="0"/>
                <a:cs typeface="Times New Roman" panose="02020603050405020304" pitchFamily="18" charset="0"/>
              </a:rPr>
              <a:t> </a:t>
            </a:r>
            <a:r>
              <a:rPr lang="lt-LT" sz="3200" dirty="0" err="1">
                <a:solidFill>
                  <a:schemeClr val="tx1"/>
                </a:solidFill>
                <a:latin typeface="Times New Roman" panose="02020603050405020304" pitchFamily="18" charset="0"/>
                <a:cs typeface="Times New Roman" panose="02020603050405020304" pitchFamily="18" charset="0"/>
              </a:rPr>
              <a:t>three</a:t>
            </a:r>
            <a:r>
              <a:rPr lang="lt-LT" sz="3200" dirty="0">
                <a:solidFill>
                  <a:schemeClr val="tx1"/>
                </a:solidFill>
                <a:latin typeface="Times New Roman" panose="02020603050405020304" pitchFamily="18" charset="0"/>
                <a:cs typeface="Times New Roman" panose="02020603050405020304" pitchFamily="18" charset="0"/>
              </a:rPr>
              <a:t> </a:t>
            </a:r>
            <a:r>
              <a:rPr lang="lt-LT" sz="3200" dirty="0" err="1">
                <a:solidFill>
                  <a:schemeClr val="tx1"/>
                </a:solidFill>
                <a:latin typeface="Times New Roman" panose="02020603050405020304" pitchFamily="18" charset="0"/>
                <a:cs typeface="Times New Roman" panose="02020603050405020304" pitchFamily="18" charset="0"/>
              </a:rPr>
              <a:t>groups</a:t>
            </a:r>
            <a:r>
              <a:rPr lang="lt-LT" sz="3200" dirty="0">
                <a:solidFill>
                  <a:schemeClr val="tx1"/>
                </a:solidFill>
                <a:latin typeface="Times New Roman" panose="02020603050405020304" pitchFamily="18" charset="0"/>
                <a:cs typeface="Times New Roman" panose="02020603050405020304" pitchFamily="18" charset="0"/>
              </a:rPr>
              <a:t> </a:t>
            </a:r>
            <a:r>
              <a:rPr lang="lt-LT" sz="3200" dirty="0" err="1">
                <a:solidFill>
                  <a:schemeClr val="tx1"/>
                </a:solidFill>
                <a:latin typeface="Times New Roman" panose="02020603050405020304" pitchFamily="18" charset="0"/>
                <a:cs typeface="Times New Roman" panose="02020603050405020304" pitchFamily="18" charset="0"/>
              </a:rPr>
              <a:t>and</a:t>
            </a:r>
            <a:r>
              <a:rPr lang="lt-LT" sz="3200" dirty="0">
                <a:solidFill>
                  <a:schemeClr val="tx1"/>
                </a:solidFill>
                <a:latin typeface="Times New Roman" panose="02020603050405020304" pitchFamily="18" charset="0"/>
                <a:cs typeface="Times New Roman" panose="02020603050405020304" pitchFamily="18" charset="0"/>
              </a:rPr>
              <a:t> </a:t>
            </a:r>
            <a:r>
              <a:rPr lang="lt-LT" sz="3200" dirty="0" err="1">
                <a:solidFill>
                  <a:schemeClr val="tx1"/>
                </a:solidFill>
                <a:latin typeface="Times New Roman" panose="02020603050405020304" pitchFamily="18" charset="0"/>
                <a:cs typeface="Times New Roman" panose="02020603050405020304" pitchFamily="18" charset="0"/>
              </a:rPr>
              <a:t>each</a:t>
            </a:r>
            <a:r>
              <a:rPr lang="lt-LT" sz="3200" dirty="0">
                <a:solidFill>
                  <a:schemeClr val="tx1"/>
                </a:solidFill>
                <a:latin typeface="Times New Roman" panose="02020603050405020304" pitchFamily="18" charset="0"/>
                <a:cs typeface="Times New Roman" panose="02020603050405020304" pitchFamily="18" charset="0"/>
              </a:rPr>
              <a:t> </a:t>
            </a:r>
            <a:r>
              <a:rPr lang="lt-LT" sz="3200" dirty="0" err="1">
                <a:solidFill>
                  <a:schemeClr val="tx1"/>
                </a:solidFill>
                <a:latin typeface="Times New Roman" panose="02020603050405020304" pitchFamily="18" charset="0"/>
                <a:cs typeface="Times New Roman" panose="02020603050405020304" pitchFamily="18" charset="0"/>
              </a:rPr>
              <a:t>group</a:t>
            </a:r>
            <a:r>
              <a:rPr lang="lt-LT" sz="3200" dirty="0">
                <a:solidFill>
                  <a:schemeClr val="tx1"/>
                </a:solidFill>
                <a:latin typeface="Times New Roman" panose="02020603050405020304" pitchFamily="18" charset="0"/>
                <a:cs typeface="Times New Roman" panose="02020603050405020304" pitchFamily="18" charset="0"/>
              </a:rPr>
              <a:t> </a:t>
            </a:r>
            <a:r>
              <a:rPr lang="lt-LT" sz="3200" dirty="0" err="1">
                <a:solidFill>
                  <a:schemeClr val="tx1"/>
                </a:solidFill>
                <a:latin typeface="Times New Roman" panose="02020603050405020304" pitchFamily="18" charset="0"/>
                <a:cs typeface="Times New Roman" panose="02020603050405020304" pitchFamily="18" charset="0"/>
              </a:rPr>
              <a:t>received</a:t>
            </a:r>
            <a:r>
              <a:rPr lang="lt-LT" sz="3200" dirty="0">
                <a:solidFill>
                  <a:schemeClr val="tx1"/>
                </a:solidFill>
                <a:latin typeface="Times New Roman" panose="02020603050405020304" pitchFamily="18" charset="0"/>
                <a:cs typeface="Times New Roman" panose="02020603050405020304" pitchFamily="18" charset="0"/>
              </a:rPr>
              <a:t> a </a:t>
            </a:r>
            <a:r>
              <a:rPr lang="lt-LT" sz="3200" dirty="0" err="1">
                <a:solidFill>
                  <a:schemeClr val="tx1"/>
                </a:solidFill>
                <a:latin typeface="Times New Roman" panose="02020603050405020304" pitchFamily="18" charset="0"/>
                <a:cs typeface="Times New Roman" panose="02020603050405020304" pitchFamily="18" charset="0"/>
              </a:rPr>
              <a:t>different</a:t>
            </a:r>
            <a:r>
              <a:rPr lang="lt-LT" sz="3200" dirty="0">
                <a:solidFill>
                  <a:schemeClr val="tx1"/>
                </a:solidFill>
                <a:latin typeface="Times New Roman" panose="02020603050405020304" pitchFamily="18" charset="0"/>
                <a:cs typeface="Times New Roman" panose="02020603050405020304" pitchFamily="18" charset="0"/>
              </a:rPr>
              <a:t> </a:t>
            </a:r>
            <a:r>
              <a:rPr lang="lt-LT" sz="3200" dirty="0" err="1" smtClean="0">
                <a:solidFill>
                  <a:schemeClr val="tx1"/>
                </a:solidFill>
                <a:latin typeface="Times New Roman" panose="02020603050405020304" pitchFamily="18" charset="0"/>
                <a:cs typeface="Times New Roman" panose="02020603050405020304" pitchFamily="18" charset="0"/>
              </a:rPr>
              <a:t>bush</a:t>
            </a:r>
            <a:r>
              <a:rPr lang="lt-LT" sz="3200" dirty="0" smtClean="0">
                <a:solidFill>
                  <a:schemeClr val="tx1"/>
                </a:solidFill>
                <a:latin typeface="Times New Roman" panose="02020603050405020304" pitchFamily="18" charset="0"/>
                <a:cs typeface="Times New Roman" panose="02020603050405020304" pitchFamily="18" charset="0"/>
              </a:rPr>
              <a:t>. </a:t>
            </a:r>
            <a:r>
              <a:rPr lang="lt-LT" sz="3200" dirty="0" err="1">
                <a:solidFill>
                  <a:schemeClr val="tx1"/>
                </a:solidFill>
                <a:latin typeface="Times New Roman" panose="02020603050405020304" pitchFamily="18" charset="0"/>
                <a:cs typeface="Times New Roman" panose="02020603050405020304" pitchFamily="18" charset="0"/>
              </a:rPr>
              <a:t>In</a:t>
            </a:r>
            <a:r>
              <a:rPr lang="lt-LT" sz="3200" dirty="0">
                <a:solidFill>
                  <a:schemeClr val="tx1"/>
                </a:solidFill>
                <a:latin typeface="Times New Roman" panose="02020603050405020304" pitchFamily="18" charset="0"/>
                <a:cs typeface="Times New Roman" panose="02020603050405020304" pitchFamily="18" charset="0"/>
              </a:rPr>
              <a:t> </a:t>
            </a:r>
            <a:r>
              <a:rPr lang="lt-LT" sz="3200" dirty="0" err="1">
                <a:solidFill>
                  <a:schemeClr val="tx1"/>
                </a:solidFill>
                <a:latin typeface="Times New Roman" panose="02020603050405020304" pitchFamily="18" charset="0"/>
                <a:cs typeface="Times New Roman" panose="02020603050405020304" pitchFamily="18" charset="0"/>
              </a:rPr>
              <a:t>the</a:t>
            </a:r>
            <a:r>
              <a:rPr lang="lt-LT" sz="3200" dirty="0">
                <a:solidFill>
                  <a:schemeClr val="tx1"/>
                </a:solidFill>
                <a:latin typeface="Times New Roman" panose="02020603050405020304" pitchFamily="18" charset="0"/>
                <a:cs typeface="Times New Roman" panose="02020603050405020304" pitchFamily="18" charset="0"/>
              </a:rPr>
              <a:t> </a:t>
            </a:r>
            <a:r>
              <a:rPr lang="lt-LT" sz="3200" dirty="0" err="1">
                <a:solidFill>
                  <a:schemeClr val="tx1"/>
                </a:solidFill>
                <a:latin typeface="Times New Roman" panose="02020603050405020304" pitchFamily="18" charset="0"/>
                <a:cs typeface="Times New Roman" panose="02020603050405020304" pitchFamily="18" charset="0"/>
              </a:rPr>
              <a:t>first</a:t>
            </a:r>
            <a:r>
              <a:rPr lang="lt-LT" sz="3200" dirty="0">
                <a:solidFill>
                  <a:schemeClr val="tx1"/>
                </a:solidFill>
                <a:latin typeface="Times New Roman" panose="02020603050405020304" pitchFamily="18" charset="0"/>
                <a:cs typeface="Times New Roman" panose="02020603050405020304" pitchFamily="18" charset="0"/>
              </a:rPr>
              <a:t> </a:t>
            </a:r>
            <a:r>
              <a:rPr lang="lt-LT" sz="3200" dirty="0" err="1">
                <a:solidFill>
                  <a:schemeClr val="tx1"/>
                </a:solidFill>
                <a:latin typeface="Times New Roman" panose="02020603050405020304" pitchFamily="18" charset="0"/>
                <a:cs typeface="Times New Roman" panose="02020603050405020304" pitchFamily="18" charset="0"/>
              </a:rPr>
              <a:t>jar</a:t>
            </a:r>
            <a:r>
              <a:rPr lang="lt-LT" sz="3200" dirty="0">
                <a:solidFill>
                  <a:schemeClr val="tx1"/>
                </a:solidFill>
                <a:latin typeface="Times New Roman" panose="02020603050405020304" pitchFamily="18" charset="0"/>
                <a:cs typeface="Times New Roman" panose="02020603050405020304" pitchFamily="18" charset="0"/>
              </a:rPr>
              <a:t> </a:t>
            </a:r>
            <a:r>
              <a:rPr lang="lt-LT" sz="3200" dirty="0" err="1">
                <a:solidFill>
                  <a:schemeClr val="tx1"/>
                </a:solidFill>
                <a:latin typeface="Times New Roman" panose="02020603050405020304" pitchFamily="18" charset="0"/>
                <a:cs typeface="Times New Roman" panose="02020603050405020304" pitchFamily="18" charset="0"/>
              </a:rPr>
              <a:t>was</a:t>
            </a:r>
            <a:r>
              <a:rPr lang="lt-LT" sz="3200" dirty="0">
                <a:solidFill>
                  <a:schemeClr val="tx1"/>
                </a:solidFill>
                <a:latin typeface="Times New Roman" panose="02020603050405020304" pitchFamily="18" charset="0"/>
                <a:cs typeface="Times New Roman" panose="02020603050405020304" pitchFamily="18" charset="0"/>
              </a:rPr>
              <a:t> </a:t>
            </a:r>
            <a:r>
              <a:rPr lang="lt-LT" sz="3200" dirty="0" err="1">
                <a:solidFill>
                  <a:schemeClr val="tx1"/>
                </a:solidFill>
                <a:latin typeface="Times New Roman" panose="02020603050405020304" pitchFamily="18" charset="0"/>
                <a:cs typeface="Times New Roman" panose="02020603050405020304" pitchFamily="18" charset="0"/>
              </a:rPr>
              <a:t>simple</a:t>
            </a:r>
            <a:r>
              <a:rPr lang="lt-LT" sz="3200" dirty="0">
                <a:solidFill>
                  <a:schemeClr val="tx1"/>
                </a:solidFill>
                <a:latin typeface="Times New Roman" panose="02020603050405020304" pitchFamily="18" charset="0"/>
                <a:cs typeface="Times New Roman" panose="02020603050405020304" pitchFamily="18" charset="0"/>
              </a:rPr>
              <a:t> </a:t>
            </a:r>
            <a:r>
              <a:rPr lang="lt-LT" sz="3200" dirty="0" err="1">
                <a:solidFill>
                  <a:schemeClr val="tx1"/>
                </a:solidFill>
                <a:latin typeface="Times New Roman" panose="02020603050405020304" pitchFamily="18" charset="0"/>
                <a:cs typeface="Times New Roman" panose="02020603050405020304" pitchFamily="18" charset="0"/>
              </a:rPr>
              <a:t>water</a:t>
            </a:r>
            <a:r>
              <a:rPr lang="lt-LT" sz="3200" dirty="0">
                <a:solidFill>
                  <a:schemeClr val="tx1"/>
                </a:solidFill>
                <a:latin typeface="Times New Roman" panose="02020603050405020304" pitchFamily="18" charset="0"/>
                <a:cs typeface="Times New Roman" panose="02020603050405020304" pitchFamily="18" charset="0"/>
              </a:rPr>
              <a:t>, </a:t>
            </a:r>
            <a:r>
              <a:rPr lang="lt-LT" sz="3200" dirty="0" err="1">
                <a:solidFill>
                  <a:schemeClr val="tx1"/>
                </a:solidFill>
                <a:latin typeface="Times New Roman" panose="02020603050405020304" pitchFamily="18" charset="0"/>
                <a:cs typeface="Times New Roman" panose="02020603050405020304" pitchFamily="18" charset="0"/>
              </a:rPr>
              <a:t>in</a:t>
            </a:r>
            <a:r>
              <a:rPr lang="lt-LT" sz="3200" dirty="0">
                <a:solidFill>
                  <a:schemeClr val="tx1"/>
                </a:solidFill>
                <a:latin typeface="Times New Roman" panose="02020603050405020304" pitchFamily="18" charset="0"/>
                <a:cs typeface="Times New Roman" panose="02020603050405020304" pitchFamily="18" charset="0"/>
              </a:rPr>
              <a:t> </a:t>
            </a:r>
            <a:r>
              <a:rPr lang="lt-LT" sz="3200" dirty="0" err="1">
                <a:solidFill>
                  <a:schemeClr val="tx1"/>
                </a:solidFill>
                <a:latin typeface="Times New Roman" panose="02020603050405020304" pitchFamily="18" charset="0"/>
                <a:cs typeface="Times New Roman" panose="02020603050405020304" pitchFamily="18" charset="0"/>
              </a:rPr>
              <a:t>another</a:t>
            </a:r>
            <a:r>
              <a:rPr lang="lt-LT" sz="3200" dirty="0">
                <a:solidFill>
                  <a:schemeClr val="tx1"/>
                </a:solidFill>
                <a:latin typeface="Times New Roman" panose="02020603050405020304" pitchFamily="18" charset="0"/>
                <a:cs typeface="Times New Roman" panose="02020603050405020304" pitchFamily="18" charset="0"/>
              </a:rPr>
              <a:t> </a:t>
            </a:r>
            <a:r>
              <a:rPr lang="lt-LT" sz="3200" dirty="0" err="1">
                <a:solidFill>
                  <a:schemeClr val="tx1"/>
                </a:solidFill>
                <a:latin typeface="Times New Roman" panose="02020603050405020304" pitchFamily="18" charset="0"/>
                <a:cs typeface="Times New Roman" panose="02020603050405020304" pitchFamily="18" charset="0"/>
              </a:rPr>
              <a:t>water</a:t>
            </a:r>
            <a:r>
              <a:rPr lang="lt-LT" sz="3200" dirty="0">
                <a:solidFill>
                  <a:schemeClr val="tx1"/>
                </a:solidFill>
                <a:latin typeface="Times New Roman" panose="02020603050405020304" pitchFamily="18" charset="0"/>
                <a:cs typeface="Times New Roman" panose="02020603050405020304" pitchFamily="18" charset="0"/>
              </a:rPr>
              <a:t> </a:t>
            </a:r>
            <a:r>
              <a:rPr lang="lt-LT" sz="3200" dirty="0" err="1">
                <a:solidFill>
                  <a:schemeClr val="tx1"/>
                </a:solidFill>
                <a:latin typeface="Times New Roman" panose="02020603050405020304" pitchFamily="18" charset="0"/>
                <a:cs typeface="Times New Roman" panose="02020603050405020304" pitchFamily="18" charset="0"/>
              </a:rPr>
              <a:t>with</a:t>
            </a:r>
            <a:r>
              <a:rPr lang="lt-LT" sz="3200" dirty="0">
                <a:solidFill>
                  <a:schemeClr val="tx1"/>
                </a:solidFill>
                <a:latin typeface="Times New Roman" panose="02020603050405020304" pitchFamily="18" charset="0"/>
                <a:cs typeface="Times New Roman" panose="02020603050405020304" pitchFamily="18" charset="0"/>
              </a:rPr>
              <a:t> ink </a:t>
            </a:r>
            <a:r>
              <a:rPr lang="lt-LT" sz="3200" dirty="0" err="1">
                <a:solidFill>
                  <a:schemeClr val="tx1"/>
                </a:solidFill>
                <a:latin typeface="Times New Roman" panose="02020603050405020304" pitchFamily="18" charset="0"/>
                <a:cs typeface="Times New Roman" panose="02020603050405020304" pitchFamily="18" charset="0"/>
              </a:rPr>
              <a:t>and</a:t>
            </a:r>
            <a:r>
              <a:rPr lang="lt-LT" sz="3200" dirty="0">
                <a:solidFill>
                  <a:schemeClr val="tx1"/>
                </a:solidFill>
                <a:latin typeface="Times New Roman" panose="02020603050405020304" pitchFamily="18" charset="0"/>
                <a:cs typeface="Times New Roman" panose="02020603050405020304" pitchFamily="18" charset="0"/>
              </a:rPr>
              <a:t> </a:t>
            </a:r>
            <a:r>
              <a:rPr lang="lt-LT" sz="3200" dirty="0" err="1">
                <a:solidFill>
                  <a:schemeClr val="tx1"/>
                </a:solidFill>
                <a:latin typeface="Times New Roman" panose="02020603050405020304" pitchFamily="18" charset="0"/>
                <a:cs typeface="Times New Roman" panose="02020603050405020304" pitchFamily="18" charset="0"/>
              </a:rPr>
              <a:t>in</a:t>
            </a:r>
            <a:r>
              <a:rPr lang="lt-LT" sz="3200" dirty="0">
                <a:solidFill>
                  <a:schemeClr val="tx1"/>
                </a:solidFill>
                <a:latin typeface="Times New Roman" panose="02020603050405020304" pitchFamily="18" charset="0"/>
                <a:cs typeface="Times New Roman" panose="02020603050405020304" pitchFamily="18" charset="0"/>
              </a:rPr>
              <a:t> </a:t>
            </a:r>
            <a:r>
              <a:rPr lang="lt-LT" sz="3200" dirty="0" err="1">
                <a:solidFill>
                  <a:schemeClr val="tx1"/>
                </a:solidFill>
                <a:latin typeface="Times New Roman" panose="02020603050405020304" pitchFamily="18" charset="0"/>
                <a:cs typeface="Times New Roman" panose="02020603050405020304" pitchFamily="18" charset="0"/>
              </a:rPr>
              <a:t>another</a:t>
            </a:r>
            <a:r>
              <a:rPr lang="lt-LT" sz="3200" dirty="0">
                <a:solidFill>
                  <a:schemeClr val="tx1"/>
                </a:solidFill>
                <a:latin typeface="Times New Roman" panose="02020603050405020304" pitchFamily="18" charset="0"/>
                <a:cs typeface="Times New Roman" panose="02020603050405020304" pitchFamily="18" charset="0"/>
              </a:rPr>
              <a:t> </a:t>
            </a:r>
            <a:r>
              <a:rPr lang="lt-LT" sz="3200" dirty="0" err="1">
                <a:solidFill>
                  <a:schemeClr val="tx1"/>
                </a:solidFill>
                <a:latin typeface="Times New Roman" panose="02020603050405020304" pitchFamily="18" charset="0"/>
                <a:cs typeface="Times New Roman" panose="02020603050405020304" pitchFamily="18" charset="0"/>
              </a:rPr>
              <a:t>water</a:t>
            </a:r>
            <a:r>
              <a:rPr lang="lt-LT" sz="3200" dirty="0">
                <a:solidFill>
                  <a:schemeClr val="tx1"/>
                </a:solidFill>
                <a:latin typeface="Times New Roman" panose="02020603050405020304" pitchFamily="18" charset="0"/>
                <a:cs typeface="Times New Roman" panose="02020603050405020304" pitchFamily="18" charset="0"/>
              </a:rPr>
              <a:t> </a:t>
            </a:r>
            <a:r>
              <a:rPr lang="lt-LT" sz="3200" dirty="0" err="1">
                <a:solidFill>
                  <a:schemeClr val="tx1"/>
                </a:solidFill>
                <a:latin typeface="Times New Roman" panose="02020603050405020304" pitchFamily="18" charset="0"/>
                <a:cs typeface="Times New Roman" panose="02020603050405020304" pitchFamily="18" charset="0"/>
              </a:rPr>
              <a:t>with</a:t>
            </a:r>
            <a:r>
              <a:rPr lang="lt-LT" sz="3200" dirty="0">
                <a:solidFill>
                  <a:schemeClr val="tx1"/>
                </a:solidFill>
                <a:latin typeface="Times New Roman" panose="02020603050405020304" pitchFamily="18" charset="0"/>
                <a:cs typeface="Times New Roman" panose="02020603050405020304" pitchFamily="18" charset="0"/>
              </a:rPr>
              <a:t>  </a:t>
            </a:r>
            <a:r>
              <a:rPr lang="lt-LT" sz="3200" dirty="0" err="1">
                <a:solidFill>
                  <a:schemeClr val="tx1"/>
                </a:solidFill>
                <a:latin typeface="Times New Roman" panose="02020603050405020304" pitchFamily="18" charset="0"/>
                <a:cs typeface="Times New Roman" panose="02020603050405020304" pitchFamily="18" charset="0"/>
              </a:rPr>
              <a:t>potassium</a:t>
            </a:r>
            <a:r>
              <a:rPr lang="lt-LT" sz="3200" dirty="0">
                <a:solidFill>
                  <a:schemeClr val="tx1"/>
                </a:solidFill>
                <a:latin typeface="Times New Roman" panose="02020603050405020304" pitchFamily="18" charset="0"/>
                <a:cs typeface="Times New Roman" panose="02020603050405020304" pitchFamily="18" charset="0"/>
              </a:rPr>
              <a:t> permanganate. </a:t>
            </a:r>
            <a:r>
              <a:rPr lang="lt-LT" sz="3200" dirty="0" err="1">
                <a:solidFill>
                  <a:schemeClr val="tx1"/>
                </a:solidFill>
                <a:latin typeface="Times New Roman" panose="02020603050405020304" pitchFamily="18" charset="0"/>
                <a:cs typeface="Times New Roman" panose="02020603050405020304" pitchFamily="18" charset="0"/>
              </a:rPr>
              <a:t>The</a:t>
            </a:r>
            <a:r>
              <a:rPr lang="lt-LT" sz="3200" dirty="0">
                <a:solidFill>
                  <a:schemeClr val="tx1"/>
                </a:solidFill>
                <a:latin typeface="Times New Roman" panose="02020603050405020304" pitchFamily="18" charset="0"/>
                <a:cs typeface="Times New Roman" panose="02020603050405020304" pitchFamily="18" charset="0"/>
              </a:rPr>
              <a:t> </a:t>
            </a:r>
            <a:r>
              <a:rPr lang="lt-LT" sz="3200" dirty="0" err="1">
                <a:solidFill>
                  <a:schemeClr val="tx1"/>
                </a:solidFill>
                <a:latin typeface="Times New Roman" panose="02020603050405020304" pitchFamily="18" charset="0"/>
                <a:cs typeface="Times New Roman" panose="02020603050405020304" pitchFamily="18" charset="0"/>
              </a:rPr>
              <a:t>teacher</a:t>
            </a:r>
            <a:r>
              <a:rPr lang="lt-LT" sz="3200" dirty="0">
                <a:solidFill>
                  <a:schemeClr val="tx1"/>
                </a:solidFill>
                <a:latin typeface="Times New Roman" panose="02020603050405020304" pitchFamily="18" charset="0"/>
                <a:cs typeface="Times New Roman" panose="02020603050405020304" pitchFamily="18" charset="0"/>
              </a:rPr>
              <a:t> </a:t>
            </a:r>
            <a:r>
              <a:rPr lang="lt-LT" sz="3200" dirty="0" err="1">
                <a:solidFill>
                  <a:schemeClr val="tx1"/>
                </a:solidFill>
                <a:latin typeface="Times New Roman" panose="02020603050405020304" pitchFamily="18" charset="0"/>
                <a:cs typeface="Times New Roman" panose="02020603050405020304" pitchFamily="18" charset="0"/>
              </a:rPr>
              <a:t>wrote</a:t>
            </a:r>
            <a:r>
              <a:rPr lang="lt-LT" sz="3200" dirty="0">
                <a:solidFill>
                  <a:schemeClr val="tx1"/>
                </a:solidFill>
                <a:latin typeface="Times New Roman" panose="02020603050405020304" pitchFamily="18" charset="0"/>
                <a:cs typeface="Times New Roman" panose="02020603050405020304" pitchFamily="18" charset="0"/>
              </a:rPr>
              <a:t> </a:t>
            </a:r>
            <a:r>
              <a:rPr lang="lt-LT" sz="3200" dirty="0" err="1">
                <a:solidFill>
                  <a:schemeClr val="tx1"/>
                </a:solidFill>
                <a:latin typeface="Times New Roman" panose="02020603050405020304" pitchFamily="18" charset="0"/>
                <a:cs typeface="Times New Roman" panose="02020603050405020304" pitchFamily="18" charset="0"/>
              </a:rPr>
              <a:t>the</a:t>
            </a:r>
            <a:r>
              <a:rPr lang="lt-LT" sz="3200" dirty="0">
                <a:solidFill>
                  <a:schemeClr val="tx1"/>
                </a:solidFill>
                <a:latin typeface="Times New Roman" panose="02020603050405020304" pitchFamily="18" charset="0"/>
                <a:cs typeface="Times New Roman" panose="02020603050405020304" pitchFamily="18" charset="0"/>
              </a:rPr>
              <a:t> </a:t>
            </a:r>
            <a:r>
              <a:rPr lang="lt-LT" sz="3200" dirty="0" err="1">
                <a:solidFill>
                  <a:schemeClr val="tx1"/>
                </a:solidFill>
                <a:latin typeface="Times New Roman" panose="02020603050405020304" pitchFamily="18" charset="0"/>
                <a:cs typeface="Times New Roman" panose="02020603050405020304" pitchFamily="18" charset="0"/>
              </a:rPr>
              <a:t>students</a:t>
            </a:r>
            <a:r>
              <a:rPr lang="lt-LT" sz="3200" dirty="0">
                <a:solidFill>
                  <a:schemeClr val="tx1"/>
                </a:solidFill>
                <a:latin typeface="Times New Roman" panose="02020603050405020304" pitchFamily="18" charset="0"/>
                <a:cs typeface="Times New Roman" panose="02020603050405020304" pitchFamily="18" charset="0"/>
              </a:rPr>
              <a:t>' </a:t>
            </a:r>
            <a:r>
              <a:rPr lang="lt-LT" sz="3200" dirty="0" err="1">
                <a:solidFill>
                  <a:schemeClr val="tx1"/>
                </a:solidFill>
                <a:latin typeface="Times New Roman" panose="02020603050405020304" pitchFamily="18" charset="0"/>
                <a:cs typeface="Times New Roman" panose="02020603050405020304" pitchFamily="18" charset="0"/>
              </a:rPr>
              <a:t>guesses</a:t>
            </a:r>
            <a:r>
              <a:rPr lang="lt-LT" sz="3200" dirty="0">
                <a:solidFill>
                  <a:schemeClr val="tx1"/>
                </a:solidFill>
                <a:latin typeface="Times New Roman" panose="02020603050405020304" pitchFamily="18" charset="0"/>
                <a:cs typeface="Times New Roman" panose="02020603050405020304" pitchFamily="18" charset="0"/>
              </a:rPr>
              <a:t> </a:t>
            </a:r>
            <a:r>
              <a:rPr lang="lt-LT" sz="3200" dirty="0" err="1">
                <a:solidFill>
                  <a:schemeClr val="tx1"/>
                </a:solidFill>
                <a:latin typeface="Times New Roman" panose="02020603050405020304" pitchFamily="18" charset="0"/>
                <a:cs typeface="Times New Roman" panose="02020603050405020304" pitchFamily="18" charset="0"/>
              </a:rPr>
              <a:t>what</a:t>
            </a:r>
            <a:r>
              <a:rPr lang="lt-LT" sz="3200" dirty="0">
                <a:solidFill>
                  <a:schemeClr val="tx1"/>
                </a:solidFill>
                <a:latin typeface="Times New Roman" panose="02020603050405020304" pitchFamily="18" charset="0"/>
                <a:cs typeface="Times New Roman" panose="02020603050405020304" pitchFamily="18" charset="0"/>
              </a:rPr>
              <a:t> </a:t>
            </a:r>
            <a:r>
              <a:rPr lang="lt-LT" sz="3200" dirty="0" err="1">
                <a:solidFill>
                  <a:schemeClr val="tx1"/>
                </a:solidFill>
                <a:latin typeface="Times New Roman" panose="02020603050405020304" pitchFamily="18" charset="0"/>
                <a:cs typeface="Times New Roman" panose="02020603050405020304" pitchFamily="18" charset="0"/>
              </a:rPr>
              <a:t>color</a:t>
            </a:r>
            <a:r>
              <a:rPr lang="lt-LT" sz="3200" dirty="0">
                <a:solidFill>
                  <a:schemeClr val="tx1"/>
                </a:solidFill>
                <a:latin typeface="Times New Roman" panose="02020603050405020304" pitchFamily="18" charset="0"/>
                <a:cs typeface="Times New Roman" panose="02020603050405020304" pitchFamily="18" charset="0"/>
              </a:rPr>
              <a:t> </a:t>
            </a:r>
            <a:r>
              <a:rPr lang="lt-LT" sz="3200" dirty="0" err="1">
                <a:solidFill>
                  <a:schemeClr val="tx1"/>
                </a:solidFill>
                <a:latin typeface="Times New Roman" panose="02020603050405020304" pitchFamily="18" charset="0"/>
                <a:cs typeface="Times New Roman" panose="02020603050405020304" pitchFamily="18" charset="0"/>
              </a:rPr>
              <a:t>will</a:t>
            </a:r>
            <a:r>
              <a:rPr lang="lt-LT" sz="3200" dirty="0">
                <a:solidFill>
                  <a:schemeClr val="tx1"/>
                </a:solidFill>
                <a:latin typeface="Times New Roman" panose="02020603050405020304" pitchFamily="18" charset="0"/>
                <a:cs typeface="Times New Roman" panose="02020603050405020304" pitchFamily="18" charset="0"/>
              </a:rPr>
              <a:t> be </a:t>
            </a:r>
            <a:r>
              <a:rPr lang="lt-LT" sz="3200" dirty="0" err="1">
                <a:solidFill>
                  <a:schemeClr val="tx1"/>
                </a:solidFill>
                <a:latin typeface="Times New Roman" panose="02020603050405020304" pitchFamily="18" charset="0"/>
                <a:cs typeface="Times New Roman" panose="02020603050405020304" pitchFamily="18" charset="0"/>
              </a:rPr>
              <a:t>flowers</a:t>
            </a:r>
            <a:r>
              <a:rPr lang="lt-LT" sz="3200" dirty="0">
                <a:solidFill>
                  <a:schemeClr val="tx1"/>
                </a:solidFill>
                <a:latin typeface="Times New Roman" panose="02020603050405020304" pitchFamily="18" charset="0"/>
                <a:cs typeface="Times New Roman" panose="02020603050405020304" pitchFamily="18" charset="0"/>
              </a:rPr>
              <a:t> </a:t>
            </a:r>
            <a:r>
              <a:rPr lang="lt-LT" sz="3200" dirty="0" err="1">
                <a:solidFill>
                  <a:schemeClr val="tx1"/>
                </a:solidFill>
                <a:latin typeface="Times New Roman" panose="02020603050405020304" pitchFamily="18" charset="0"/>
                <a:cs typeface="Times New Roman" panose="02020603050405020304" pitchFamily="18" charset="0"/>
              </a:rPr>
              <a:t>bloom</a:t>
            </a:r>
            <a:r>
              <a:rPr lang="lt-LT" sz="3200" dirty="0">
                <a:solidFill>
                  <a:schemeClr val="tx1"/>
                </a:solidFill>
                <a:latin typeface="Times New Roman" panose="02020603050405020304" pitchFamily="18" charset="0"/>
                <a:cs typeface="Times New Roman" panose="02020603050405020304" pitchFamily="18" charset="0"/>
              </a:rPr>
              <a:t>. </a:t>
            </a:r>
            <a:r>
              <a:rPr lang="lt-LT" sz="3200" dirty="0" err="1">
                <a:solidFill>
                  <a:schemeClr val="tx1"/>
                </a:solidFill>
                <a:latin typeface="Times New Roman" panose="02020603050405020304" pitchFamily="18" charset="0"/>
                <a:cs typeface="Times New Roman" panose="02020603050405020304" pitchFamily="18" charset="0"/>
              </a:rPr>
              <a:t>After</a:t>
            </a:r>
            <a:r>
              <a:rPr lang="lt-LT" sz="3200" dirty="0">
                <a:solidFill>
                  <a:schemeClr val="tx1"/>
                </a:solidFill>
                <a:latin typeface="Times New Roman" panose="02020603050405020304" pitchFamily="18" charset="0"/>
                <a:cs typeface="Times New Roman" panose="02020603050405020304" pitchFamily="18" charset="0"/>
              </a:rPr>
              <a:t> </a:t>
            </a:r>
            <a:r>
              <a:rPr lang="lt-LT" sz="3200" dirty="0" err="1">
                <a:solidFill>
                  <a:schemeClr val="tx1"/>
                </a:solidFill>
                <a:latin typeface="Times New Roman" panose="02020603050405020304" pitchFamily="18" charset="0"/>
                <a:cs typeface="Times New Roman" panose="02020603050405020304" pitchFamily="18" charset="0"/>
              </a:rPr>
              <a:t>three</a:t>
            </a:r>
            <a:r>
              <a:rPr lang="lt-LT" sz="3200" dirty="0">
                <a:solidFill>
                  <a:schemeClr val="tx1"/>
                </a:solidFill>
                <a:latin typeface="Times New Roman" panose="02020603050405020304" pitchFamily="18" charset="0"/>
                <a:cs typeface="Times New Roman" panose="02020603050405020304" pitchFamily="18" charset="0"/>
              </a:rPr>
              <a:t> </a:t>
            </a:r>
            <a:r>
              <a:rPr lang="lt-LT" sz="3200" dirty="0" err="1">
                <a:solidFill>
                  <a:schemeClr val="tx1"/>
                </a:solidFill>
                <a:latin typeface="Times New Roman" panose="02020603050405020304" pitchFamily="18" charset="0"/>
                <a:cs typeface="Times New Roman" panose="02020603050405020304" pitchFamily="18" charset="0"/>
              </a:rPr>
              <a:t>weeks</a:t>
            </a:r>
            <a:r>
              <a:rPr lang="lt-LT" sz="3200" dirty="0">
                <a:solidFill>
                  <a:schemeClr val="tx1"/>
                </a:solidFill>
                <a:latin typeface="Times New Roman" panose="02020603050405020304" pitchFamily="18" charset="0"/>
                <a:cs typeface="Times New Roman" panose="02020603050405020304" pitchFamily="18" charset="0"/>
              </a:rPr>
              <a:t>, </a:t>
            </a:r>
            <a:r>
              <a:rPr lang="lt-LT" sz="3200" dirty="0" err="1">
                <a:solidFill>
                  <a:schemeClr val="tx1"/>
                </a:solidFill>
                <a:latin typeface="Times New Roman" panose="02020603050405020304" pitchFamily="18" charset="0"/>
                <a:cs typeface="Times New Roman" panose="02020603050405020304" pitchFamily="18" charset="0"/>
              </a:rPr>
              <a:t>the</a:t>
            </a:r>
            <a:r>
              <a:rPr lang="lt-LT" sz="3200" dirty="0">
                <a:solidFill>
                  <a:schemeClr val="tx1"/>
                </a:solidFill>
                <a:latin typeface="Times New Roman" panose="02020603050405020304" pitchFamily="18" charset="0"/>
                <a:cs typeface="Times New Roman" panose="02020603050405020304" pitchFamily="18" charset="0"/>
              </a:rPr>
              <a:t> </a:t>
            </a:r>
            <a:r>
              <a:rPr lang="lt-LT" sz="3200" dirty="0" err="1">
                <a:solidFill>
                  <a:schemeClr val="tx1"/>
                </a:solidFill>
                <a:latin typeface="Times New Roman" panose="02020603050405020304" pitchFamily="18" charset="0"/>
                <a:cs typeface="Times New Roman" panose="02020603050405020304" pitchFamily="18" charset="0"/>
              </a:rPr>
              <a:t>results</a:t>
            </a:r>
            <a:r>
              <a:rPr lang="lt-LT" sz="3200" dirty="0">
                <a:solidFill>
                  <a:schemeClr val="tx1"/>
                </a:solidFill>
                <a:latin typeface="Times New Roman" panose="02020603050405020304" pitchFamily="18" charset="0"/>
                <a:cs typeface="Times New Roman" panose="02020603050405020304" pitchFamily="18" charset="0"/>
              </a:rPr>
              <a:t> </a:t>
            </a:r>
            <a:r>
              <a:rPr lang="lt-LT" sz="3200" dirty="0" err="1">
                <a:solidFill>
                  <a:schemeClr val="tx1"/>
                </a:solidFill>
                <a:latin typeface="Times New Roman" panose="02020603050405020304" pitchFamily="18" charset="0"/>
                <a:cs typeface="Times New Roman" panose="02020603050405020304" pitchFamily="18" charset="0"/>
              </a:rPr>
              <a:t>were</a:t>
            </a:r>
            <a:r>
              <a:rPr lang="lt-LT" sz="3200" dirty="0">
                <a:solidFill>
                  <a:schemeClr val="tx1"/>
                </a:solidFill>
                <a:latin typeface="Times New Roman" panose="02020603050405020304" pitchFamily="18" charset="0"/>
                <a:cs typeface="Times New Roman" panose="02020603050405020304" pitchFamily="18" charset="0"/>
              </a:rPr>
              <a:t> </a:t>
            </a:r>
            <a:r>
              <a:rPr lang="lt-LT" sz="3200" dirty="0" err="1">
                <a:solidFill>
                  <a:schemeClr val="tx1"/>
                </a:solidFill>
                <a:latin typeface="Times New Roman" panose="02020603050405020304" pitchFamily="18" charset="0"/>
                <a:cs typeface="Times New Roman" panose="02020603050405020304" pitchFamily="18" charset="0"/>
              </a:rPr>
              <a:t>discussed</a:t>
            </a:r>
            <a:r>
              <a:rPr lang="lt-LT" sz="3200" dirty="0">
                <a:solidFill>
                  <a:schemeClr val="tx1"/>
                </a:solidFill>
                <a:latin typeface="Times New Roman" panose="02020603050405020304" pitchFamily="18" charset="0"/>
                <a:cs typeface="Times New Roman" panose="02020603050405020304" pitchFamily="18" charset="0"/>
              </a:rPr>
              <a:t>. </a:t>
            </a:r>
            <a:r>
              <a:rPr lang="lt-LT" sz="3200" dirty="0" err="1">
                <a:solidFill>
                  <a:schemeClr val="tx1"/>
                </a:solidFill>
                <a:latin typeface="Times New Roman" panose="02020603050405020304" pitchFamily="18" charset="0"/>
                <a:cs typeface="Times New Roman" panose="02020603050405020304" pitchFamily="18" charset="0"/>
              </a:rPr>
              <a:t>There</a:t>
            </a:r>
            <a:r>
              <a:rPr lang="lt-LT" sz="3200" dirty="0">
                <a:solidFill>
                  <a:schemeClr val="tx1"/>
                </a:solidFill>
                <a:latin typeface="Times New Roman" panose="02020603050405020304" pitchFamily="18" charset="0"/>
                <a:cs typeface="Times New Roman" panose="02020603050405020304" pitchFamily="18" charset="0"/>
              </a:rPr>
              <a:t> </a:t>
            </a:r>
            <a:r>
              <a:rPr lang="lt-LT" sz="3200" dirty="0" err="1">
                <a:solidFill>
                  <a:schemeClr val="tx1"/>
                </a:solidFill>
                <a:latin typeface="Times New Roman" panose="02020603050405020304" pitchFamily="18" charset="0"/>
                <a:cs typeface="Times New Roman" panose="02020603050405020304" pitchFamily="18" charset="0"/>
              </a:rPr>
              <a:t>we</a:t>
            </a:r>
            <a:r>
              <a:rPr lang="lt-LT" sz="3200" dirty="0">
                <a:solidFill>
                  <a:schemeClr val="tx1"/>
                </a:solidFill>
                <a:latin typeface="Times New Roman" panose="02020603050405020304" pitchFamily="18" charset="0"/>
                <a:cs typeface="Times New Roman" panose="02020603050405020304" pitchFamily="18" charset="0"/>
              </a:rPr>
              <a:t> </a:t>
            </a:r>
            <a:r>
              <a:rPr lang="lt-LT" sz="3200" dirty="0" err="1">
                <a:solidFill>
                  <a:schemeClr val="tx1"/>
                </a:solidFill>
                <a:latin typeface="Times New Roman" panose="02020603050405020304" pitchFamily="18" charset="0"/>
                <a:cs typeface="Times New Roman" panose="02020603050405020304" pitchFamily="18" charset="0"/>
              </a:rPr>
              <a:t>saw</a:t>
            </a:r>
            <a:r>
              <a:rPr lang="lt-LT" sz="3200" dirty="0">
                <a:solidFill>
                  <a:schemeClr val="tx1"/>
                </a:solidFill>
                <a:latin typeface="Times New Roman" panose="02020603050405020304" pitchFamily="18" charset="0"/>
                <a:cs typeface="Times New Roman" panose="02020603050405020304" pitchFamily="18" charset="0"/>
              </a:rPr>
              <a:t>  </a:t>
            </a:r>
            <a:r>
              <a:rPr lang="lt-LT" sz="3200" dirty="0" err="1">
                <a:solidFill>
                  <a:schemeClr val="tx1"/>
                </a:solidFill>
                <a:latin typeface="Times New Roman" panose="02020603050405020304" pitchFamily="18" charset="0"/>
                <a:cs typeface="Times New Roman" panose="02020603050405020304" pitchFamily="18" charset="0"/>
              </a:rPr>
              <a:t>flowers</a:t>
            </a:r>
            <a:r>
              <a:rPr lang="lt-LT" sz="3200" dirty="0">
                <a:solidFill>
                  <a:schemeClr val="tx1"/>
                </a:solidFill>
                <a:latin typeface="Times New Roman" panose="02020603050405020304" pitchFamily="18" charset="0"/>
                <a:cs typeface="Times New Roman" panose="02020603050405020304" pitchFamily="18" charset="0"/>
              </a:rPr>
              <a:t> </a:t>
            </a:r>
            <a:r>
              <a:rPr lang="lt-LT" sz="3200" dirty="0" err="1" smtClean="0">
                <a:solidFill>
                  <a:schemeClr val="tx1"/>
                </a:solidFill>
                <a:latin typeface="Times New Roman" panose="02020603050405020304" pitchFamily="18" charset="0"/>
                <a:cs typeface="Times New Roman" panose="02020603050405020304" pitchFamily="18" charset="0"/>
              </a:rPr>
              <a:t>bushes</a:t>
            </a:r>
            <a:r>
              <a:rPr lang="lt-LT" sz="3200" dirty="0" smtClean="0">
                <a:solidFill>
                  <a:schemeClr val="tx1"/>
                </a:solidFill>
                <a:latin typeface="Times New Roman" panose="02020603050405020304" pitchFamily="18" charset="0"/>
                <a:cs typeface="Times New Roman" panose="02020603050405020304" pitchFamily="18" charset="0"/>
              </a:rPr>
              <a:t> </a:t>
            </a:r>
            <a:r>
              <a:rPr lang="lt-LT" sz="3200" dirty="0" err="1" smtClean="0">
                <a:solidFill>
                  <a:schemeClr val="tx1"/>
                </a:solidFill>
                <a:latin typeface="Times New Roman" panose="02020603050405020304" pitchFamily="18" charset="0"/>
                <a:cs typeface="Times New Roman" panose="02020603050405020304" pitchFamily="18" charset="0"/>
              </a:rPr>
              <a:t>with</a:t>
            </a:r>
            <a:r>
              <a:rPr lang="lt-LT" sz="3200" dirty="0" smtClean="0">
                <a:solidFill>
                  <a:schemeClr val="tx1"/>
                </a:solidFill>
                <a:latin typeface="Times New Roman" panose="02020603050405020304" pitchFamily="18" charset="0"/>
                <a:cs typeface="Times New Roman" panose="02020603050405020304" pitchFamily="18" charset="0"/>
              </a:rPr>
              <a:t> </a:t>
            </a:r>
            <a:r>
              <a:rPr lang="lt-LT" sz="3200" dirty="0" err="1" smtClean="0">
                <a:solidFill>
                  <a:schemeClr val="tx1"/>
                </a:solidFill>
                <a:latin typeface="Times New Roman" panose="02020603050405020304" pitchFamily="18" charset="0"/>
                <a:cs typeface="Times New Roman" panose="02020603050405020304" pitchFamily="18" charset="0"/>
              </a:rPr>
              <a:t>the</a:t>
            </a:r>
            <a:r>
              <a:rPr lang="lt-LT" sz="3200" dirty="0" smtClean="0">
                <a:solidFill>
                  <a:schemeClr val="tx1"/>
                </a:solidFill>
                <a:latin typeface="Times New Roman" panose="02020603050405020304" pitchFamily="18" charset="0"/>
                <a:cs typeface="Times New Roman" panose="02020603050405020304" pitchFamily="18" charset="0"/>
              </a:rPr>
              <a:t> </a:t>
            </a:r>
            <a:r>
              <a:rPr lang="lt-LT" sz="3200" dirty="0" err="1" smtClean="0">
                <a:solidFill>
                  <a:schemeClr val="tx1"/>
                </a:solidFill>
                <a:latin typeface="Times New Roman" panose="02020603050405020304" pitchFamily="18" charset="0"/>
                <a:cs typeface="Times New Roman" panose="02020603050405020304" pitchFamily="18" charset="0"/>
              </a:rPr>
              <a:t>same</a:t>
            </a:r>
            <a:r>
              <a:rPr lang="lt-LT" sz="3200" dirty="0" smtClean="0">
                <a:solidFill>
                  <a:schemeClr val="tx1"/>
                </a:solidFill>
                <a:latin typeface="Times New Roman" panose="02020603050405020304" pitchFamily="18" charset="0"/>
                <a:cs typeface="Times New Roman" panose="02020603050405020304" pitchFamily="18" charset="0"/>
              </a:rPr>
              <a:t> </a:t>
            </a:r>
            <a:r>
              <a:rPr lang="lt-LT" sz="3200" dirty="0" err="1" smtClean="0">
                <a:solidFill>
                  <a:schemeClr val="tx1"/>
                </a:solidFill>
                <a:latin typeface="Times New Roman" panose="02020603050405020304" pitchFamily="18" charset="0"/>
                <a:cs typeface="Times New Roman" panose="02020603050405020304" pitchFamily="18" charset="0"/>
              </a:rPr>
              <a:t>colour</a:t>
            </a:r>
            <a:r>
              <a:rPr lang="lt-LT" sz="3200" dirty="0" smtClean="0">
                <a:solidFill>
                  <a:schemeClr val="tx1"/>
                </a:solidFill>
                <a:latin typeface="Times New Roman" panose="02020603050405020304" pitchFamily="18" charset="0"/>
                <a:cs typeface="Times New Roman" panose="02020603050405020304" pitchFamily="18" charset="0"/>
              </a:rPr>
              <a:t>.</a:t>
            </a:r>
            <a:endParaRPr lang="en-US" sz="3200" dirty="0">
              <a:solidFill>
                <a:schemeClr val="tx1"/>
              </a:solidFill>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889668260"/>
      </p:ext>
    </p:extLst>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endParaRPr lang="en-US" dirty="0"/>
          </a:p>
        </p:txBody>
      </p:sp>
      <p:pic>
        <p:nvPicPr>
          <p:cNvPr id="5" name="Turinio vietos rezervavimo ženklas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rot="5400000">
            <a:off x="-367957" y="3112372"/>
            <a:ext cx="3822700" cy="2295715"/>
          </a:xfrm>
        </p:spPr>
      </p:pic>
      <p:pic>
        <p:nvPicPr>
          <p:cNvPr id="6" name="Turinio vietos rezervavimo ženklas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rot="5400000">
            <a:off x="2691689" y="3182933"/>
            <a:ext cx="3816424" cy="2216043"/>
          </a:xfrm>
        </p:spPr>
      </p:pic>
      <p:pic>
        <p:nvPicPr>
          <p:cNvPr id="922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192" y="2348880"/>
            <a:ext cx="2152650" cy="382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5348733"/>
      </p:ext>
    </p:extLst>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Lentelė 3"/>
          <p:cNvGraphicFramePr>
            <a:graphicFrameLocks noGrp="1"/>
          </p:cNvGraphicFramePr>
          <p:nvPr>
            <p:extLst>
              <p:ext uri="{D42A27DB-BD31-4B8C-83A1-F6EECF244321}">
                <p14:modId xmlns:p14="http://schemas.microsoft.com/office/powerpoint/2010/main" val="15691225"/>
              </p:ext>
            </p:extLst>
          </p:nvPr>
        </p:nvGraphicFramePr>
        <p:xfrm>
          <a:off x="2051720" y="1196752"/>
          <a:ext cx="5117404" cy="5094159"/>
        </p:xfrm>
        <a:graphic>
          <a:graphicData uri="http://schemas.openxmlformats.org/drawingml/2006/table">
            <a:tbl>
              <a:tblPr firstRow="1" firstCol="1" bandRow="1">
                <a:tableStyleId>{5C22544A-7EE6-4342-B048-85BDC9FD1C3A}</a:tableStyleId>
              </a:tblPr>
              <a:tblGrid>
                <a:gridCol w="1115103">
                  <a:extLst>
                    <a:ext uri="{9D8B030D-6E8A-4147-A177-3AD203B41FA5}">
                      <a16:colId xmlns="" xmlns:a16="http://schemas.microsoft.com/office/drawing/2014/main" val="20000"/>
                    </a:ext>
                  </a:extLst>
                </a:gridCol>
                <a:gridCol w="841578">
                  <a:extLst>
                    <a:ext uri="{9D8B030D-6E8A-4147-A177-3AD203B41FA5}">
                      <a16:colId xmlns="" xmlns:a16="http://schemas.microsoft.com/office/drawing/2014/main" val="20001"/>
                    </a:ext>
                  </a:extLst>
                </a:gridCol>
                <a:gridCol w="722247">
                  <a:extLst>
                    <a:ext uri="{9D8B030D-6E8A-4147-A177-3AD203B41FA5}">
                      <a16:colId xmlns="" xmlns:a16="http://schemas.microsoft.com/office/drawing/2014/main" val="20002"/>
                    </a:ext>
                  </a:extLst>
                </a:gridCol>
                <a:gridCol w="1219238">
                  <a:extLst>
                    <a:ext uri="{9D8B030D-6E8A-4147-A177-3AD203B41FA5}">
                      <a16:colId xmlns="" xmlns:a16="http://schemas.microsoft.com/office/drawing/2014/main" val="20003"/>
                    </a:ext>
                  </a:extLst>
                </a:gridCol>
                <a:gridCol w="1219238">
                  <a:extLst>
                    <a:ext uri="{9D8B030D-6E8A-4147-A177-3AD203B41FA5}">
                      <a16:colId xmlns="" xmlns:a16="http://schemas.microsoft.com/office/drawing/2014/main" val="20004"/>
                    </a:ext>
                  </a:extLst>
                </a:gridCol>
              </a:tblGrid>
              <a:tr h="695974">
                <a:tc>
                  <a:txBody>
                    <a:bodyPr/>
                    <a:lstStyle/>
                    <a:p>
                      <a:pPr algn="just">
                        <a:lnSpc>
                          <a:spcPct val="115000"/>
                        </a:lnSpc>
                        <a:spcAft>
                          <a:spcPts val="0"/>
                        </a:spcAft>
                      </a:pPr>
                      <a:r>
                        <a:rPr lang="lt-LT" sz="600">
                          <a:effectLst/>
                        </a:rPr>
                        <a:t>Krūmo pavadinimas, žiedų spalva</a:t>
                      </a:r>
                      <a:endParaRPr lang="en-US" sz="700">
                        <a:effectLst/>
                        <a:latin typeface="Times New Roman"/>
                        <a:ea typeface="Calibri"/>
                      </a:endParaRPr>
                    </a:p>
                  </a:txBody>
                  <a:tcPr marL="33256" marR="33256" marT="0" marB="0"/>
                </a:tc>
                <a:tc>
                  <a:txBody>
                    <a:bodyPr/>
                    <a:lstStyle/>
                    <a:p>
                      <a:pPr algn="just">
                        <a:lnSpc>
                          <a:spcPct val="115000"/>
                        </a:lnSpc>
                        <a:spcAft>
                          <a:spcPts val="0"/>
                        </a:spcAft>
                      </a:pPr>
                      <a:r>
                        <a:rPr lang="en-US" sz="600">
                          <a:effectLst/>
                        </a:rPr>
                        <a:t/>
                      </a:r>
                      <a:br>
                        <a:rPr lang="en-US" sz="600">
                          <a:effectLst/>
                        </a:rPr>
                      </a:br>
                      <a:r>
                        <a:rPr lang="en-US" sz="600">
                          <a:effectLst/>
                        </a:rPr>
                        <a:t>Name of the brow, color of the flowers</a:t>
                      </a:r>
                      <a:endParaRPr lang="en-US" sz="700">
                        <a:effectLst/>
                        <a:latin typeface="Times New Roman"/>
                        <a:ea typeface="Calibri"/>
                      </a:endParaRPr>
                    </a:p>
                  </a:txBody>
                  <a:tcPr marL="33256" marR="33256" marT="0" marB="0"/>
                </a:tc>
                <a:tc>
                  <a:txBody>
                    <a:bodyPr/>
                    <a:lstStyle/>
                    <a:p>
                      <a:pPr algn="just">
                        <a:lnSpc>
                          <a:spcPct val="115000"/>
                        </a:lnSpc>
                        <a:spcAft>
                          <a:spcPts val="0"/>
                        </a:spcAft>
                      </a:pPr>
                      <a:r>
                        <a:rPr lang="lt-LT" sz="600">
                          <a:effectLst/>
                        </a:rPr>
                        <a:t>Water</a:t>
                      </a:r>
                      <a:endParaRPr lang="en-US" sz="700">
                        <a:effectLst/>
                        <a:latin typeface="Times New Roman"/>
                        <a:ea typeface="Calibri"/>
                      </a:endParaRPr>
                    </a:p>
                  </a:txBody>
                  <a:tcPr marL="33256" marR="33256" marT="0" marB="0"/>
                </a:tc>
                <a:tc>
                  <a:txBody>
                    <a:bodyPr/>
                    <a:lstStyle/>
                    <a:p>
                      <a:pPr algn="just">
                        <a:lnSpc>
                          <a:spcPct val="115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600">
                          <a:effectLst/>
                        </a:rPr>
                        <a:t>Water with ink</a:t>
                      </a:r>
                      <a:endParaRPr lang="en-US" sz="700">
                        <a:effectLst/>
                      </a:endParaRPr>
                    </a:p>
                    <a:p>
                      <a:pPr algn="just">
                        <a:lnSpc>
                          <a:spcPct val="115000"/>
                        </a:lnSpc>
                        <a:spcAft>
                          <a:spcPts val="0"/>
                        </a:spcAft>
                      </a:pPr>
                      <a:r>
                        <a:rPr lang="lt-LT" sz="600">
                          <a:effectLst/>
                        </a:rPr>
                        <a:t> </a:t>
                      </a:r>
                      <a:endParaRPr lang="en-US" sz="700">
                        <a:effectLst/>
                        <a:latin typeface="Times New Roman"/>
                        <a:ea typeface="Calibri"/>
                      </a:endParaRPr>
                    </a:p>
                  </a:txBody>
                  <a:tcPr marL="33256" marR="33256" marT="0" marB="0"/>
                </a:tc>
                <a:tc>
                  <a:txBody>
                    <a:bodyPr/>
                    <a:lstStyle/>
                    <a:p>
                      <a:pPr algn="just">
                        <a:lnSpc>
                          <a:spcPct val="115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600">
                          <a:effectLst/>
                        </a:rPr>
                        <a:t>Water with potassium permanganate</a:t>
                      </a:r>
                      <a:endParaRPr lang="en-US" sz="700">
                        <a:effectLst/>
                      </a:endParaRPr>
                    </a:p>
                    <a:p>
                      <a:pPr algn="just">
                        <a:lnSpc>
                          <a:spcPct val="115000"/>
                        </a:lnSpc>
                        <a:spcAft>
                          <a:spcPts val="0"/>
                        </a:spcAft>
                      </a:pPr>
                      <a:r>
                        <a:rPr lang="lt-LT" sz="600">
                          <a:effectLst/>
                        </a:rPr>
                        <a:t> </a:t>
                      </a:r>
                      <a:endParaRPr lang="en-US" sz="700">
                        <a:effectLst/>
                        <a:latin typeface="Times New Roman"/>
                        <a:ea typeface="Calibri"/>
                      </a:endParaRPr>
                    </a:p>
                  </a:txBody>
                  <a:tcPr marL="33256" marR="33256" marT="0" marB="0"/>
                </a:tc>
                <a:extLst>
                  <a:ext uri="{0D108BD9-81ED-4DB2-BD59-A6C34878D82A}">
                    <a16:rowId xmlns="" xmlns:a16="http://schemas.microsoft.com/office/drawing/2014/main" val="10000"/>
                  </a:ext>
                </a:extLst>
              </a:tr>
              <a:tr h="273462">
                <a:tc rowSpan="3">
                  <a:txBody>
                    <a:bodyPr/>
                    <a:lstStyle/>
                    <a:p>
                      <a:pPr algn="just">
                        <a:lnSpc>
                          <a:spcPct val="115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600">
                          <a:effectLst/>
                        </a:rPr>
                        <a:t>Ornamental shrub forzite, yellow flowers</a:t>
                      </a:r>
                      <a:endParaRPr lang="en-US" sz="700">
                        <a:effectLst/>
                      </a:endParaRPr>
                    </a:p>
                    <a:p>
                      <a:pPr algn="just">
                        <a:lnSpc>
                          <a:spcPct val="115000"/>
                        </a:lnSpc>
                        <a:spcAft>
                          <a:spcPts val="0"/>
                        </a:spcAft>
                      </a:pPr>
                      <a:r>
                        <a:rPr lang="lt-LT" sz="600">
                          <a:effectLst/>
                        </a:rPr>
                        <a:t> </a:t>
                      </a:r>
                      <a:endParaRPr lang="en-US" sz="700">
                        <a:effectLst/>
                        <a:latin typeface="Times New Roman"/>
                        <a:ea typeface="Calibri"/>
                      </a:endParaRPr>
                    </a:p>
                  </a:txBody>
                  <a:tcPr marL="33256" marR="33256" marT="0" marB="0" anchor="ctr"/>
                </a:tc>
                <a:tc>
                  <a:txBody>
                    <a:bodyPr/>
                    <a:lstStyle/>
                    <a:p>
                      <a:pPr algn="just">
                        <a:lnSpc>
                          <a:spcPct val="115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600">
                          <a:effectLst/>
                        </a:rPr>
                        <a:t>Hypothesis</a:t>
                      </a:r>
                      <a:endParaRPr lang="en-US" sz="700">
                        <a:effectLst/>
                      </a:endParaRPr>
                    </a:p>
                    <a:p>
                      <a:pPr algn="just">
                        <a:lnSpc>
                          <a:spcPct val="115000"/>
                        </a:lnSpc>
                        <a:spcAft>
                          <a:spcPts val="0"/>
                        </a:spcAft>
                      </a:pPr>
                      <a:r>
                        <a:rPr lang="lt-LT" sz="600">
                          <a:effectLst/>
                        </a:rPr>
                        <a:t> </a:t>
                      </a:r>
                      <a:endParaRPr lang="en-US" sz="700">
                        <a:effectLst/>
                        <a:latin typeface="Times New Roman"/>
                        <a:ea typeface="Calibri"/>
                      </a:endParaRPr>
                    </a:p>
                  </a:txBody>
                  <a:tcPr marL="33256" marR="33256" marT="0" marB="0" anchor="ctr"/>
                </a:tc>
                <a:tc>
                  <a:txBody>
                    <a:bodyPr/>
                    <a:lstStyle/>
                    <a:p>
                      <a:pPr algn="just">
                        <a:lnSpc>
                          <a:spcPct val="115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600">
                          <a:effectLst/>
                        </a:rPr>
                        <a:t>Yellow</a:t>
                      </a:r>
                      <a:endParaRPr lang="en-US" sz="700">
                        <a:effectLst/>
                      </a:endParaRPr>
                    </a:p>
                    <a:p>
                      <a:pPr algn="just">
                        <a:lnSpc>
                          <a:spcPct val="115000"/>
                        </a:lnSpc>
                        <a:spcAft>
                          <a:spcPts val="0"/>
                        </a:spcAft>
                      </a:pPr>
                      <a:r>
                        <a:rPr lang="lt-LT" sz="600">
                          <a:effectLst/>
                        </a:rPr>
                        <a:t> </a:t>
                      </a:r>
                      <a:endParaRPr lang="en-US" sz="700">
                        <a:effectLst/>
                        <a:latin typeface="Times New Roman"/>
                        <a:ea typeface="Calibri"/>
                      </a:endParaRPr>
                    </a:p>
                  </a:txBody>
                  <a:tcPr marL="33256" marR="33256" marT="0" marB="0"/>
                </a:tc>
                <a:tc>
                  <a:txBody>
                    <a:bodyPr/>
                    <a:lstStyle/>
                    <a:p>
                      <a:pPr algn="just">
                        <a:lnSpc>
                          <a:spcPct val="115000"/>
                        </a:lnSpc>
                        <a:spcAft>
                          <a:spcPts val="0"/>
                        </a:spcAft>
                      </a:pPr>
                      <a:r>
                        <a:rPr lang="en-US" sz="600">
                          <a:effectLst/>
                        </a:rPr>
                        <a:t/>
                      </a:r>
                      <a:br>
                        <a:rPr lang="en-US" sz="600">
                          <a:effectLst/>
                        </a:rPr>
                      </a:br>
                      <a:r>
                        <a:rPr lang="en-US" sz="600">
                          <a:effectLst/>
                        </a:rPr>
                        <a:t>Blue, red</a:t>
                      </a:r>
                      <a:endParaRPr lang="en-US" sz="700">
                        <a:effectLst/>
                        <a:latin typeface="Times New Roman"/>
                        <a:ea typeface="Calibri"/>
                      </a:endParaRPr>
                    </a:p>
                  </a:txBody>
                  <a:tcPr marL="33256" marR="33256" marT="0" marB="0"/>
                </a:tc>
                <a:tc>
                  <a:txBody>
                    <a:bodyPr/>
                    <a:lstStyle/>
                    <a:p>
                      <a:pPr algn="just">
                        <a:lnSpc>
                          <a:spcPct val="115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600">
                          <a:effectLst/>
                        </a:rPr>
                        <a:t>Purple, red</a:t>
                      </a:r>
                      <a:endParaRPr lang="en-US" sz="700">
                        <a:effectLst/>
                      </a:endParaRPr>
                    </a:p>
                    <a:p>
                      <a:pPr algn="just">
                        <a:lnSpc>
                          <a:spcPct val="115000"/>
                        </a:lnSpc>
                        <a:spcAft>
                          <a:spcPts val="0"/>
                        </a:spcAft>
                      </a:pPr>
                      <a:r>
                        <a:rPr lang="lt-LT" sz="600">
                          <a:effectLst/>
                        </a:rPr>
                        <a:t> </a:t>
                      </a:r>
                      <a:endParaRPr lang="en-US" sz="700">
                        <a:effectLst/>
                        <a:latin typeface="Times New Roman"/>
                        <a:ea typeface="Calibri"/>
                      </a:endParaRPr>
                    </a:p>
                  </a:txBody>
                  <a:tcPr marL="33256" marR="33256" marT="0" marB="0"/>
                </a:tc>
                <a:extLst>
                  <a:ext uri="{0D108BD9-81ED-4DB2-BD59-A6C34878D82A}">
                    <a16:rowId xmlns="" xmlns:a16="http://schemas.microsoft.com/office/drawing/2014/main" val="10001"/>
                  </a:ext>
                </a:extLst>
              </a:tr>
              <a:tr h="414009">
                <a:tc vMerge="1">
                  <a:txBody>
                    <a:bodyPr/>
                    <a:lstStyle/>
                    <a:p>
                      <a:endParaRPr lang="en-US"/>
                    </a:p>
                  </a:txBody>
                  <a:tcPr/>
                </a:tc>
                <a:tc>
                  <a:txBody>
                    <a:bodyPr/>
                    <a:lstStyle/>
                    <a:p>
                      <a:pPr algn="just">
                        <a:lnSpc>
                          <a:spcPct val="115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600">
                          <a:effectLst/>
                        </a:rPr>
                        <a:t>The result</a:t>
                      </a:r>
                      <a:endParaRPr lang="en-US" sz="700">
                        <a:effectLst/>
                        <a:latin typeface="Times New Roman"/>
                        <a:ea typeface="Calibri"/>
                      </a:endParaRPr>
                    </a:p>
                  </a:txBody>
                  <a:tcPr marL="33256" marR="33256" marT="0" marB="0" anchor="ctr"/>
                </a:tc>
                <a:tc>
                  <a:txBody>
                    <a:bodyPr/>
                    <a:lstStyle/>
                    <a:p>
                      <a:pPr algn="just">
                        <a:lnSpc>
                          <a:spcPct val="115000"/>
                        </a:lnSpc>
                        <a:spcAft>
                          <a:spcPts val="0"/>
                        </a:spcAft>
                      </a:pPr>
                      <a:r>
                        <a:rPr lang="lt-LT" sz="600" dirty="0">
                          <a:effectLst/>
                        </a:rPr>
                        <a:t> </a:t>
                      </a:r>
                      <a:endParaRPr lang="en-US" sz="700" dirty="0">
                        <a:effectLst/>
                      </a:endParaRPr>
                    </a:p>
                    <a:p>
                      <a:pPr algn="just">
                        <a:lnSpc>
                          <a:spcPct val="115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600" dirty="0">
                          <a:effectLst/>
                        </a:rPr>
                        <a:t>Yellow</a:t>
                      </a:r>
                      <a:endParaRPr lang="en-US" sz="700" dirty="0">
                        <a:effectLst/>
                      </a:endParaRPr>
                    </a:p>
                    <a:p>
                      <a:pPr algn="just">
                        <a:lnSpc>
                          <a:spcPct val="115000"/>
                        </a:lnSpc>
                        <a:spcAft>
                          <a:spcPts val="0"/>
                        </a:spcAft>
                      </a:pPr>
                      <a:r>
                        <a:rPr lang="lt-LT" sz="600" dirty="0">
                          <a:effectLst/>
                        </a:rPr>
                        <a:t> </a:t>
                      </a:r>
                      <a:endParaRPr lang="en-US" sz="700" dirty="0">
                        <a:effectLst/>
                        <a:latin typeface="Times New Roman"/>
                        <a:ea typeface="Calibri"/>
                      </a:endParaRPr>
                    </a:p>
                  </a:txBody>
                  <a:tcPr marL="33256" marR="33256" marT="0" marB="0"/>
                </a:tc>
                <a:tc>
                  <a:txBody>
                    <a:bodyPr/>
                    <a:lstStyle/>
                    <a:p>
                      <a:pPr algn="just">
                        <a:lnSpc>
                          <a:spcPct val="115000"/>
                        </a:lnSpc>
                        <a:spcAft>
                          <a:spcPts val="0"/>
                        </a:spcAft>
                      </a:pPr>
                      <a:r>
                        <a:rPr lang="lt-LT" sz="600">
                          <a:effectLst/>
                        </a:rPr>
                        <a:t> </a:t>
                      </a:r>
                      <a:endParaRPr lang="en-US" sz="700">
                        <a:effectLst/>
                      </a:endParaRPr>
                    </a:p>
                    <a:p>
                      <a:pPr algn="just">
                        <a:lnSpc>
                          <a:spcPct val="115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600">
                          <a:effectLst/>
                        </a:rPr>
                        <a:t>Yellow</a:t>
                      </a:r>
                      <a:endParaRPr lang="en-US" sz="700">
                        <a:effectLst/>
                      </a:endParaRPr>
                    </a:p>
                    <a:p>
                      <a:pPr algn="just">
                        <a:lnSpc>
                          <a:spcPct val="115000"/>
                        </a:lnSpc>
                        <a:spcAft>
                          <a:spcPts val="0"/>
                        </a:spcAft>
                      </a:pPr>
                      <a:r>
                        <a:rPr lang="lt-LT" sz="600">
                          <a:effectLst/>
                        </a:rPr>
                        <a:t> </a:t>
                      </a:r>
                      <a:endParaRPr lang="en-US" sz="700">
                        <a:effectLst/>
                        <a:latin typeface="Times New Roman"/>
                        <a:ea typeface="Calibri"/>
                      </a:endParaRPr>
                    </a:p>
                  </a:txBody>
                  <a:tcPr marL="33256" marR="33256" marT="0" marB="0"/>
                </a:tc>
                <a:tc>
                  <a:txBody>
                    <a:bodyPr/>
                    <a:lstStyle/>
                    <a:p>
                      <a:pPr algn="just">
                        <a:lnSpc>
                          <a:spcPct val="115000"/>
                        </a:lnSpc>
                        <a:spcAft>
                          <a:spcPts val="0"/>
                        </a:spcAft>
                      </a:pPr>
                      <a:r>
                        <a:rPr lang="lt-LT" sz="600">
                          <a:effectLst/>
                        </a:rPr>
                        <a:t> </a:t>
                      </a:r>
                      <a:endParaRPr lang="en-US" sz="700">
                        <a:effectLst/>
                      </a:endParaRPr>
                    </a:p>
                    <a:p>
                      <a:pPr algn="just">
                        <a:lnSpc>
                          <a:spcPct val="115000"/>
                        </a:lnSpc>
                        <a:spcAft>
                          <a:spcPts val="0"/>
                        </a:spcAft>
                      </a:pPr>
                      <a:r>
                        <a:rPr lang="lt-LT" sz="600">
                          <a:effectLst/>
                        </a:rPr>
                        <a:t>Brown</a:t>
                      </a:r>
                      <a:endParaRPr lang="en-US" sz="700">
                        <a:effectLst/>
                        <a:latin typeface="Times New Roman"/>
                        <a:ea typeface="Calibri"/>
                      </a:endParaRPr>
                    </a:p>
                  </a:txBody>
                  <a:tcPr marL="33256" marR="33256" marT="0" marB="0"/>
                </a:tc>
                <a:extLst>
                  <a:ext uri="{0D108BD9-81ED-4DB2-BD59-A6C34878D82A}">
                    <a16:rowId xmlns="" xmlns:a16="http://schemas.microsoft.com/office/drawing/2014/main" val="10002"/>
                  </a:ext>
                </a:extLst>
              </a:tr>
              <a:tr h="695974">
                <a:tc vMerge="1">
                  <a:txBody>
                    <a:bodyPr/>
                    <a:lstStyle/>
                    <a:p>
                      <a:endParaRPr lang="en-US"/>
                    </a:p>
                  </a:txBody>
                  <a:tcPr/>
                </a:tc>
                <a:tc gridSpan="4">
                  <a:txBody>
                    <a:bodyPr/>
                    <a:lstStyle/>
                    <a:p>
                      <a:pPr algn="just">
                        <a:lnSpc>
                          <a:spcPct val="115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600">
                          <a:effectLst/>
                        </a:rPr>
                        <a:t>Conclusions: Water with ink did not affect the color of the flowers, water with potassium permanganate twigs and rings was colored brown. Everything needed to replenish water with ink and potassium permanganate.</a:t>
                      </a:r>
                      <a:endParaRPr lang="en-US" sz="700">
                        <a:effectLst/>
                      </a:endParaRPr>
                    </a:p>
                    <a:p>
                      <a:pPr algn="just">
                        <a:lnSpc>
                          <a:spcPct val="115000"/>
                        </a:lnSpc>
                        <a:spcAft>
                          <a:spcPts val="0"/>
                        </a:spcAft>
                      </a:pPr>
                      <a:r>
                        <a:rPr lang="lt-LT" sz="600">
                          <a:effectLst/>
                        </a:rPr>
                        <a:t> </a:t>
                      </a:r>
                      <a:endParaRPr lang="en-US" sz="700">
                        <a:effectLst/>
                        <a:latin typeface="Times New Roman"/>
                        <a:ea typeface="Calibri"/>
                      </a:endParaRPr>
                    </a:p>
                  </a:txBody>
                  <a:tcPr marL="33256" marR="33256"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3"/>
                  </a:ext>
                </a:extLst>
              </a:tr>
              <a:tr h="414009">
                <a:tc rowSpan="3">
                  <a:txBody>
                    <a:bodyPr/>
                    <a:lstStyle/>
                    <a:p>
                      <a:pPr algn="just">
                        <a:lnSpc>
                          <a:spcPct val="115000"/>
                        </a:lnSpc>
                        <a:spcAft>
                          <a:spcPts val="0"/>
                        </a:spcAft>
                      </a:pPr>
                      <a:r>
                        <a:rPr lang="en-US" sz="600">
                          <a:effectLst/>
                        </a:rPr>
                        <a:t/>
                      </a:r>
                      <a:br>
                        <a:rPr lang="en-US" sz="600">
                          <a:effectLst/>
                        </a:rPr>
                      </a:br>
                      <a:r>
                        <a:rPr lang="en-US" sz="600">
                          <a:effectLst/>
                        </a:rPr>
                        <a:t>Shrub naked, flowers are gray-yellow</a:t>
                      </a:r>
                      <a:endParaRPr lang="en-US" sz="700">
                        <a:effectLst/>
                      </a:endParaRPr>
                    </a:p>
                    <a:p>
                      <a:pPr algn="just">
                        <a:lnSpc>
                          <a:spcPct val="115000"/>
                        </a:lnSpc>
                        <a:spcAft>
                          <a:spcPts val="0"/>
                        </a:spcAft>
                      </a:pPr>
                      <a:r>
                        <a:rPr lang="lt-LT" sz="600">
                          <a:effectLst/>
                        </a:rPr>
                        <a:t> </a:t>
                      </a:r>
                      <a:endParaRPr lang="en-US" sz="700">
                        <a:effectLst/>
                        <a:latin typeface="Times New Roman"/>
                        <a:ea typeface="Calibri"/>
                      </a:endParaRPr>
                    </a:p>
                  </a:txBody>
                  <a:tcPr marL="33256" marR="33256" marT="0" marB="0" anchor="ctr"/>
                </a:tc>
                <a:tc>
                  <a:txBody>
                    <a:bodyPr/>
                    <a:lstStyle/>
                    <a:p>
                      <a:pPr algn="just">
                        <a:lnSpc>
                          <a:spcPct val="115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600">
                          <a:effectLst/>
                        </a:rPr>
                        <a:t>Hypothesis</a:t>
                      </a:r>
                      <a:endParaRPr lang="en-US" sz="700">
                        <a:effectLst/>
                      </a:endParaRPr>
                    </a:p>
                    <a:p>
                      <a:pPr algn="just">
                        <a:lnSpc>
                          <a:spcPct val="115000"/>
                        </a:lnSpc>
                        <a:spcAft>
                          <a:spcPts val="0"/>
                        </a:spcAft>
                      </a:pPr>
                      <a:r>
                        <a:rPr lang="lt-LT" sz="600">
                          <a:effectLst/>
                        </a:rPr>
                        <a:t> </a:t>
                      </a:r>
                      <a:endParaRPr lang="en-US" sz="700">
                        <a:effectLst/>
                        <a:latin typeface="Times New Roman"/>
                        <a:ea typeface="Calibri"/>
                      </a:endParaRPr>
                    </a:p>
                  </a:txBody>
                  <a:tcPr marL="33256" marR="33256" marT="0" marB="0" anchor="ctr"/>
                </a:tc>
                <a:tc>
                  <a:txBody>
                    <a:bodyPr/>
                    <a:lstStyle/>
                    <a:p>
                      <a:pPr algn="just">
                        <a:lnSpc>
                          <a:spcPct val="115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600">
                          <a:effectLst/>
                        </a:rPr>
                        <a:t>Grey yellow</a:t>
                      </a:r>
                      <a:endParaRPr lang="en-US" sz="700">
                        <a:effectLst/>
                      </a:endParaRPr>
                    </a:p>
                    <a:p>
                      <a:pPr algn="just">
                        <a:lnSpc>
                          <a:spcPct val="115000"/>
                        </a:lnSpc>
                        <a:spcAft>
                          <a:spcPts val="0"/>
                        </a:spcAft>
                      </a:pPr>
                      <a:r>
                        <a:rPr lang="lt-LT" sz="600">
                          <a:effectLst/>
                        </a:rPr>
                        <a:t> </a:t>
                      </a:r>
                      <a:endParaRPr lang="en-US" sz="700">
                        <a:effectLst/>
                        <a:latin typeface="Times New Roman"/>
                        <a:ea typeface="Calibri"/>
                      </a:endParaRPr>
                    </a:p>
                  </a:txBody>
                  <a:tcPr marL="33256" marR="33256" marT="0" marB="0"/>
                </a:tc>
                <a:tc>
                  <a:txBody>
                    <a:bodyPr/>
                    <a:lstStyle/>
                    <a:p>
                      <a:pPr algn="just">
                        <a:lnSpc>
                          <a:spcPct val="115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600">
                          <a:effectLst/>
                        </a:rPr>
                        <a:t>Dark blue purple</a:t>
                      </a:r>
                      <a:endParaRPr lang="en-US" sz="700">
                        <a:effectLst/>
                      </a:endParaRPr>
                    </a:p>
                    <a:p>
                      <a:pPr algn="just">
                        <a:lnSpc>
                          <a:spcPct val="115000"/>
                        </a:lnSpc>
                        <a:spcAft>
                          <a:spcPts val="0"/>
                        </a:spcAft>
                      </a:pPr>
                      <a:r>
                        <a:rPr lang="lt-LT" sz="600">
                          <a:effectLst/>
                        </a:rPr>
                        <a:t> </a:t>
                      </a:r>
                      <a:endParaRPr lang="en-US" sz="700">
                        <a:effectLst/>
                        <a:latin typeface="Times New Roman"/>
                        <a:ea typeface="Calibri"/>
                      </a:endParaRPr>
                    </a:p>
                  </a:txBody>
                  <a:tcPr marL="33256" marR="33256" marT="0" marB="0"/>
                </a:tc>
                <a:tc>
                  <a:txBody>
                    <a:bodyPr/>
                    <a:lstStyle/>
                    <a:p>
                      <a:pPr algn="just">
                        <a:lnSpc>
                          <a:spcPct val="115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600">
                          <a:effectLst/>
                        </a:rPr>
                        <a:t>Light purple, light pink</a:t>
                      </a:r>
                      <a:endParaRPr lang="en-US" sz="700">
                        <a:effectLst/>
                      </a:endParaRPr>
                    </a:p>
                    <a:p>
                      <a:pPr algn="just">
                        <a:lnSpc>
                          <a:spcPct val="115000"/>
                        </a:lnSpc>
                        <a:spcAft>
                          <a:spcPts val="0"/>
                        </a:spcAft>
                      </a:pPr>
                      <a:r>
                        <a:rPr lang="lt-LT" sz="600">
                          <a:effectLst/>
                        </a:rPr>
                        <a:t> </a:t>
                      </a:r>
                      <a:endParaRPr lang="en-US" sz="700">
                        <a:effectLst/>
                        <a:latin typeface="Times New Roman"/>
                        <a:ea typeface="Calibri"/>
                      </a:endParaRPr>
                    </a:p>
                  </a:txBody>
                  <a:tcPr marL="33256" marR="33256" marT="0" marB="0"/>
                </a:tc>
                <a:extLst>
                  <a:ext uri="{0D108BD9-81ED-4DB2-BD59-A6C34878D82A}">
                    <a16:rowId xmlns="" xmlns:a16="http://schemas.microsoft.com/office/drawing/2014/main" val="10004"/>
                  </a:ext>
                </a:extLst>
              </a:tr>
              <a:tr h="303847">
                <a:tc vMerge="1">
                  <a:txBody>
                    <a:bodyPr/>
                    <a:lstStyle/>
                    <a:p>
                      <a:endParaRPr lang="en-US"/>
                    </a:p>
                  </a:txBody>
                  <a:tcPr/>
                </a:tc>
                <a:tc>
                  <a:txBody>
                    <a:bodyPr/>
                    <a:lstStyle/>
                    <a:p>
                      <a:pPr algn="just">
                        <a:lnSpc>
                          <a:spcPct val="115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600">
                          <a:effectLst/>
                        </a:rPr>
                        <a:t>The result</a:t>
                      </a:r>
                      <a:endParaRPr lang="en-US" sz="700">
                        <a:effectLst/>
                      </a:endParaRPr>
                    </a:p>
                    <a:p>
                      <a:pPr algn="just">
                        <a:lnSpc>
                          <a:spcPct val="115000"/>
                        </a:lnSpc>
                        <a:spcAft>
                          <a:spcPts val="0"/>
                        </a:spcAft>
                      </a:pPr>
                      <a:r>
                        <a:rPr lang="lt-LT" sz="600">
                          <a:effectLst/>
                        </a:rPr>
                        <a:t> </a:t>
                      </a:r>
                      <a:endParaRPr lang="en-US" sz="700">
                        <a:effectLst/>
                        <a:latin typeface="Times New Roman"/>
                        <a:ea typeface="Calibri"/>
                      </a:endParaRPr>
                    </a:p>
                  </a:txBody>
                  <a:tcPr marL="33256" marR="33256" marT="0" marB="0" anchor="ctr"/>
                </a:tc>
                <a:tc>
                  <a:txBody>
                    <a:bodyPr/>
                    <a:lstStyle/>
                    <a:p>
                      <a:pPr algn="just">
                        <a:lnSpc>
                          <a:spcPct val="115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600" dirty="0">
                          <a:effectLst/>
                        </a:rPr>
                        <a:t>Grey yellow</a:t>
                      </a:r>
                      <a:endParaRPr lang="en-US" sz="700" dirty="0">
                        <a:effectLst/>
                      </a:endParaRPr>
                    </a:p>
                    <a:p>
                      <a:pPr algn="just">
                        <a:lnSpc>
                          <a:spcPct val="115000"/>
                        </a:lnSpc>
                        <a:spcAft>
                          <a:spcPts val="0"/>
                        </a:spcAft>
                      </a:pPr>
                      <a:r>
                        <a:rPr lang="lt-LT" sz="600" dirty="0">
                          <a:effectLst/>
                        </a:rPr>
                        <a:t> </a:t>
                      </a:r>
                      <a:endParaRPr lang="en-US" sz="700" dirty="0">
                        <a:effectLst/>
                        <a:latin typeface="Times New Roman"/>
                        <a:ea typeface="Calibri"/>
                      </a:endParaRPr>
                    </a:p>
                  </a:txBody>
                  <a:tcPr marL="33256" marR="33256" marT="0" marB="0"/>
                </a:tc>
                <a:tc>
                  <a:txBody>
                    <a:bodyPr/>
                    <a:lstStyle/>
                    <a:p>
                      <a:pPr algn="just">
                        <a:lnSpc>
                          <a:spcPct val="115000"/>
                        </a:lnSpc>
                        <a:spcAft>
                          <a:spcPts val="0"/>
                        </a:spcAft>
                      </a:pPr>
                      <a:r>
                        <a:rPr lang="lt-LT" sz="600">
                          <a:effectLst/>
                        </a:rPr>
                        <a:t>Grey</a:t>
                      </a:r>
                      <a:endParaRPr lang="en-US" sz="700">
                        <a:effectLst/>
                        <a:latin typeface="Times New Roman"/>
                        <a:ea typeface="Calibri"/>
                      </a:endParaRPr>
                    </a:p>
                  </a:txBody>
                  <a:tcPr marL="33256" marR="33256" marT="0" marB="0"/>
                </a:tc>
                <a:tc>
                  <a:txBody>
                    <a:bodyPr/>
                    <a:lstStyle/>
                    <a:p>
                      <a:pPr algn="just">
                        <a:lnSpc>
                          <a:spcPct val="115000"/>
                        </a:lnSpc>
                        <a:spcAft>
                          <a:spcPts val="0"/>
                        </a:spcAft>
                      </a:pPr>
                      <a:r>
                        <a:rPr lang="lt-LT" sz="600">
                          <a:effectLst/>
                        </a:rPr>
                        <a:t>Brown </a:t>
                      </a:r>
                      <a:endParaRPr lang="en-US" sz="700">
                        <a:effectLst/>
                        <a:latin typeface="Times New Roman"/>
                        <a:ea typeface="Calibri"/>
                      </a:endParaRPr>
                    </a:p>
                  </a:txBody>
                  <a:tcPr marL="33256" marR="33256" marT="0" marB="0"/>
                </a:tc>
                <a:extLst>
                  <a:ext uri="{0D108BD9-81ED-4DB2-BD59-A6C34878D82A}">
                    <a16:rowId xmlns="" xmlns:a16="http://schemas.microsoft.com/office/drawing/2014/main" val="10005"/>
                  </a:ext>
                </a:extLst>
              </a:tr>
              <a:tr h="836957">
                <a:tc vMerge="1">
                  <a:txBody>
                    <a:bodyPr/>
                    <a:lstStyle/>
                    <a:p>
                      <a:endParaRPr lang="en-US"/>
                    </a:p>
                  </a:txBody>
                  <a:tcPr/>
                </a:tc>
                <a:tc gridSpan="4">
                  <a:txBody>
                    <a:bodyPr/>
                    <a:lstStyle/>
                    <a:p>
                      <a:pPr algn="just">
                        <a:lnSpc>
                          <a:spcPct val="115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600" dirty="0">
                          <a:effectLst/>
                        </a:rPr>
                        <a:t>Conclusions: Water with ink did not affect the color of the flowers, water with potassium permanganate twigs and rings was colored brown. Everything needed to replenish water with ink and potassium permanganate.</a:t>
                      </a:r>
                      <a:endParaRPr lang="en-US" sz="700" dirty="0">
                        <a:effectLst/>
                      </a:endParaRPr>
                    </a:p>
                    <a:p>
                      <a:pPr algn="just">
                        <a:lnSpc>
                          <a:spcPct val="115000"/>
                        </a:lnSpc>
                        <a:spcAft>
                          <a:spcPts val="0"/>
                        </a:spcAft>
                      </a:pPr>
                      <a:r>
                        <a:rPr lang="en-US" sz="600" dirty="0">
                          <a:effectLst/>
                        </a:rPr>
                        <a:t> </a:t>
                      </a:r>
                      <a:endParaRPr lang="en-US" sz="700" dirty="0">
                        <a:effectLst/>
                      </a:endParaRPr>
                    </a:p>
                    <a:p>
                      <a:pPr algn="just">
                        <a:lnSpc>
                          <a:spcPct val="115000"/>
                        </a:lnSpc>
                        <a:spcAft>
                          <a:spcPts val="0"/>
                        </a:spcAft>
                      </a:pPr>
                      <a:r>
                        <a:rPr lang="lt-LT" sz="600" dirty="0">
                          <a:effectLst/>
                        </a:rPr>
                        <a:t> </a:t>
                      </a:r>
                      <a:endParaRPr lang="en-US" sz="700" dirty="0">
                        <a:effectLst/>
                        <a:latin typeface="Times New Roman"/>
                        <a:ea typeface="Calibri"/>
                      </a:endParaRPr>
                    </a:p>
                  </a:txBody>
                  <a:tcPr marL="33256" marR="33256"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6"/>
                  </a:ext>
                </a:extLst>
              </a:tr>
              <a:tr h="445449">
                <a:tc rowSpan="3">
                  <a:txBody>
                    <a:bodyPr/>
                    <a:lstStyle/>
                    <a:p>
                      <a:pPr algn="just">
                        <a:lnSpc>
                          <a:spcPct val="115000"/>
                        </a:lnSpc>
                        <a:spcAft>
                          <a:spcPts val="0"/>
                        </a:spcAft>
                      </a:pPr>
                      <a:r>
                        <a:rPr lang="en-US" sz="600">
                          <a:effectLst/>
                        </a:rPr>
                        <a:t/>
                      </a:r>
                      <a:br>
                        <a:rPr lang="en-US" sz="600">
                          <a:effectLst/>
                        </a:rPr>
                      </a:br>
                      <a:r>
                        <a:rPr lang="en-US" sz="600">
                          <a:effectLst/>
                        </a:rPr>
                        <a:t>Wicker is inhaled (agriculturized carbide), flowers are yellow</a:t>
                      </a:r>
                      <a:endParaRPr lang="en-US" sz="700">
                        <a:effectLst/>
                      </a:endParaRPr>
                    </a:p>
                    <a:p>
                      <a:pPr algn="just">
                        <a:lnSpc>
                          <a:spcPct val="115000"/>
                        </a:lnSpc>
                        <a:spcAft>
                          <a:spcPts val="0"/>
                        </a:spcAft>
                      </a:pPr>
                      <a:r>
                        <a:rPr lang="lt-LT" sz="600">
                          <a:effectLst/>
                        </a:rPr>
                        <a:t> </a:t>
                      </a:r>
                      <a:endParaRPr lang="en-US" sz="700">
                        <a:effectLst/>
                      </a:endParaRPr>
                    </a:p>
                    <a:p>
                      <a:pPr algn="just">
                        <a:lnSpc>
                          <a:spcPct val="115000"/>
                        </a:lnSpc>
                        <a:spcAft>
                          <a:spcPts val="0"/>
                        </a:spcAft>
                      </a:pPr>
                      <a:r>
                        <a:rPr lang="lt-LT" sz="600">
                          <a:effectLst/>
                        </a:rPr>
                        <a:t> </a:t>
                      </a:r>
                      <a:endParaRPr lang="en-US" sz="700">
                        <a:effectLst/>
                      </a:endParaRPr>
                    </a:p>
                    <a:p>
                      <a:pPr algn="just">
                        <a:lnSpc>
                          <a:spcPct val="115000"/>
                        </a:lnSpc>
                        <a:spcAft>
                          <a:spcPts val="0"/>
                        </a:spcAft>
                      </a:pPr>
                      <a:r>
                        <a:rPr lang="lt-LT" sz="600">
                          <a:effectLst/>
                        </a:rPr>
                        <a:t> </a:t>
                      </a:r>
                      <a:endParaRPr lang="en-US" sz="700">
                        <a:effectLst/>
                        <a:latin typeface="Times New Roman"/>
                        <a:ea typeface="Calibri"/>
                      </a:endParaRPr>
                    </a:p>
                  </a:txBody>
                  <a:tcPr marL="33256" marR="33256" marT="0" marB="0" anchor="ctr"/>
                </a:tc>
                <a:tc>
                  <a:txBody>
                    <a:bodyPr/>
                    <a:lstStyle/>
                    <a:p>
                      <a:pPr algn="just">
                        <a:lnSpc>
                          <a:spcPct val="115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600">
                          <a:effectLst/>
                        </a:rPr>
                        <a:t>Hypothesis</a:t>
                      </a:r>
                      <a:endParaRPr lang="en-US" sz="700">
                        <a:effectLst/>
                        <a:latin typeface="Times New Roman"/>
                        <a:ea typeface="Calibri"/>
                      </a:endParaRPr>
                    </a:p>
                  </a:txBody>
                  <a:tcPr marL="33256" marR="33256" marT="0" marB="0" anchor="ctr"/>
                </a:tc>
                <a:tc>
                  <a:txBody>
                    <a:bodyPr/>
                    <a:lstStyle/>
                    <a:p>
                      <a:pPr algn="just">
                        <a:lnSpc>
                          <a:spcPct val="115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600">
                          <a:effectLst/>
                        </a:rPr>
                        <a:t>Yellow</a:t>
                      </a:r>
                      <a:endParaRPr lang="en-US" sz="700">
                        <a:effectLst/>
                      </a:endParaRPr>
                    </a:p>
                    <a:p>
                      <a:pPr algn="just">
                        <a:lnSpc>
                          <a:spcPct val="115000"/>
                        </a:lnSpc>
                        <a:spcAft>
                          <a:spcPts val="0"/>
                        </a:spcAft>
                      </a:pPr>
                      <a:r>
                        <a:rPr lang="lt-LT" sz="600">
                          <a:effectLst/>
                        </a:rPr>
                        <a:t> </a:t>
                      </a:r>
                      <a:endParaRPr lang="en-US" sz="700">
                        <a:effectLst/>
                        <a:latin typeface="Times New Roman"/>
                        <a:ea typeface="Calibri"/>
                      </a:endParaRPr>
                    </a:p>
                  </a:txBody>
                  <a:tcPr marL="33256" marR="33256" marT="0" marB="0"/>
                </a:tc>
                <a:tc>
                  <a:txBody>
                    <a:bodyPr/>
                    <a:lstStyle/>
                    <a:p>
                      <a:pPr algn="just">
                        <a:lnSpc>
                          <a:spcPct val="115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600">
                          <a:effectLst/>
                        </a:rPr>
                        <a:t>Blue, red</a:t>
                      </a:r>
                      <a:endParaRPr lang="en-US" sz="700">
                        <a:effectLst/>
                      </a:endParaRPr>
                    </a:p>
                    <a:p>
                      <a:pPr algn="just">
                        <a:lnSpc>
                          <a:spcPct val="115000"/>
                        </a:lnSpc>
                        <a:spcAft>
                          <a:spcPts val="0"/>
                        </a:spcAft>
                      </a:pPr>
                      <a:r>
                        <a:rPr lang="lt-LT" sz="600">
                          <a:effectLst/>
                        </a:rPr>
                        <a:t> </a:t>
                      </a:r>
                      <a:endParaRPr lang="en-US" sz="700">
                        <a:effectLst/>
                        <a:latin typeface="Times New Roman"/>
                        <a:ea typeface="Calibri"/>
                      </a:endParaRPr>
                    </a:p>
                  </a:txBody>
                  <a:tcPr marL="33256" marR="33256" marT="0" marB="0"/>
                </a:tc>
                <a:tc>
                  <a:txBody>
                    <a:bodyPr/>
                    <a:lstStyle/>
                    <a:p>
                      <a:pPr algn="just">
                        <a:lnSpc>
                          <a:spcPct val="115000"/>
                        </a:lnSpc>
                        <a:spcAft>
                          <a:spcPts val="0"/>
                        </a:spcAft>
                      </a:pPr>
                      <a:r>
                        <a:rPr lang="lt-LT" sz="600">
                          <a:effectLst/>
                        </a:rPr>
                        <a:t>Violetinė, raudona</a:t>
                      </a:r>
                      <a:endParaRPr lang="en-US" sz="700">
                        <a:effectLst/>
                      </a:endParaRPr>
                    </a:p>
                    <a:p>
                      <a:pPr algn="just">
                        <a:lnSpc>
                          <a:spcPct val="115000"/>
                        </a:lnSpc>
                        <a:spcAft>
                          <a:spcPts val="0"/>
                        </a:spcAft>
                      </a:pPr>
                      <a:r>
                        <a:rPr lang="lt-LT" sz="600">
                          <a:effectLst/>
                        </a:rPr>
                        <a:t> </a:t>
                      </a:r>
                      <a:endParaRPr lang="en-US" sz="700">
                        <a:effectLst/>
                        <a:latin typeface="Times New Roman"/>
                        <a:ea typeface="Calibri"/>
                      </a:endParaRPr>
                    </a:p>
                  </a:txBody>
                  <a:tcPr marL="33256" marR="33256" marT="0" marB="0"/>
                </a:tc>
                <a:extLst>
                  <a:ext uri="{0D108BD9-81ED-4DB2-BD59-A6C34878D82A}">
                    <a16:rowId xmlns="" xmlns:a16="http://schemas.microsoft.com/office/drawing/2014/main" val="10007"/>
                  </a:ext>
                </a:extLst>
              </a:tr>
              <a:tr h="459486">
                <a:tc vMerge="1">
                  <a:txBody>
                    <a:bodyPr/>
                    <a:lstStyle/>
                    <a:p>
                      <a:endParaRPr lang="en-US"/>
                    </a:p>
                  </a:txBody>
                  <a:tcPr/>
                </a:tc>
                <a:tc>
                  <a:txBody>
                    <a:bodyPr/>
                    <a:lstStyle/>
                    <a:p>
                      <a:pPr algn="just">
                        <a:lnSpc>
                          <a:spcPct val="115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600">
                          <a:effectLst/>
                        </a:rPr>
                        <a:t>The result</a:t>
                      </a:r>
                      <a:endParaRPr lang="en-US" sz="700">
                        <a:effectLst/>
                        <a:latin typeface="Times New Roman"/>
                        <a:ea typeface="Calibri"/>
                      </a:endParaRPr>
                    </a:p>
                  </a:txBody>
                  <a:tcPr marL="33256" marR="33256" marT="0" marB="0" anchor="ctr"/>
                </a:tc>
                <a:tc>
                  <a:txBody>
                    <a:bodyPr/>
                    <a:lstStyle/>
                    <a:p>
                      <a:pPr algn="just">
                        <a:lnSpc>
                          <a:spcPct val="115000"/>
                        </a:lnSpc>
                        <a:spcAft>
                          <a:spcPts val="0"/>
                        </a:spcAft>
                      </a:pPr>
                      <a:r>
                        <a:rPr lang="lt-LT" sz="600">
                          <a:effectLst/>
                        </a:rPr>
                        <a:t> </a:t>
                      </a:r>
                      <a:endParaRPr lang="en-US" sz="700">
                        <a:effectLst/>
                      </a:endParaRPr>
                    </a:p>
                    <a:p>
                      <a:pPr algn="just">
                        <a:lnSpc>
                          <a:spcPct val="115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600">
                          <a:effectLst/>
                        </a:rPr>
                        <a:t>Yellow</a:t>
                      </a:r>
                      <a:endParaRPr lang="en-US" sz="700">
                        <a:effectLst/>
                      </a:endParaRPr>
                    </a:p>
                    <a:p>
                      <a:pPr algn="just">
                        <a:lnSpc>
                          <a:spcPct val="115000"/>
                        </a:lnSpc>
                        <a:spcAft>
                          <a:spcPts val="0"/>
                        </a:spcAft>
                      </a:pPr>
                      <a:r>
                        <a:rPr lang="lt-LT" sz="600">
                          <a:effectLst/>
                        </a:rPr>
                        <a:t> </a:t>
                      </a:r>
                      <a:endParaRPr lang="en-US" sz="700">
                        <a:effectLst/>
                        <a:latin typeface="Times New Roman"/>
                        <a:ea typeface="Calibri"/>
                      </a:endParaRPr>
                    </a:p>
                  </a:txBody>
                  <a:tcPr marL="33256" marR="33256" marT="0" marB="0"/>
                </a:tc>
                <a:tc>
                  <a:txBody>
                    <a:bodyPr/>
                    <a:lstStyle/>
                    <a:p>
                      <a:pPr algn="just">
                        <a:lnSpc>
                          <a:spcPct val="115000"/>
                        </a:lnSpc>
                        <a:spcAft>
                          <a:spcPts val="0"/>
                        </a:spcAft>
                      </a:pPr>
                      <a:r>
                        <a:rPr lang="lt-LT" sz="600">
                          <a:effectLst/>
                        </a:rPr>
                        <a:t> </a:t>
                      </a:r>
                      <a:endParaRPr lang="en-US" sz="700">
                        <a:effectLst/>
                      </a:endParaRPr>
                    </a:p>
                    <a:p>
                      <a:pPr algn="just">
                        <a:lnSpc>
                          <a:spcPct val="115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600">
                          <a:effectLst/>
                        </a:rPr>
                        <a:t>Yellow</a:t>
                      </a:r>
                      <a:endParaRPr lang="en-US" sz="700">
                        <a:effectLst/>
                      </a:endParaRPr>
                    </a:p>
                    <a:p>
                      <a:pPr algn="just">
                        <a:lnSpc>
                          <a:spcPct val="115000"/>
                        </a:lnSpc>
                        <a:spcAft>
                          <a:spcPts val="0"/>
                        </a:spcAft>
                      </a:pPr>
                      <a:r>
                        <a:rPr lang="lt-LT" sz="600">
                          <a:effectLst/>
                        </a:rPr>
                        <a:t> </a:t>
                      </a:r>
                      <a:endParaRPr lang="en-US" sz="700">
                        <a:effectLst/>
                        <a:latin typeface="Times New Roman"/>
                        <a:ea typeface="Calibri"/>
                      </a:endParaRPr>
                    </a:p>
                  </a:txBody>
                  <a:tcPr marL="33256" marR="33256" marT="0" marB="0"/>
                </a:tc>
                <a:tc>
                  <a:txBody>
                    <a:bodyPr/>
                    <a:lstStyle/>
                    <a:p>
                      <a:pPr algn="just">
                        <a:lnSpc>
                          <a:spcPct val="115000"/>
                        </a:lnSpc>
                        <a:spcAft>
                          <a:spcPts val="0"/>
                        </a:spcAft>
                      </a:pPr>
                      <a:r>
                        <a:rPr lang="lt-LT" sz="600">
                          <a:effectLst/>
                        </a:rPr>
                        <a:t> </a:t>
                      </a:r>
                      <a:endParaRPr lang="en-US" sz="700">
                        <a:effectLst/>
                      </a:endParaRPr>
                    </a:p>
                    <a:p>
                      <a:pPr algn="just">
                        <a:lnSpc>
                          <a:spcPct val="115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600">
                          <a:effectLst/>
                        </a:rPr>
                        <a:t>Yellow</a:t>
                      </a:r>
                      <a:endParaRPr lang="en-US" sz="700">
                        <a:effectLst/>
                      </a:endParaRPr>
                    </a:p>
                    <a:p>
                      <a:pPr algn="just">
                        <a:lnSpc>
                          <a:spcPct val="115000"/>
                        </a:lnSpc>
                        <a:spcAft>
                          <a:spcPts val="0"/>
                        </a:spcAft>
                      </a:pPr>
                      <a:r>
                        <a:rPr lang="lt-LT" sz="600">
                          <a:effectLst/>
                        </a:rPr>
                        <a:t> </a:t>
                      </a:r>
                      <a:endParaRPr lang="en-US" sz="700">
                        <a:effectLst/>
                        <a:latin typeface="Times New Roman"/>
                        <a:ea typeface="Calibri"/>
                      </a:endParaRPr>
                    </a:p>
                  </a:txBody>
                  <a:tcPr marL="33256" marR="33256" marT="0" marB="0"/>
                </a:tc>
                <a:extLst>
                  <a:ext uri="{0D108BD9-81ED-4DB2-BD59-A6C34878D82A}">
                    <a16:rowId xmlns="" xmlns:a16="http://schemas.microsoft.com/office/drawing/2014/main" val="10008"/>
                  </a:ext>
                </a:extLst>
              </a:tr>
              <a:tr h="554992">
                <a:tc vMerge="1">
                  <a:txBody>
                    <a:bodyPr/>
                    <a:lstStyle/>
                    <a:p>
                      <a:endParaRPr lang="en-US"/>
                    </a:p>
                  </a:txBody>
                  <a:tcPr/>
                </a:tc>
                <a:tc gridSpan="4">
                  <a:txBody>
                    <a:bodyPr/>
                    <a:lstStyle/>
                    <a:p>
                      <a:pPr algn="just">
                        <a:lnSpc>
                          <a:spcPct val="115000"/>
                        </a:lnSpc>
                        <a:spcAft>
                          <a:spcPts val="0"/>
                        </a:spcAft>
                      </a:pPr>
                      <a:r>
                        <a:rPr lang="en-US" sz="600" dirty="0">
                          <a:effectLst/>
                        </a:rPr>
                        <a:t/>
                      </a:r>
                      <a:br>
                        <a:rPr lang="en-US" sz="600" dirty="0">
                          <a:effectLst/>
                        </a:rPr>
                      </a:br>
                      <a:r>
                        <a:rPr lang="en-US" sz="600" dirty="0">
                          <a:effectLst/>
                        </a:rPr>
                        <a:t>Conclusions: Water with ink, potassium permanganate did not affect the color of the flowers. Everything needed to replenish water with ink and potassium permanganate.</a:t>
                      </a:r>
                      <a:endParaRPr lang="en-US" sz="700" dirty="0">
                        <a:effectLst/>
                        <a:latin typeface="Times New Roman"/>
                        <a:ea typeface="Calibri"/>
                      </a:endParaRPr>
                    </a:p>
                  </a:txBody>
                  <a:tcPr marL="33256" marR="33256"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9"/>
                  </a:ext>
                </a:extLst>
              </a:tr>
            </a:tbl>
          </a:graphicData>
        </a:graphic>
      </p:graphicFrame>
      <p:sp>
        <p:nvSpPr>
          <p:cNvPr id="5" name="Rectangle 2"/>
          <p:cNvSpPr>
            <a:spLocks noChangeArrowheads="1"/>
          </p:cNvSpPr>
          <p:nvPr/>
        </p:nvSpPr>
        <p:spPr bwMode="auto">
          <a:xfrm>
            <a:off x="2990850" y="26352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solidFill>
                  <a:schemeClr val="tx1"/>
                </a:solidFill>
                <a:latin typeface="Arial" pitchFamily="34" charset="0"/>
                <a:cs typeface="Arial" pitchFamily="34" charset="0"/>
              </a:defRPr>
            </a:lvl1pPr>
            <a:lvl2pPr fontAlgn="base">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solidFill>
                  <a:schemeClr val="tx1"/>
                </a:solidFill>
                <a:latin typeface="Arial" pitchFamily="34" charset="0"/>
                <a:cs typeface="Arial" pitchFamily="34" charset="0"/>
              </a:defRPr>
            </a:lvl2pPr>
            <a:lvl3pPr fontAlgn="base">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solidFill>
                  <a:schemeClr val="tx1"/>
                </a:solidFill>
                <a:latin typeface="Arial" pitchFamily="34" charset="0"/>
                <a:cs typeface="Arial" pitchFamily="34" charset="0"/>
              </a:defRPr>
            </a:lvl3pPr>
            <a:lvl4pPr fontAlgn="base">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solidFill>
                  <a:schemeClr val="tx1"/>
                </a:solidFill>
                <a:latin typeface="Arial" pitchFamily="34" charset="0"/>
                <a:cs typeface="Arial" pitchFamily="34" charset="0"/>
              </a:defRPr>
            </a:lvl4pPr>
            <a:lvl5pPr fontAlgn="base">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solidFill>
                  <a:schemeClr val="tx1"/>
                </a:solidFill>
                <a:latin typeface="Arial" pitchFamily="34" charset="0"/>
                <a:cs typeface="Arial" pitchFamily="34" charset="0"/>
              </a:defRPr>
            </a:lvl5pPr>
            <a:lvl6pPr fontAlgn="base">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solidFill>
                  <a:schemeClr val="tx1"/>
                </a:solidFill>
                <a:latin typeface="Arial" pitchFamily="34" charset="0"/>
                <a:cs typeface="Arial" pitchFamily="34" charset="0"/>
              </a:defRPr>
            </a:lvl6pPr>
            <a:lvl7pPr fontAlgn="base">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solidFill>
                  <a:schemeClr val="tx1"/>
                </a:solidFill>
                <a:latin typeface="Arial" pitchFamily="34" charset="0"/>
                <a:cs typeface="Arial" pitchFamily="34" charset="0"/>
              </a:defRPr>
            </a:lvl7pPr>
            <a:lvl8pPr fontAlgn="base">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solidFill>
                  <a:schemeClr val="tx1"/>
                </a:solidFill>
                <a:latin typeface="Arial" pitchFamily="34" charset="0"/>
                <a:cs typeface="Arial" pitchFamily="34" charset="0"/>
              </a:defRPr>
            </a:lvl8pPr>
            <a:lvl9pPr fontAlgn="base">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kumimoji="0" lang="en-US" altLang="zh-CN" sz="1200" b="0" i="0" u="none" strike="noStrike" cap="none" normalizeH="0" baseline="0" smtClean="0">
                <a:ln>
                  <a:noFill/>
                </a:ln>
                <a:solidFill>
                  <a:srgbClr val="212121"/>
                </a:solidFill>
                <a:effectLst/>
                <a:latin typeface="Times New Roman" pitchFamily="18" charset="0"/>
                <a:ea typeface="Times New Roman" pitchFamily="18" charset="0"/>
                <a:cs typeface="Times New Roman" pitchFamily="18" charset="0"/>
              </a:rPr>
              <a:t>Investigation "Blooming Bushes"</a:t>
            </a:r>
            <a:endParaRPr kumimoji="0" lang="en-US" altLang="zh-CN"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kumimoji="0" lang="en-US" altLang="zh-CN"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441686820"/>
      </p:ext>
    </p:extLst>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ntraštė 2"/>
          <p:cNvSpPr>
            <a:spLocks noGrp="1"/>
          </p:cNvSpPr>
          <p:nvPr>
            <p:ph type="title"/>
          </p:nvPr>
        </p:nvSpPr>
        <p:spPr/>
        <p:txBody>
          <a:bodyPr/>
          <a:lstStyle/>
          <a:p>
            <a:endParaRPr lang="en-US"/>
          </a:p>
        </p:txBody>
      </p:sp>
      <p:sp>
        <p:nvSpPr>
          <p:cNvPr id="2" name="Turinio vietos rezervavimo ženklas 1"/>
          <p:cNvSpPr>
            <a:spLocks noGrp="1"/>
          </p:cNvSpPr>
          <p:nvPr>
            <p:ph idx="1"/>
          </p:nvPr>
        </p:nvSpPr>
        <p:spPr>
          <a:xfrm>
            <a:off x="872067" y="332656"/>
            <a:ext cx="7408333" cy="5793507"/>
          </a:xfrm>
        </p:spPr>
        <p:txBody>
          <a:bodyPr>
            <a:noAutofit/>
          </a:bodyPr>
          <a:lstStyle/>
          <a:p>
            <a:pPr algn="just"/>
            <a:endParaRPr lang="lt-LT" sz="3200" dirty="0" smtClean="0">
              <a:solidFill>
                <a:schemeClr val="tx1"/>
              </a:solidFill>
              <a:latin typeface="Times New Roman" panose="02020603050405020304" pitchFamily="18" charset="0"/>
              <a:cs typeface="Times New Roman" panose="02020603050405020304" pitchFamily="18" charset="0"/>
            </a:endParaRPr>
          </a:p>
          <a:p>
            <a:pPr algn="just"/>
            <a:endParaRPr lang="lt-LT" sz="3200" dirty="0">
              <a:latin typeface="Times New Roman" panose="02020603050405020304" pitchFamily="18" charset="0"/>
              <a:cs typeface="Times New Roman" panose="02020603050405020304" pitchFamily="18" charset="0"/>
            </a:endParaRPr>
          </a:p>
          <a:p>
            <a:pPr algn="just"/>
            <a:r>
              <a:rPr lang="en-US" sz="3200" dirty="0" smtClean="0">
                <a:solidFill>
                  <a:schemeClr val="tx1"/>
                </a:solidFill>
                <a:latin typeface="Times New Roman" panose="02020603050405020304" pitchFamily="18" charset="0"/>
                <a:cs typeface="Times New Roman" panose="02020603050405020304" pitchFamily="18" charset="0"/>
              </a:rPr>
              <a:t>Third-formers </a:t>
            </a:r>
            <a:r>
              <a:rPr lang="en-US" sz="3200" dirty="0">
                <a:solidFill>
                  <a:schemeClr val="tx1"/>
                </a:solidFill>
                <a:latin typeface="Times New Roman" panose="02020603050405020304" pitchFamily="18" charset="0"/>
                <a:cs typeface="Times New Roman" panose="02020603050405020304" pitchFamily="18" charset="0"/>
              </a:rPr>
              <a:t>have been told that water is magical: it can become a cloud, rain, dew-fall, fog, snow, ice and hail. We have been finding out that water is very strong: it can break the toughest rocks, turning them into sand. </a:t>
            </a:r>
          </a:p>
        </p:txBody>
      </p:sp>
    </p:spTree>
    <p:extLst>
      <p:ext uri="{BB962C8B-B14F-4D97-AF65-F5344CB8AC3E}">
        <p14:creationId xmlns:p14="http://schemas.microsoft.com/office/powerpoint/2010/main" val="1717296115"/>
      </p:ext>
    </p:extLst>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t-LT"/>
          </a:p>
        </p:txBody>
      </p:sp>
      <p:sp>
        <p:nvSpPr>
          <p:cNvPr id="3" name="Content Placeholder 2"/>
          <p:cNvSpPr>
            <a:spLocks noGrp="1"/>
          </p:cNvSpPr>
          <p:nvPr>
            <p:ph idx="1"/>
          </p:nvPr>
        </p:nvSpPr>
        <p:spPr/>
        <p:txBody>
          <a:bodyPr/>
          <a:lstStyle/>
          <a:p>
            <a:pPr algn="just"/>
            <a:r>
              <a:rPr lang="en-US" sz="3200" dirty="0">
                <a:latin typeface="Times New Roman" panose="02020603050405020304" pitchFamily="18" charset="0"/>
                <a:cs typeface="Times New Roman" panose="02020603050405020304" pitchFamily="18" charset="0"/>
              </a:rPr>
              <a:t>Kids were familiarized with water's state during winter, understood important ecological problems, connected to the pollution of water, </a:t>
            </a:r>
            <a:r>
              <a:rPr lang="en-US" sz="3200" dirty="0" err="1" smtClean="0">
                <a:latin typeface="Times New Roman" panose="02020603050405020304" pitchFamily="18" charset="0"/>
                <a:cs typeface="Times New Roman" panose="02020603050405020304" pitchFamily="18" charset="0"/>
              </a:rPr>
              <a:t>necesserity</a:t>
            </a:r>
            <a:r>
              <a:rPr lang="en-US" sz="3200" dirty="0" smtClean="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of preserving and cleaning of it. </a:t>
            </a:r>
          </a:p>
          <a:p>
            <a:endParaRPr lang="lt-LT" dirty="0"/>
          </a:p>
        </p:txBody>
      </p:sp>
    </p:spTree>
    <p:extLst>
      <p:ext uri="{BB962C8B-B14F-4D97-AF65-F5344CB8AC3E}">
        <p14:creationId xmlns:p14="http://schemas.microsoft.com/office/powerpoint/2010/main" val="1941100010"/>
      </p:ext>
    </p:extLst>
  </p:cSld>
  <p:clrMapOvr>
    <a:masterClrMapping/>
  </p:clrMapOvr>
  <p:transition spd="slow">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t-LT"/>
          </a:p>
        </p:txBody>
      </p:sp>
      <p:sp>
        <p:nvSpPr>
          <p:cNvPr id="3" name="Content Placeholder 2"/>
          <p:cNvSpPr>
            <a:spLocks noGrp="1"/>
          </p:cNvSpPr>
          <p:nvPr>
            <p:ph idx="1"/>
          </p:nvPr>
        </p:nvSpPr>
        <p:spPr/>
        <p:txBody>
          <a:bodyPr>
            <a:normAutofit lnSpcReduction="10000"/>
          </a:bodyPr>
          <a:lstStyle/>
          <a:p>
            <a:pPr algn="just"/>
            <a:r>
              <a:rPr lang="en-US" sz="3200" dirty="0">
                <a:latin typeface="Times New Roman" panose="02020603050405020304" pitchFamily="18" charset="0"/>
                <a:cs typeface="Times New Roman" panose="02020603050405020304" pitchFamily="18" charset="0"/>
              </a:rPr>
              <a:t>You can travel using the water, it is needed for water-mills, to grind flour, water spins electrical turbines, that provide electricity, because of that we have light, we can listen to a radio, watch TV. Water essential when putting out fires.</a:t>
            </a:r>
          </a:p>
          <a:p>
            <a:endParaRPr lang="lt-LT" dirty="0"/>
          </a:p>
        </p:txBody>
      </p:sp>
    </p:spTree>
    <p:extLst>
      <p:ext uri="{BB962C8B-B14F-4D97-AF65-F5344CB8AC3E}">
        <p14:creationId xmlns:p14="http://schemas.microsoft.com/office/powerpoint/2010/main" val="1251433595"/>
      </p:ext>
    </p:extLst>
  </p:cSld>
  <p:clrMapOvr>
    <a:masterClrMapping/>
  </p:clrMapOvr>
  <p:transition spd="slow">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ntraštė 2"/>
          <p:cNvSpPr>
            <a:spLocks noGrp="1"/>
          </p:cNvSpPr>
          <p:nvPr>
            <p:ph type="title"/>
          </p:nvPr>
        </p:nvSpPr>
        <p:spPr/>
        <p:txBody>
          <a:bodyPr/>
          <a:lstStyle/>
          <a:p>
            <a:endParaRPr lang="en-US"/>
          </a:p>
        </p:txBody>
      </p:sp>
      <p:sp>
        <p:nvSpPr>
          <p:cNvPr id="2" name="Turinio vietos rezervavimo ženklas 1"/>
          <p:cNvSpPr>
            <a:spLocks noGrp="1"/>
          </p:cNvSpPr>
          <p:nvPr>
            <p:ph idx="1"/>
          </p:nvPr>
        </p:nvSpPr>
        <p:spPr>
          <a:xfrm>
            <a:off x="179512" y="620688"/>
            <a:ext cx="7408333" cy="5577483"/>
          </a:xfrm>
        </p:spPr>
        <p:txBody>
          <a:bodyPr>
            <a:noAutofit/>
          </a:bodyPr>
          <a:lstStyle/>
          <a:p>
            <a:pPr marL="0" indent="0" algn="just">
              <a:buNone/>
            </a:pPr>
            <a:r>
              <a:rPr lang="en-US" sz="3200" dirty="0">
                <a:solidFill>
                  <a:schemeClr val="tx1"/>
                </a:solidFill>
                <a:latin typeface="Times New Roman" panose="02020603050405020304" pitchFamily="18" charset="0"/>
                <a:cs typeface="Times New Roman" panose="02020603050405020304" pitchFamily="18" charset="0"/>
              </a:rPr>
              <a:t>Experiment 1: "Water is made out of particles"</a:t>
            </a:r>
          </a:p>
          <a:p>
            <a:pPr marL="0" indent="0" algn="just">
              <a:buNone/>
            </a:pPr>
            <a:r>
              <a:rPr lang="en-US" sz="3200" dirty="0">
                <a:solidFill>
                  <a:schemeClr val="tx1"/>
                </a:solidFill>
                <a:latin typeface="Times New Roman" panose="02020603050405020304" pitchFamily="18" charset="0"/>
                <a:cs typeface="Times New Roman" panose="02020603050405020304" pitchFamily="18" charset="0"/>
              </a:rPr>
              <a:t>Requirements: water, cocktail straw, a paper sheet.</a:t>
            </a:r>
          </a:p>
          <a:p>
            <a:pPr marL="0" indent="0" algn="just">
              <a:buNone/>
            </a:pPr>
            <a:r>
              <a:rPr lang="en-US" sz="3200" dirty="0">
                <a:solidFill>
                  <a:schemeClr val="tx1"/>
                </a:solidFill>
                <a:latin typeface="Times New Roman" panose="02020603050405020304" pitchFamily="18" charset="0"/>
                <a:cs typeface="Times New Roman" panose="02020603050405020304" pitchFamily="18" charset="0"/>
              </a:rPr>
              <a:t>Water is made out of particles. </a:t>
            </a:r>
            <a:r>
              <a:rPr lang="lt-LT" sz="3200" dirty="0" smtClean="0">
                <a:solidFill>
                  <a:schemeClr val="tx1"/>
                </a:solidFill>
                <a:latin typeface="Times New Roman" panose="02020603050405020304" pitchFamily="18" charset="0"/>
                <a:cs typeface="Times New Roman" panose="02020603050405020304" pitchFamily="18" charset="0"/>
              </a:rPr>
              <a:t>I</a:t>
            </a:r>
            <a:r>
              <a:rPr lang="en-US" sz="3200" dirty="0" smtClean="0">
                <a:solidFill>
                  <a:schemeClr val="tx1"/>
                </a:solidFill>
                <a:latin typeface="Times New Roman" panose="02020603050405020304" pitchFamily="18" charset="0"/>
                <a:cs typeface="Times New Roman" panose="02020603050405020304" pitchFamily="18" charset="0"/>
              </a:rPr>
              <a:t>t </a:t>
            </a:r>
            <a:r>
              <a:rPr lang="en-US" sz="3200" dirty="0">
                <a:solidFill>
                  <a:schemeClr val="tx1"/>
                </a:solidFill>
                <a:latin typeface="Times New Roman" panose="02020603050405020304" pitchFamily="18" charset="0"/>
                <a:cs typeface="Times New Roman" panose="02020603050405020304" pitchFamily="18" charset="0"/>
              </a:rPr>
              <a:t>is not a solid object. Kids put drops of water on the paper, and </a:t>
            </a:r>
            <a:r>
              <a:rPr lang="en-US" sz="3200" dirty="0" smtClean="0">
                <a:solidFill>
                  <a:schemeClr val="tx1"/>
                </a:solidFill>
                <a:latin typeface="Times New Roman" panose="02020603050405020304" pitchFamily="18" charset="0"/>
                <a:cs typeface="Times New Roman" panose="02020603050405020304" pitchFamily="18" charset="0"/>
              </a:rPr>
              <a:t>blow</a:t>
            </a:r>
            <a:r>
              <a:rPr lang="lt-LT" sz="3200" dirty="0">
                <a:latin typeface="Times New Roman" panose="02020603050405020304" pitchFamily="18" charset="0"/>
                <a:cs typeface="Times New Roman" panose="02020603050405020304" pitchFamily="18" charset="0"/>
              </a:rPr>
              <a:t>w</a:t>
            </a:r>
            <a:r>
              <a:rPr lang="en-US" sz="3200" dirty="0" err="1" smtClean="0">
                <a:solidFill>
                  <a:schemeClr val="tx1"/>
                </a:solidFill>
                <a:latin typeface="Times New Roman" panose="02020603050405020304" pitchFamily="18" charset="0"/>
                <a:cs typeface="Times New Roman" panose="02020603050405020304" pitchFamily="18" charset="0"/>
              </a:rPr>
              <a:t>ed</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a:solidFill>
                  <a:schemeClr val="tx1"/>
                </a:solidFill>
                <a:latin typeface="Times New Roman" panose="02020603050405020304" pitchFamily="18" charset="0"/>
                <a:cs typeface="Times New Roman" panose="02020603050405020304" pitchFamily="18" charset="0"/>
              </a:rPr>
              <a:t>at it from Start to Finish. </a:t>
            </a:r>
            <a:endParaRPr lang="en-US" sz="3200" dirty="0">
              <a:solidFill>
                <a:schemeClr val="tx1"/>
              </a:solidFill>
            </a:endParaRPr>
          </a:p>
        </p:txBody>
      </p:sp>
    </p:spTree>
    <p:extLst>
      <p:ext uri="{BB962C8B-B14F-4D97-AF65-F5344CB8AC3E}">
        <p14:creationId xmlns:p14="http://schemas.microsoft.com/office/powerpoint/2010/main" val="645837665"/>
      </p:ext>
    </p:extLst>
  </p:cSld>
  <p:clrMapOvr>
    <a:masterClrMapping/>
  </p:clrMapOvr>
  <p:transition spd="slow">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t-LT"/>
          </a:p>
        </p:txBody>
      </p:sp>
      <p:sp>
        <p:nvSpPr>
          <p:cNvPr id="3" name="Content Placeholder 2"/>
          <p:cNvSpPr>
            <a:spLocks noGrp="1"/>
          </p:cNvSpPr>
          <p:nvPr>
            <p:ph idx="1"/>
          </p:nvPr>
        </p:nvSpPr>
        <p:spPr/>
        <p:txBody>
          <a:bodyPr>
            <a:normAutofit/>
          </a:bodyPr>
          <a:lstStyle/>
          <a:p>
            <a:pPr algn="just"/>
            <a:r>
              <a:rPr lang="en-US" sz="3200" dirty="0">
                <a:latin typeface="Times New Roman" panose="02020603050405020304" pitchFamily="18" charset="0"/>
                <a:cs typeface="Times New Roman" panose="02020603050405020304" pitchFamily="18" charset="0"/>
              </a:rPr>
              <a:t>While blowing they realized, that water molecules are able to divide and fuse together. Even the tiniest drops can be split into even more tiny drops.</a:t>
            </a:r>
          </a:p>
          <a:p>
            <a:pPr algn="just"/>
            <a:endParaRPr lang="lt-LT" sz="3200" dirty="0"/>
          </a:p>
        </p:txBody>
      </p:sp>
    </p:spTree>
    <p:extLst>
      <p:ext uri="{BB962C8B-B14F-4D97-AF65-F5344CB8AC3E}">
        <p14:creationId xmlns:p14="http://schemas.microsoft.com/office/powerpoint/2010/main" val="275925877"/>
      </p:ext>
    </p:extLst>
  </p:cSld>
  <p:clrMapOvr>
    <a:masterClrMapping/>
  </p:clrMapOvr>
  <p:transition spd="slow">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ntraštė 2"/>
          <p:cNvSpPr>
            <a:spLocks noGrp="1"/>
          </p:cNvSpPr>
          <p:nvPr>
            <p:ph type="title"/>
          </p:nvPr>
        </p:nvSpPr>
        <p:spPr/>
        <p:txBody>
          <a:bodyPr/>
          <a:lstStyle/>
          <a:p>
            <a:endParaRPr lang="en-US"/>
          </a:p>
        </p:txBody>
      </p:sp>
      <p:sp>
        <p:nvSpPr>
          <p:cNvPr id="2" name="Turinio vietos rezervavimo ženklas 1"/>
          <p:cNvSpPr>
            <a:spLocks noGrp="1"/>
          </p:cNvSpPr>
          <p:nvPr>
            <p:ph idx="1"/>
          </p:nvPr>
        </p:nvSpPr>
        <p:spPr>
          <a:xfrm>
            <a:off x="872067" y="1196752"/>
            <a:ext cx="7408333" cy="4929411"/>
          </a:xfrm>
        </p:spPr>
        <p:txBody>
          <a:bodyPr>
            <a:noAutofit/>
          </a:bodyPr>
          <a:lstStyle/>
          <a:p>
            <a:pPr marL="0" indent="0" algn="just">
              <a:buNone/>
            </a:pPr>
            <a:r>
              <a:rPr lang="en-US" sz="3200" dirty="0">
                <a:solidFill>
                  <a:schemeClr val="tx1"/>
                </a:solidFill>
                <a:latin typeface="Times New Roman" panose="02020603050405020304" pitchFamily="18" charset="0"/>
                <a:cs typeface="Times New Roman" panose="02020603050405020304" pitchFamily="18" charset="0"/>
              </a:rPr>
              <a:t>Experiment 2: "The taste of water"</a:t>
            </a:r>
          </a:p>
          <a:p>
            <a:pPr marL="0" indent="0" algn="just">
              <a:buNone/>
            </a:pPr>
            <a:r>
              <a:rPr lang="en-US" sz="3200" dirty="0">
                <a:solidFill>
                  <a:schemeClr val="tx1"/>
                </a:solidFill>
                <a:latin typeface="Times New Roman" panose="02020603050405020304" pitchFamily="18" charset="0"/>
                <a:cs typeface="Times New Roman" panose="02020603050405020304" pitchFamily="18" charset="0"/>
              </a:rPr>
              <a:t>Requirements: a few glasses of water.</a:t>
            </a:r>
          </a:p>
          <a:p>
            <a:pPr marL="0" indent="0" algn="just">
              <a:buNone/>
            </a:pPr>
            <a:r>
              <a:rPr lang="en-US" sz="3200" dirty="0">
                <a:solidFill>
                  <a:schemeClr val="tx1"/>
                </a:solidFill>
                <a:latin typeface="Times New Roman" panose="02020603050405020304" pitchFamily="18" charset="0"/>
                <a:cs typeface="Times New Roman" panose="02020603050405020304" pitchFamily="18" charset="0"/>
              </a:rPr>
              <a:t>Five kids go out of the class, while the others decide to say that water in one glass is sweet, while in the other - tasteless. </a:t>
            </a:r>
          </a:p>
        </p:txBody>
      </p:sp>
    </p:spTree>
    <p:extLst>
      <p:ext uri="{BB962C8B-B14F-4D97-AF65-F5344CB8AC3E}">
        <p14:creationId xmlns:p14="http://schemas.microsoft.com/office/powerpoint/2010/main" val="2242046750"/>
      </p:ext>
    </p:extLst>
  </p:cSld>
  <p:clrMapOvr>
    <a:masterClrMapping/>
  </p:clrMapOvr>
  <p:transition spd="slow">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t-LT"/>
          </a:p>
        </p:txBody>
      </p:sp>
      <p:sp>
        <p:nvSpPr>
          <p:cNvPr id="3" name="Content Placeholder 2"/>
          <p:cNvSpPr>
            <a:spLocks noGrp="1"/>
          </p:cNvSpPr>
          <p:nvPr>
            <p:ph idx="1"/>
          </p:nvPr>
        </p:nvSpPr>
        <p:spPr/>
        <p:txBody>
          <a:bodyPr>
            <a:normAutofit/>
          </a:bodyPr>
          <a:lstStyle/>
          <a:p>
            <a:pPr algn="just"/>
            <a:r>
              <a:rPr lang="en-US" sz="3200" dirty="0">
                <a:latin typeface="Times New Roman" panose="02020603050405020304" pitchFamily="18" charset="0"/>
                <a:cs typeface="Times New Roman" panose="02020603050405020304" pitchFamily="18" charset="0"/>
              </a:rPr>
              <a:t>Some kids of our class admitted that they  tasted the sweetness of the water. You can try this out and see if your kids are susceptible to the power of suggestion.</a:t>
            </a:r>
            <a:endParaRPr lang="lt-LT" sz="3200" dirty="0"/>
          </a:p>
        </p:txBody>
      </p:sp>
    </p:spTree>
    <p:extLst>
      <p:ext uri="{BB962C8B-B14F-4D97-AF65-F5344CB8AC3E}">
        <p14:creationId xmlns:p14="http://schemas.microsoft.com/office/powerpoint/2010/main" val="1102689152"/>
      </p:ext>
    </p:extLst>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ntraštė 2"/>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3528" y="2708920"/>
            <a:ext cx="3816423" cy="3451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1919" y="2756587"/>
            <a:ext cx="3755132" cy="3392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77625106"/>
      </p:ext>
    </p:extLst>
  </p:cSld>
  <p:clrMapOvr>
    <a:masterClrMapping/>
  </p:clrMapOvr>
  <p:transition spd="slow">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ntraštė 2"/>
          <p:cNvSpPr>
            <a:spLocks noGrp="1"/>
          </p:cNvSpPr>
          <p:nvPr>
            <p:ph type="title"/>
          </p:nvPr>
        </p:nvSpPr>
        <p:spPr/>
        <p:txBody>
          <a:bodyPr/>
          <a:lstStyle/>
          <a:p>
            <a:endParaRPr lang="en-US"/>
          </a:p>
        </p:txBody>
      </p:sp>
      <p:sp>
        <p:nvSpPr>
          <p:cNvPr id="2" name="Turinio vietos rezervavimo ženklas 1"/>
          <p:cNvSpPr>
            <a:spLocks noGrp="1"/>
          </p:cNvSpPr>
          <p:nvPr>
            <p:ph idx="1"/>
          </p:nvPr>
        </p:nvSpPr>
        <p:spPr>
          <a:xfrm>
            <a:off x="611560" y="1052736"/>
            <a:ext cx="7408333" cy="4425355"/>
          </a:xfrm>
        </p:spPr>
        <p:txBody>
          <a:bodyPr>
            <a:noAutofit/>
          </a:bodyPr>
          <a:lstStyle/>
          <a:p>
            <a:pPr marL="0" indent="0" algn="just">
              <a:buNone/>
            </a:pPr>
            <a:r>
              <a:rPr lang="en-US" sz="3200" dirty="0">
                <a:solidFill>
                  <a:schemeClr val="tx1"/>
                </a:solidFill>
                <a:latin typeface="Times New Roman" panose="02020603050405020304" pitchFamily="18" charset="0"/>
                <a:cs typeface="Times New Roman" panose="02020603050405020304" pitchFamily="18" charset="0"/>
              </a:rPr>
              <a:t>Experiment 3</a:t>
            </a:r>
          </a:p>
          <a:p>
            <a:pPr marL="0" indent="0" algn="just">
              <a:buNone/>
            </a:pPr>
            <a:r>
              <a:rPr lang="en-US" sz="3200" dirty="0">
                <a:solidFill>
                  <a:schemeClr val="tx1"/>
                </a:solidFill>
                <a:latin typeface="Times New Roman" panose="02020603050405020304" pitchFamily="18" charset="0"/>
                <a:cs typeface="Times New Roman" panose="02020603050405020304" pitchFamily="18" charset="0"/>
              </a:rPr>
              <a:t>Requirements: glasses of water, and a glass of dishwasher and capsules of ink.</a:t>
            </a:r>
          </a:p>
          <a:p>
            <a:pPr marL="0" indent="0" algn="just">
              <a:buNone/>
            </a:pPr>
            <a:r>
              <a:rPr lang="en-US" sz="3200" dirty="0">
                <a:solidFill>
                  <a:schemeClr val="tx1"/>
                </a:solidFill>
                <a:latin typeface="Times New Roman" panose="02020603050405020304" pitchFamily="18" charset="0"/>
                <a:cs typeface="Times New Roman" panose="02020603050405020304" pitchFamily="18" charset="0"/>
              </a:rPr>
              <a:t>Before the experiment, kids are asked which of these two liquids will dye faster. After pouring the ink in, we see, that water dyes itself faster. </a:t>
            </a:r>
            <a:endParaRPr lang="en-US" sz="3200" dirty="0"/>
          </a:p>
        </p:txBody>
      </p:sp>
    </p:spTree>
    <p:extLst>
      <p:ext uri="{BB962C8B-B14F-4D97-AF65-F5344CB8AC3E}">
        <p14:creationId xmlns:p14="http://schemas.microsoft.com/office/powerpoint/2010/main" val="3111827929"/>
      </p:ext>
    </p:extLst>
  </p:cSld>
  <p:clrMapOvr>
    <a:masterClrMapping/>
  </p:clrMapOvr>
  <p:transition spd="slow">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t-LT"/>
          </a:p>
        </p:txBody>
      </p:sp>
      <p:sp>
        <p:nvSpPr>
          <p:cNvPr id="3" name="Content Placeholder 2"/>
          <p:cNvSpPr>
            <a:spLocks noGrp="1"/>
          </p:cNvSpPr>
          <p:nvPr>
            <p:ph idx="1"/>
          </p:nvPr>
        </p:nvSpPr>
        <p:spPr/>
        <p:txBody>
          <a:bodyPr>
            <a:normAutofit/>
          </a:bodyPr>
          <a:lstStyle/>
          <a:p>
            <a:pPr marL="0" indent="0" algn="just">
              <a:buNone/>
            </a:pPr>
            <a:r>
              <a:rPr lang="en-US" sz="3200" dirty="0">
                <a:latin typeface="Times New Roman" panose="02020603050405020304" pitchFamily="18" charset="0"/>
                <a:cs typeface="Times New Roman" panose="02020603050405020304" pitchFamily="18" charset="0"/>
              </a:rPr>
              <a:t>We listen to kids' opinions, why that happened.</a:t>
            </a:r>
          </a:p>
          <a:p>
            <a:pPr marL="0" indent="0" algn="just">
              <a:buNone/>
            </a:pPr>
            <a:r>
              <a:rPr lang="en-US" sz="3200" dirty="0">
                <a:latin typeface="Times New Roman" panose="02020603050405020304" pitchFamily="18" charset="0"/>
                <a:cs typeface="Times New Roman" panose="02020603050405020304" pitchFamily="18" charset="0"/>
              </a:rPr>
              <a:t>In experiments we witnessed waters' pranks, its colorfulness, mood, </a:t>
            </a:r>
            <a:r>
              <a:rPr lang="en-US" sz="3200" dirty="0" err="1">
                <a:latin typeface="Times New Roman" panose="02020603050405020304" pitchFamily="18" charset="0"/>
                <a:cs typeface="Times New Roman" panose="02020603050405020304" pitchFamily="18" charset="0"/>
              </a:rPr>
              <a:t>speach</a:t>
            </a:r>
            <a:r>
              <a:rPr lang="en-US" sz="3200" dirty="0">
                <a:latin typeface="Times New Roman" panose="02020603050405020304" pitchFamily="18" charset="0"/>
                <a:cs typeface="Times New Roman" panose="02020603050405020304" pitchFamily="18" charset="0"/>
              </a:rPr>
              <a:t>.</a:t>
            </a:r>
          </a:p>
          <a:p>
            <a:endParaRPr lang="lt-LT" sz="3200" dirty="0"/>
          </a:p>
        </p:txBody>
      </p:sp>
    </p:spTree>
    <p:extLst>
      <p:ext uri="{BB962C8B-B14F-4D97-AF65-F5344CB8AC3E}">
        <p14:creationId xmlns:p14="http://schemas.microsoft.com/office/powerpoint/2010/main" val="1069659101"/>
      </p:ext>
    </p:extLst>
  </p:cSld>
  <p:clrMapOvr>
    <a:masterClrMapping/>
  </p:clrMapOvr>
  <p:transition spd="slow">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endParaRPr lang="en-US"/>
          </a:p>
        </p:txBody>
      </p:sp>
      <p:pic>
        <p:nvPicPr>
          <p:cNvPr id="7" name="Turinio vietos rezervavimo ženklas 6"/>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564572" y="2250512"/>
            <a:ext cx="3823855" cy="3453938"/>
          </a:xfrm>
        </p:spPr>
      </p:pic>
      <p:pic>
        <p:nvPicPr>
          <p:cNvPr id="8" name="Turinio vietos rezervavimo ženklas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755572" y="2213105"/>
            <a:ext cx="3823855" cy="3528753"/>
          </a:xfrm>
        </p:spPr>
      </p:pic>
    </p:spTree>
    <p:extLst>
      <p:ext uri="{BB962C8B-B14F-4D97-AF65-F5344CB8AC3E}">
        <p14:creationId xmlns:p14="http://schemas.microsoft.com/office/powerpoint/2010/main" val="2748172317"/>
      </p:ext>
    </p:extLst>
  </p:cSld>
  <p:clrMapOvr>
    <a:masterClrMapping/>
  </p:clrMapOvr>
  <p:transition spd="slow">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endParaRPr lang="en-US"/>
          </a:p>
        </p:txBody>
      </p:sp>
      <p:pic>
        <p:nvPicPr>
          <p:cNvPr id="11266" name="Picture 2" descr="C:\Users\Tauralaukis\Documents\ERASMUS 2016\vanduo\DSC09493.JPG"/>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tretch>
            <a:fillRect/>
          </a:stretch>
        </p:blipFill>
        <p:spPr bwMode="auto">
          <a:xfrm>
            <a:off x="564572" y="2213105"/>
            <a:ext cx="3823855" cy="3528753"/>
          </a:xfrm>
          <a:prstGeom prst="rect">
            <a:avLst/>
          </a:prstGeom>
          <a:noFill/>
          <a:extLst>
            <a:ext uri="{909E8E84-426E-40DD-AFC4-6F175D3DCCD1}">
              <a14:hiddenFill xmlns:a14="http://schemas.microsoft.com/office/drawing/2010/main">
                <a:solidFill>
                  <a:srgbClr val="FFFFFF"/>
                </a:solidFill>
              </a14:hiddenFill>
            </a:ext>
          </a:extLst>
        </p:spPr>
      </p:pic>
      <p:pic>
        <p:nvPicPr>
          <p:cNvPr id="5" name="Turinio vietos rezervavimo ženklas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5025" y="2636912"/>
            <a:ext cx="3822700" cy="3528392"/>
          </a:xfrm>
        </p:spPr>
      </p:pic>
    </p:spTree>
    <p:extLst>
      <p:ext uri="{BB962C8B-B14F-4D97-AF65-F5344CB8AC3E}">
        <p14:creationId xmlns:p14="http://schemas.microsoft.com/office/powerpoint/2010/main" val="1912381152"/>
      </p:ext>
    </p:extLst>
  </p:cSld>
  <p:clrMapOvr>
    <a:masterClrMapping/>
  </p:clrMapOvr>
  <p:transition spd="slow">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endParaRPr lang="en-US"/>
          </a:p>
        </p:txBody>
      </p:sp>
      <p:pic>
        <p:nvPicPr>
          <p:cNvPr id="5" name="Turinio vietos rezervavimo ženklas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564572" y="2250512"/>
            <a:ext cx="3823855" cy="3453938"/>
          </a:xfrm>
        </p:spPr>
      </p:pic>
      <p:pic>
        <p:nvPicPr>
          <p:cNvPr id="8" name="Turinio vietos rezervavimo ženklas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755572" y="2213105"/>
            <a:ext cx="3823855" cy="3528753"/>
          </a:xfrm>
        </p:spPr>
      </p:pic>
    </p:spTree>
    <p:extLst>
      <p:ext uri="{BB962C8B-B14F-4D97-AF65-F5344CB8AC3E}">
        <p14:creationId xmlns:p14="http://schemas.microsoft.com/office/powerpoint/2010/main" val="1084406248"/>
      </p:ext>
    </p:extLst>
  </p:cSld>
  <p:clrMapOvr>
    <a:masterClrMapping/>
  </p:clrMapOvr>
  <p:transition spd="slow">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endParaRPr lang="en-US"/>
          </a:p>
        </p:txBody>
      </p:sp>
      <p:pic>
        <p:nvPicPr>
          <p:cNvPr id="5" name="Turinio vietos rezervavimo ženklas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564572" y="2283763"/>
            <a:ext cx="3823855" cy="3387436"/>
          </a:xfrm>
        </p:spPr>
      </p:pic>
      <p:pic>
        <p:nvPicPr>
          <p:cNvPr id="6" name="Turinio vietos rezervavimo ženklas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5025" y="2708920"/>
            <a:ext cx="3822700" cy="3312368"/>
          </a:xfrm>
        </p:spPr>
      </p:pic>
    </p:spTree>
    <p:extLst>
      <p:ext uri="{BB962C8B-B14F-4D97-AF65-F5344CB8AC3E}">
        <p14:creationId xmlns:p14="http://schemas.microsoft.com/office/powerpoint/2010/main" val="1342825924"/>
      </p:ext>
    </p:extLst>
  </p:cSld>
  <p:clrMapOvr>
    <a:masterClrMapping/>
  </p:clrMapOvr>
  <p:transition spd="slow">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endParaRPr lang="en-US"/>
          </a:p>
        </p:txBody>
      </p:sp>
      <p:pic>
        <p:nvPicPr>
          <p:cNvPr id="5" name="Turinio vietos rezervavimo ženklas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611560" y="2060848"/>
            <a:ext cx="3822700" cy="3528392"/>
          </a:xfrm>
        </p:spPr>
      </p:pic>
      <p:pic>
        <p:nvPicPr>
          <p:cNvPr id="6" name="Turinio vietos rezervavimo ženklas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755572" y="2061398"/>
            <a:ext cx="3823855" cy="3599849"/>
          </a:xfrm>
        </p:spPr>
      </p:pic>
    </p:spTree>
    <p:extLst>
      <p:ext uri="{BB962C8B-B14F-4D97-AF65-F5344CB8AC3E}">
        <p14:creationId xmlns:p14="http://schemas.microsoft.com/office/powerpoint/2010/main" val="4273196896"/>
      </p:ext>
    </p:extLst>
  </p:cSld>
  <p:clrMapOvr>
    <a:masterClrMapping/>
  </p:clrMapOvr>
  <p:transition spd="slow">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endParaRPr lang="en-US"/>
          </a:p>
        </p:txBody>
      </p:sp>
      <p:pic>
        <p:nvPicPr>
          <p:cNvPr id="5" name="Turinio vietos rezervavimo ženklas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564572" y="2323249"/>
            <a:ext cx="3823855" cy="3308465"/>
          </a:xfrm>
        </p:spPr>
      </p:pic>
      <p:sp>
        <p:nvSpPr>
          <p:cNvPr id="4" name="Turinio vietos rezervavimo ženklas 3"/>
          <p:cNvSpPr>
            <a:spLocks noGrp="1"/>
          </p:cNvSpPr>
          <p:nvPr>
            <p:ph sz="half" idx="2"/>
          </p:nvPr>
        </p:nvSpPr>
        <p:spPr/>
        <p:txBody>
          <a:bodyPr/>
          <a:lstStyle/>
          <a:p>
            <a:endParaRPr lang="en-US" dirty="0"/>
          </a:p>
        </p:txBody>
      </p:sp>
    </p:spTree>
    <p:extLst>
      <p:ext uri="{BB962C8B-B14F-4D97-AF65-F5344CB8AC3E}">
        <p14:creationId xmlns:p14="http://schemas.microsoft.com/office/powerpoint/2010/main" val="3571372064"/>
      </p:ext>
    </p:extLst>
  </p:cSld>
  <p:clrMapOvr>
    <a:masterClrMapping/>
  </p:clrMapOvr>
  <p:transition spd="slow">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Grp="1" noChangeArrowheads="1"/>
          </p:cNvSpPr>
          <p:nvPr>
            <p:ph type="title"/>
          </p:nvPr>
        </p:nvSpPr>
        <p:spPr bwMode="auto">
          <a:xfrm>
            <a:off x="664223" y="853371"/>
            <a:ext cx="7514878" cy="49244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t-LT" altLang="lt-LT" sz="3200" b="0" i="0" u="none" strike="noStrike" cap="none" normalizeH="0" baseline="0" dirty="0" smtClean="0">
                <a:ln>
                  <a:noFill/>
                </a:ln>
                <a:solidFill>
                  <a:srgbClr val="212121"/>
                </a:solidFill>
                <a:effectLst/>
                <a:latin typeface="Times New Roman" panose="02020603050405020304" pitchFamily="18" charset="0"/>
                <a:cs typeface="Times New Roman" panose="02020603050405020304" pitchFamily="18" charset="0"/>
              </a:rPr>
              <a:t>Experiments with water in the physics lesson</a:t>
            </a:r>
            <a:r>
              <a:rPr kumimoji="0" lang="lt-LT" altLang="lt-LT" sz="32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p>
        </p:txBody>
      </p:sp>
      <p:sp>
        <p:nvSpPr>
          <p:cNvPr id="3" name="Content Placeholder 2"/>
          <p:cNvSpPr>
            <a:spLocks noGrp="1"/>
          </p:cNvSpPr>
          <p:nvPr>
            <p:ph idx="1"/>
          </p:nvPr>
        </p:nvSpPr>
        <p:spPr>
          <a:xfrm>
            <a:off x="410950" y="3428442"/>
            <a:ext cx="8229600" cy="2697721"/>
          </a:xfrm>
        </p:spPr>
        <p:txBody>
          <a:bodyPr>
            <a:normAutofit/>
          </a:bodyPr>
          <a:lstStyle/>
          <a:p>
            <a:pPr algn="just"/>
            <a:endParaRPr lang="lt-LT" sz="14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418780" y="3517287"/>
            <a:ext cx="2213939" cy="2862319"/>
          </a:xfrm>
          <a:prstGeom prst="rect">
            <a:avLst/>
          </a:prstGeom>
        </p:spPr>
      </p:pic>
      <p:sp>
        <p:nvSpPr>
          <p:cNvPr id="8" name="Rectangle 4"/>
          <p:cNvSpPr>
            <a:spLocks noChangeArrowheads="1"/>
          </p:cNvSpPr>
          <p:nvPr/>
        </p:nvSpPr>
        <p:spPr bwMode="auto">
          <a:xfrm>
            <a:off x="323528" y="1471728"/>
            <a:ext cx="8011988" cy="196977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lt-LT" altLang="lt-LT" sz="3200" b="0" i="0" u="none" strike="noStrike" cap="none" normalizeH="0" baseline="0" dirty="0" smtClean="0">
                <a:ln>
                  <a:noFill/>
                </a:ln>
                <a:solidFill>
                  <a:srgbClr val="212121"/>
                </a:solidFill>
                <a:effectLst/>
                <a:latin typeface="Times New Roman" panose="02020603050405020304" pitchFamily="18" charset="0"/>
                <a:cs typeface="Times New Roman" panose="02020603050405020304" pitchFamily="18" charset="0"/>
              </a:rPr>
              <a:t>Students in the 8th grade put irregularly shaped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lt-LT" altLang="lt-LT" sz="3200" b="0" i="0" u="none" strike="noStrike" cap="none" normalizeH="0" baseline="0" dirty="0" smtClean="0">
                <a:ln>
                  <a:noFill/>
                </a:ln>
                <a:solidFill>
                  <a:srgbClr val="212121"/>
                </a:solidFill>
                <a:effectLst/>
                <a:latin typeface="Times New Roman" panose="02020603050405020304" pitchFamily="18" charset="0"/>
                <a:cs typeface="Times New Roman" panose="02020603050405020304" pitchFamily="18" charset="0"/>
              </a:rPr>
              <a:t>bodies in the water and calculate</a:t>
            </a:r>
          </a:p>
          <a:p>
            <a:pPr marL="0" marR="0" lvl="0" indent="0" algn="just" defTabSz="914400" rtl="0" eaLnBrk="0" fontAlgn="base" latinLnBrk="0" hangingPunct="0">
              <a:lnSpc>
                <a:spcPct val="100000"/>
              </a:lnSpc>
              <a:spcBef>
                <a:spcPct val="0"/>
              </a:spcBef>
              <a:spcAft>
                <a:spcPct val="0"/>
              </a:spcAft>
              <a:buClrTx/>
              <a:buSzTx/>
              <a:buFontTx/>
              <a:buNone/>
              <a:tabLst/>
            </a:pPr>
            <a:r>
              <a:rPr kumimoji="0" lang="lt-LT" altLang="lt-LT" sz="3200" b="0" i="0" u="none" strike="noStrike" cap="none" normalizeH="0" baseline="0" dirty="0" smtClean="0">
                <a:ln>
                  <a:noFill/>
                </a:ln>
                <a:solidFill>
                  <a:srgbClr val="212121"/>
                </a:solidFill>
                <a:effectLst/>
                <a:latin typeface="Times New Roman" panose="02020603050405020304" pitchFamily="18" charset="0"/>
                <a:cs typeface="Times New Roman" panose="02020603050405020304" pitchFamily="18" charset="0"/>
              </a:rPr>
              <a:t> the volume of the immersed body according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lt-LT" altLang="lt-LT" sz="3200" b="0" i="0" u="none" strike="noStrike" cap="none" normalizeH="0" baseline="0" dirty="0" smtClean="0">
                <a:ln>
                  <a:noFill/>
                </a:ln>
                <a:solidFill>
                  <a:srgbClr val="212121"/>
                </a:solidFill>
                <a:effectLst/>
                <a:latin typeface="Times New Roman" panose="02020603050405020304" pitchFamily="18" charset="0"/>
                <a:cs typeface="Times New Roman" panose="02020603050405020304" pitchFamily="18" charset="0"/>
              </a:rPr>
              <a:t>to the increased water level.</a:t>
            </a:r>
            <a:r>
              <a:rPr kumimoji="0" lang="lt-LT" altLang="lt-LT" sz="32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192215849"/>
      </p:ext>
    </p:extLst>
  </p:cSld>
  <p:clrMapOvr>
    <a:masterClrMapping/>
  </p:clrMapOvr>
  <p:transition spd="slow">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65137" y="1553369"/>
            <a:ext cx="5733256" cy="4299942"/>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999359" y="1553369"/>
            <a:ext cx="5733256" cy="4299942"/>
          </a:xfrm>
          <a:prstGeom prst="rect">
            <a:avLst/>
          </a:prstGeom>
        </p:spPr>
      </p:pic>
    </p:spTree>
    <p:extLst>
      <p:ext uri="{BB962C8B-B14F-4D97-AF65-F5344CB8AC3E}">
        <p14:creationId xmlns:p14="http://schemas.microsoft.com/office/powerpoint/2010/main" val="902016694"/>
      </p:ext>
    </p:extLst>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ntraštė 2"/>
          <p:cNvSpPr>
            <a:spLocks noGrp="1"/>
          </p:cNvSpPr>
          <p:nvPr>
            <p:ph type="title"/>
          </p:nvPr>
        </p:nvSpPr>
        <p:spPr/>
        <p:txBody>
          <a:bodyPr/>
          <a:lstStyle/>
          <a:p>
            <a:endParaRPr lang="en-US"/>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3528" y="2636912"/>
            <a:ext cx="3888431" cy="3451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638695"/>
            <a:ext cx="3888432" cy="3392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64092202"/>
      </p:ext>
    </p:extLst>
  </p:cSld>
  <p:clrMapOvr>
    <a:masterClrMapping/>
  </p:clrMapOvr>
  <p:transition spd="slow">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3888" y="2852936"/>
            <a:ext cx="5105400" cy="1143001"/>
          </a:xfrm>
        </p:spPr>
        <p:txBody>
          <a:bodyPr>
            <a:normAutofit fontScale="90000"/>
          </a:bodyPr>
          <a:lstStyle/>
          <a:p>
            <a:pPr algn="ctr"/>
            <a:r>
              <a:rPr lang="en-US" dirty="0" smtClean="0"/>
              <a:t> </a:t>
            </a:r>
            <a:r>
              <a:rPr lang="en-US" dirty="0">
                <a:latin typeface="Times New Roman" panose="02020603050405020304" pitchFamily="18" charset="0"/>
                <a:cs typeface="Times New Roman" panose="02020603050405020304" pitchFamily="18" charset="0"/>
              </a:rPr>
              <a:t>8 grade </a:t>
            </a:r>
            <a:r>
              <a:rPr lang="en-US" dirty="0" smtClean="0">
                <a:latin typeface="Times New Roman" panose="02020603050405020304" pitchFamily="18" charset="0"/>
                <a:cs typeface="Times New Roman" panose="02020603050405020304" pitchFamily="18" charset="0"/>
              </a:rPr>
              <a:t>student</a:t>
            </a:r>
            <a:r>
              <a:rPr lang="lt-LT" dirty="0" smtClean="0">
                <a:latin typeface="Times New Roman" panose="02020603050405020304" pitchFamily="18" charset="0"/>
                <a:cs typeface="Times New Roman" panose="02020603050405020304" pitchFamily="18" charset="0"/>
              </a:rPr>
              <a:t>s</a:t>
            </a:r>
            <a:r>
              <a:rPr lang="en-US"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information collected on special water feature</a:t>
            </a:r>
            <a:endParaRPr lang="lt-LT" dirty="0">
              <a:latin typeface="Times New Roman" panose="02020603050405020304" pitchFamily="18" charset="0"/>
              <a:cs typeface="Times New Roman" panose="02020603050405020304" pitchFamily="18" charset="0"/>
            </a:endParaRPr>
          </a:p>
        </p:txBody>
      </p:sp>
      <p:sp>
        <p:nvSpPr>
          <p:cNvPr id="3" name="Text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2328410863"/>
      </p:ext>
    </p:extLst>
  </p:cSld>
  <p:clrMapOvr>
    <a:masterClrMapping/>
  </p:clrMapOvr>
  <p:transition spd="slow">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t-LT"/>
          </a:p>
        </p:txBody>
      </p:sp>
      <p:sp>
        <p:nvSpPr>
          <p:cNvPr id="4" name="Rectangle 1"/>
          <p:cNvSpPr>
            <a:spLocks noGrp="1" noChangeArrowheads="1"/>
          </p:cNvSpPr>
          <p:nvPr>
            <p:ph idx="1"/>
          </p:nvPr>
        </p:nvSpPr>
        <p:spPr bwMode="auto">
          <a:xfrm>
            <a:off x="568609" y="2992597"/>
            <a:ext cx="7893186" cy="196977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lt-LT" altLang="lt-LT" sz="3200" b="0" i="0" u="none" strike="noStrike" cap="none" normalizeH="0" baseline="0" dirty="0" smtClean="0">
                <a:ln>
                  <a:noFill/>
                </a:ln>
                <a:solidFill>
                  <a:srgbClr val="212121"/>
                </a:solidFill>
                <a:effectLst/>
                <a:latin typeface="Times New Roman" panose="02020603050405020304" pitchFamily="18" charset="0"/>
                <a:cs typeface="Times New Roman" panose="02020603050405020304" pitchFamily="18" charset="0"/>
              </a:rPr>
              <a:t>If you've been climbing in a lake or other water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lt-LT" altLang="lt-LT" sz="3200" b="0" i="0" u="none" strike="noStrike" cap="none" normalizeH="0" baseline="0" dirty="0" smtClean="0">
                <a:ln>
                  <a:noFill/>
                </a:ln>
                <a:solidFill>
                  <a:srgbClr val="212121"/>
                </a:solidFill>
                <a:effectLst/>
                <a:latin typeface="Times New Roman" panose="02020603050405020304" pitchFamily="18" charset="0"/>
                <a:cs typeface="Times New Roman" panose="02020603050405020304" pitchFamily="18" charset="0"/>
              </a:rPr>
              <a:t> in the summer, you probably noticed</a:t>
            </a:r>
          </a:p>
          <a:p>
            <a:pPr marL="0" marR="0" lvl="0" indent="0" algn="just" defTabSz="914400" rtl="0" eaLnBrk="0" fontAlgn="base" latinLnBrk="0" hangingPunct="0">
              <a:lnSpc>
                <a:spcPct val="100000"/>
              </a:lnSpc>
              <a:spcBef>
                <a:spcPct val="0"/>
              </a:spcBef>
              <a:spcAft>
                <a:spcPct val="0"/>
              </a:spcAft>
              <a:buClrTx/>
              <a:buSzTx/>
              <a:buFontTx/>
              <a:buNone/>
              <a:tabLst/>
            </a:pPr>
            <a:r>
              <a:rPr kumimoji="0" lang="lt-LT" altLang="lt-LT" sz="3200" b="0" i="0" u="none" strike="noStrike" cap="none" normalizeH="0" baseline="0" dirty="0" smtClean="0">
                <a:ln>
                  <a:noFill/>
                </a:ln>
                <a:solidFill>
                  <a:srgbClr val="212121"/>
                </a:solidFill>
                <a:effectLst/>
                <a:latin typeface="Times New Roman" panose="02020603050405020304" pitchFamily="18" charset="0"/>
                <a:cs typeface="Times New Roman" panose="02020603050405020304" pitchFamily="18" charset="0"/>
              </a:rPr>
              <a:t> that the water in the bottom is coolder than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lt-LT" altLang="lt-LT" sz="3200" b="0" i="0" u="none" strike="noStrike" cap="none" normalizeH="0" baseline="0" dirty="0" smtClean="0">
                <a:ln>
                  <a:noFill/>
                </a:ln>
                <a:solidFill>
                  <a:srgbClr val="212121"/>
                </a:solidFill>
                <a:effectLst/>
                <a:latin typeface="Times New Roman" panose="02020603050405020304" pitchFamily="18" charset="0"/>
                <a:cs typeface="Times New Roman" panose="02020603050405020304" pitchFamily="18" charset="0"/>
              </a:rPr>
              <a:t>ever before. Why ?</a:t>
            </a:r>
            <a:r>
              <a:rPr kumimoji="0" lang="lt-LT" altLang="lt-LT" sz="32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881233310"/>
      </p:ext>
    </p:extLst>
  </p:cSld>
  <p:clrMapOvr>
    <a:masterClrMapping/>
  </p:clrMapOvr>
  <p:transition spd="slow">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642392"/>
          </a:xfrm>
        </p:spPr>
        <p:txBody>
          <a:bodyPr>
            <a:normAutofit/>
          </a:bodyPr>
          <a:lstStyle/>
          <a:p>
            <a:r>
              <a:rPr lang="en-US" sz="3200" dirty="0">
                <a:latin typeface="Times New Roman" panose="02020603050405020304" pitchFamily="18" charset="0"/>
                <a:cs typeface="Times New Roman" panose="02020603050405020304" pitchFamily="18" charset="0"/>
              </a:rPr>
              <a:t>An anomaly in the water – what is it?</a:t>
            </a:r>
            <a:endParaRPr lang="lt-LT" sz="32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828801"/>
            <a:ext cx="8229600" cy="2176264"/>
          </a:xfrm>
        </p:spPr>
        <p:txBody>
          <a:bodyPr>
            <a:noAutofit/>
          </a:bodyPr>
          <a:lstStyle/>
          <a:p>
            <a:pPr marL="0" indent="0">
              <a:buNone/>
            </a:pPr>
            <a:r>
              <a:rPr lang="en-US" sz="3200" dirty="0">
                <a:latin typeface="Times New Roman" panose="02020603050405020304" pitchFamily="18" charset="0"/>
                <a:cs typeface="Times New Roman" panose="02020603050405020304" pitchFamily="18" charset="0"/>
              </a:rPr>
              <a:t>Most of the materials </a:t>
            </a:r>
            <a:r>
              <a:rPr lang="lt-LT" sz="3200" dirty="0" smtClean="0">
                <a:latin typeface="Times New Roman" panose="02020603050405020304" pitchFamily="18" charset="0"/>
                <a:cs typeface="Times New Roman" panose="02020603050405020304" pitchFamily="18" charset="0"/>
              </a:rPr>
              <a:t>when are </a:t>
            </a:r>
            <a:r>
              <a:rPr lang="en-US" sz="3200" dirty="0" smtClean="0">
                <a:latin typeface="Times New Roman" panose="02020603050405020304" pitchFamily="18" charset="0"/>
                <a:cs typeface="Times New Roman" panose="02020603050405020304" pitchFamily="18" charset="0"/>
              </a:rPr>
              <a:t> heated</a:t>
            </a:r>
            <a:r>
              <a:rPr lang="lt-LT" sz="3200" dirty="0" smtClean="0">
                <a:latin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expands and shrinks </a:t>
            </a:r>
            <a:r>
              <a:rPr lang="lt-LT" sz="3200" dirty="0" smtClean="0">
                <a:latin typeface="Times New Roman" panose="02020603050405020304" pitchFamily="18" charset="0"/>
                <a:cs typeface="Times New Roman" panose="02020603050405020304" pitchFamily="18" charset="0"/>
              </a:rPr>
              <a:t>when are frozen</a:t>
            </a:r>
            <a:r>
              <a:rPr lang="en-US" sz="3200" dirty="0" smtClean="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However, there are exceptions. For example, water "behave" differently — mini expands (from a certain temperature). This unusual feature is called the anomaly of water.</a:t>
            </a:r>
            <a:endParaRPr lang="lt-LT" sz="3200" dirty="0">
              <a:latin typeface="Times New Roman" panose="02020603050405020304" pitchFamily="18" charset="0"/>
              <a:cs typeface="Times New Roman" panose="02020603050405020304" pitchFamily="18" charset="0"/>
            </a:endParaRPr>
          </a:p>
        </p:txBody>
      </p:sp>
      <p:pic>
        <p:nvPicPr>
          <p:cNvPr id="1026" name="Picture 2" descr="http://kvitrina.lt/kv/updir/2012/11/Vanduo-gyvybes-saltini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8343" y="5373216"/>
            <a:ext cx="4267200" cy="125618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9202467"/>
      </p:ext>
    </p:extLst>
  </p:cSld>
  <p:clrMapOvr>
    <a:masterClrMapping/>
  </p:clrMapOvr>
  <p:transition spd="slow">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clrChange>
              <a:clrFrom>
                <a:srgbClr val="FFFFFF"/>
              </a:clrFrom>
              <a:clrTo>
                <a:srgbClr val="FFFFFF">
                  <a:alpha val="0"/>
                </a:srgbClr>
              </a:clrTo>
            </a:clrChange>
          </a:blip>
          <a:stretch>
            <a:fillRect/>
          </a:stretch>
        </p:blipFill>
        <p:spPr>
          <a:xfrm>
            <a:off x="3923928" y="2276892"/>
            <a:ext cx="5976664" cy="3190637"/>
          </a:xfrm>
          <a:prstGeom prst="rect">
            <a:avLst/>
          </a:prstGeom>
        </p:spPr>
      </p:pic>
      <p:sp>
        <p:nvSpPr>
          <p:cNvPr id="6" name="Vertical Scroll 5"/>
          <p:cNvSpPr/>
          <p:nvPr/>
        </p:nvSpPr>
        <p:spPr>
          <a:xfrm rot="20632308">
            <a:off x="-58569" y="2263444"/>
            <a:ext cx="5300697" cy="3702850"/>
          </a:xfrm>
          <a:prstGeom prst="verticalScroll">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lt-LT">
              <a:solidFill>
                <a:prstClr val="black"/>
              </a:solidFill>
            </a:endParaRPr>
          </a:p>
        </p:txBody>
      </p:sp>
      <p:sp>
        <p:nvSpPr>
          <p:cNvPr id="2" name="Title 1"/>
          <p:cNvSpPr>
            <a:spLocks noGrp="1"/>
          </p:cNvSpPr>
          <p:nvPr>
            <p:ph type="title"/>
          </p:nvPr>
        </p:nvSpPr>
        <p:spPr>
          <a:xfrm>
            <a:off x="6541" y="1318594"/>
            <a:ext cx="8229600" cy="863754"/>
          </a:xfrm>
        </p:spPr>
        <p:txBody>
          <a:bodyPr>
            <a:normAutofit/>
          </a:bodyPr>
          <a:lstStyle/>
          <a:p>
            <a:r>
              <a:rPr lang="lt-LT" sz="36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Torned tubes.</a:t>
            </a:r>
            <a:endParaRPr lang="lt-LT" sz="36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3" name="Content Placeholder 2"/>
          <p:cNvSpPr>
            <a:spLocks noGrp="1"/>
          </p:cNvSpPr>
          <p:nvPr>
            <p:ph idx="1"/>
          </p:nvPr>
        </p:nvSpPr>
        <p:spPr>
          <a:xfrm rot="20666073">
            <a:off x="747818" y="2849519"/>
            <a:ext cx="4008874" cy="2824335"/>
          </a:xfrm>
        </p:spPr>
        <p:txBody>
          <a:bodyPr>
            <a:normAutofit lnSpcReduction="10000"/>
          </a:bodyPr>
          <a:lstStyle/>
          <a:p>
            <a:pPr marL="0" indent="0">
              <a:buNone/>
            </a:pPr>
            <a:r>
              <a:rPr lang="en-US" dirty="0"/>
              <a:t>Developing water can rip metal pipes. Therefore, in the fall the parks off fountains, gardens, water from the irrigation system is released. </a:t>
            </a:r>
            <a:r>
              <a:rPr lang="lt-LT" dirty="0" smtClean="0"/>
              <a:t>In </a:t>
            </a:r>
            <a:r>
              <a:rPr lang="en-US" dirty="0" smtClean="0"/>
              <a:t>winter </a:t>
            </a:r>
            <a:r>
              <a:rPr lang="en-US" dirty="0"/>
              <a:t>is also necessary to keep them empty.</a:t>
            </a:r>
            <a:endParaRPr lang="lt-LT" i="1" baseline="30000" dirty="0"/>
          </a:p>
        </p:txBody>
      </p:sp>
      <p:pic>
        <p:nvPicPr>
          <p:cNvPr id="4" name="Picture 3"/>
          <p:cNvPicPr>
            <a:picLocks noChangeAspect="1"/>
          </p:cNvPicPr>
          <p:nvPr/>
        </p:nvPicPr>
        <p:blipFill>
          <a:blip r:embed="rId3">
            <a:clrChange>
              <a:clrFrom>
                <a:srgbClr val="000000"/>
              </a:clrFrom>
              <a:clrTo>
                <a:srgbClr val="000000">
                  <a:alpha val="0"/>
                </a:srgbClr>
              </a:clrTo>
            </a:clrChange>
          </a:blip>
          <a:stretch>
            <a:fillRect/>
          </a:stretch>
        </p:blipFill>
        <p:spPr>
          <a:xfrm>
            <a:off x="1979712" y="1928826"/>
            <a:ext cx="1157867" cy="1157867"/>
          </a:xfrm>
          <a:prstGeom prst="rect">
            <a:avLst/>
          </a:prstGeom>
        </p:spPr>
      </p:pic>
      <p:sp>
        <p:nvSpPr>
          <p:cNvPr id="7" name="Title 1"/>
          <p:cNvSpPr txBox="1">
            <a:spLocks/>
          </p:cNvSpPr>
          <p:nvPr/>
        </p:nvSpPr>
        <p:spPr>
          <a:xfrm>
            <a:off x="2339752" y="623816"/>
            <a:ext cx="8229600" cy="737554"/>
          </a:xfrm>
          <a:prstGeom prst="rect">
            <a:avLst/>
          </a:prstGeom>
        </p:spPr>
        <p:txBody>
          <a:bodyPr vert="horz" lIns="91440" tIns="45720" rIns="91440" bIns="45720" rtlCol="0" anchor="t">
            <a:normAutofit/>
          </a:bodyPr>
          <a:lstStyle>
            <a:lvl1pPr algn="l" defTabSz="914400" rtl="0" eaLnBrk="1" latinLnBrk="0" hangingPunct="1">
              <a:spcBef>
                <a:spcPct val="0"/>
              </a:spcBef>
              <a:buNone/>
              <a:defRPr sz="2800" kern="1200">
                <a:solidFill>
                  <a:schemeClr val="tx1"/>
                </a:solidFill>
                <a:latin typeface="Georgia" pitchFamily="18" charset="0"/>
                <a:ea typeface="+mj-ea"/>
                <a:cs typeface="+mj-cs"/>
              </a:defRPr>
            </a:lvl1pPr>
          </a:lstStyle>
          <a:p>
            <a:endParaRPr lang="lt-LT" sz="36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5" name="Rectangle 4"/>
          <p:cNvSpPr/>
          <p:nvPr/>
        </p:nvSpPr>
        <p:spPr>
          <a:xfrm>
            <a:off x="3137579" y="807927"/>
            <a:ext cx="5239511" cy="584775"/>
          </a:xfrm>
          <a:prstGeom prst="rect">
            <a:avLst/>
          </a:prstGeom>
        </p:spPr>
        <p:txBody>
          <a:bodyPr wrap="none">
            <a:spAutoFit/>
          </a:bodyPr>
          <a:lstStyle/>
          <a:p>
            <a:r>
              <a:rPr lang="en-US" sz="3200" dirty="0">
                <a:solidFill>
                  <a:srgbClr val="000000"/>
                </a:solidFill>
                <a:latin typeface="Times New Roman" panose="02020603050405020304" pitchFamily="18" charset="0"/>
                <a:cs typeface="Times New Roman" panose="02020603050405020304" pitchFamily="18" charset="0"/>
              </a:rPr>
              <a:t>The effects of water anomalies</a:t>
            </a:r>
            <a:endParaRPr lang="lt-LT"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71520568"/>
      </p:ext>
    </p:extLst>
  </p:cSld>
  <p:clrMapOvr>
    <a:masterClrMapping/>
  </p:clrMapOvr>
  <p:transition spd="slow">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Vertical Scroll 5"/>
          <p:cNvSpPr/>
          <p:nvPr/>
        </p:nvSpPr>
        <p:spPr>
          <a:xfrm>
            <a:off x="-519976" y="1661714"/>
            <a:ext cx="5380008" cy="5007645"/>
          </a:xfrm>
          <a:prstGeom prst="verticalScroll">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lt-LT">
              <a:solidFill>
                <a:prstClr val="black"/>
              </a:solidFill>
            </a:endParaRPr>
          </a:p>
        </p:txBody>
      </p:sp>
      <p:sp>
        <p:nvSpPr>
          <p:cNvPr id="2" name="Title 1"/>
          <p:cNvSpPr>
            <a:spLocks noGrp="1"/>
          </p:cNvSpPr>
          <p:nvPr>
            <p:ph type="title"/>
          </p:nvPr>
        </p:nvSpPr>
        <p:spPr>
          <a:xfrm>
            <a:off x="457200" y="548680"/>
            <a:ext cx="8229600" cy="1113034"/>
          </a:xfrm>
        </p:spPr>
        <p:txBody>
          <a:bodyPr>
            <a:normAutofit/>
          </a:bodyPr>
          <a:lstStyle/>
          <a:p>
            <a:r>
              <a:rPr lang="en-US" dirty="0"/>
              <a:t>What is fragmentation of rocks?</a:t>
            </a:r>
            <a:endParaRPr lang="lt-LT" sz="36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3" name="Content Placeholder 2"/>
          <p:cNvSpPr>
            <a:spLocks noGrp="1"/>
          </p:cNvSpPr>
          <p:nvPr>
            <p:ph idx="1"/>
          </p:nvPr>
        </p:nvSpPr>
        <p:spPr>
          <a:xfrm>
            <a:off x="121809" y="2229306"/>
            <a:ext cx="4090151" cy="4235354"/>
          </a:xfrm>
        </p:spPr>
        <p:txBody>
          <a:bodyPr>
            <a:normAutofit fontScale="92500" lnSpcReduction="10000"/>
          </a:bodyPr>
          <a:lstStyle/>
          <a:p>
            <a:pPr marL="0" indent="0">
              <a:buNone/>
            </a:pPr>
            <a:r>
              <a:rPr lang="en-US" dirty="0"/>
              <a:t>The ever-expanding water disruption can be seen and in the mountains. The cliffs </a:t>
            </a:r>
            <a:r>
              <a:rPr lang="lt-LT" dirty="0" smtClean="0"/>
              <a:t>have</a:t>
            </a:r>
            <a:r>
              <a:rPr lang="en-US" dirty="0" smtClean="0"/>
              <a:t> </a:t>
            </a:r>
            <a:r>
              <a:rPr lang="en-US" dirty="0"/>
              <a:t>the small cracks that penetrate the rain water. </a:t>
            </a:r>
            <a:r>
              <a:rPr lang="lt-LT" dirty="0" smtClean="0"/>
              <a:t>When water bocomes colder</a:t>
            </a:r>
            <a:r>
              <a:rPr lang="en-US" dirty="0" smtClean="0"/>
              <a:t> </a:t>
            </a:r>
            <a:r>
              <a:rPr lang="en-US" dirty="0"/>
              <a:t>it expands and enhances these cracks. In the long run from deep and wide cracks in the rock fragment. Split-off pieces of rock falls from the mountain and </a:t>
            </a:r>
            <a:r>
              <a:rPr lang="en-US" dirty="0" smtClean="0"/>
              <a:t>rocks.</a:t>
            </a:r>
            <a:endParaRPr lang="lt-LT" i="1" baseline="30000" dirty="0"/>
          </a:p>
        </p:txBody>
      </p:sp>
      <p:pic>
        <p:nvPicPr>
          <p:cNvPr id="4" name="Picture 3"/>
          <p:cNvPicPr>
            <a:picLocks noChangeAspect="1"/>
          </p:cNvPicPr>
          <p:nvPr/>
        </p:nvPicPr>
        <p:blipFill>
          <a:blip r:embed="rId2">
            <a:clrChange>
              <a:clrFrom>
                <a:srgbClr val="000000"/>
              </a:clrFrom>
              <a:clrTo>
                <a:srgbClr val="000000">
                  <a:alpha val="0"/>
                </a:srgbClr>
              </a:clrTo>
            </a:clrChange>
            <a:duotone>
              <a:prstClr val="black"/>
              <a:schemeClr val="accent6">
                <a:tint val="45000"/>
                <a:satMod val="400000"/>
              </a:schemeClr>
            </a:duotone>
          </a:blip>
          <a:stretch>
            <a:fillRect/>
          </a:stretch>
        </p:blipFill>
        <p:spPr>
          <a:xfrm>
            <a:off x="2354057" y="1504359"/>
            <a:ext cx="881399" cy="881399"/>
          </a:xfrm>
          <a:prstGeom prst="rect">
            <a:avLst/>
          </a:prstGeom>
        </p:spPr>
      </p:pic>
      <p:pic>
        <p:nvPicPr>
          <p:cNvPr id="5" name="Picture 4"/>
          <p:cNvPicPr>
            <a:picLocks noChangeAspect="1"/>
          </p:cNvPicPr>
          <p:nvPr/>
        </p:nvPicPr>
        <p:blipFill>
          <a:blip r:embed="rId3"/>
          <a:stretch>
            <a:fillRect/>
          </a:stretch>
        </p:blipFill>
        <p:spPr>
          <a:xfrm>
            <a:off x="5198373" y="1196752"/>
            <a:ext cx="3240359" cy="1893302"/>
          </a:xfrm>
          <a:prstGeom prst="rect">
            <a:avLst/>
          </a:prstGeom>
        </p:spPr>
      </p:pic>
      <p:pic>
        <p:nvPicPr>
          <p:cNvPr id="7" name="Picture 6"/>
          <p:cNvPicPr>
            <a:picLocks noChangeAspect="1"/>
          </p:cNvPicPr>
          <p:nvPr/>
        </p:nvPicPr>
        <p:blipFill>
          <a:blip r:embed="rId4"/>
          <a:stretch>
            <a:fillRect/>
          </a:stretch>
        </p:blipFill>
        <p:spPr>
          <a:xfrm>
            <a:off x="5204718" y="3090055"/>
            <a:ext cx="3278638" cy="1779106"/>
          </a:xfrm>
          <a:prstGeom prst="rect">
            <a:avLst/>
          </a:prstGeom>
        </p:spPr>
      </p:pic>
      <p:grpSp>
        <p:nvGrpSpPr>
          <p:cNvPr id="11" name="Group 10"/>
          <p:cNvGrpSpPr/>
          <p:nvPr/>
        </p:nvGrpSpPr>
        <p:grpSpPr>
          <a:xfrm>
            <a:off x="5187524" y="4653136"/>
            <a:ext cx="3295832" cy="1893302"/>
            <a:chOff x="5187524" y="4653136"/>
            <a:chExt cx="3295832" cy="1893302"/>
          </a:xfrm>
        </p:grpSpPr>
        <p:pic>
          <p:nvPicPr>
            <p:cNvPr id="10" name="Picture 9"/>
            <p:cNvPicPr>
              <a:picLocks noChangeAspect="1"/>
            </p:cNvPicPr>
            <p:nvPr/>
          </p:nvPicPr>
          <p:blipFill rotWithShape="1">
            <a:blip r:embed="rId3"/>
            <a:srcRect r="87884"/>
            <a:stretch/>
          </p:blipFill>
          <p:spPr>
            <a:xfrm>
              <a:off x="5187524" y="4653136"/>
              <a:ext cx="392588" cy="1893302"/>
            </a:xfrm>
            <a:prstGeom prst="rect">
              <a:avLst/>
            </a:prstGeom>
          </p:spPr>
        </p:pic>
        <p:pic>
          <p:nvPicPr>
            <p:cNvPr id="8" name="Picture 7"/>
            <p:cNvPicPr>
              <a:picLocks noChangeAspect="1"/>
            </p:cNvPicPr>
            <p:nvPr/>
          </p:nvPicPr>
          <p:blipFill>
            <a:blip r:embed="rId5"/>
            <a:stretch>
              <a:fillRect/>
            </a:stretch>
          </p:blipFill>
          <p:spPr>
            <a:xfrm>
              <a:off x="5580112" y="5006382"/>
              <a:ext cx="2903244" cy="1439896"/>
            </a:xfrm>
            <a:prstGeom prst="rect">
              <a:avLst/>
            </a:prstGeom>
          </p:spPr>
        </p:pic>
      </p:grpSp>
      <p:sp>
        <p:nvSpPr>
          <p:cNvPr id="9" name="Down Arrow 8"/>
          <p:cNvSpPr/>
          <p:nvPr/>
        </p:nvSpPr>
        <p:spPr>
          <a:xfrm>
            <a:off x="8534757" y="2355640"/>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solidFill>
                <a:prstClr val="white"/>
              </a:solidFill>
            </a:endParaRPr>
          </a:p>
        </p:txBody>
      </p:sp>
      <p:sp>
        <p:nvSpPr>
          <p:cNvPr id="12" name="Down Arrow 11"/>
          <p:cNvSpPr/>
          <p:nvPr/>
        </p:nvSpPr>
        <p:spPr>
          <a:xfrm>
            <a:off x="8500550" y="4410373"/>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solidFill>
                <a:prstClr val="white"/>
              </a:solidFill>
            </a:endParaRPr>
          </a:p>
        </p:txBody>
      </p:sp>
    </p:spTree>
    <p:extLst>
      <p:ext uri="{BB962C8B-B14F-4D97-AF65-F5344CB8AC3E}">
        <p14:creationId xmlns:p14="http://schemas.microsoft.com/office/powerpoint/2010/main" val="36752954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10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ID="2" presetClass="entr" presetSubtype="1" fill="hold" nodeType="afterEffect">
                                  <p:stCondLst>
                                    <p:cond delay="1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0-#ppt_h/2"/>
                                          </p:val>
                                        </p:tav>
                                        <p:tav tm="100000">
                                          <p:val>
                                            <p:strVal val="#ppt_y"/>
                                          </p:val>
                                        </p:tav>
                                      </p:tavLst>
                                    </p:anim>
                                  </p:childTnLst>
                                </p:cTn>
                              </p:par>
                              <p:par>
                                <p:cTn id="14" presetID="2" presetClass="entr" presetSubtype="1" fill="hold" grpId="0" nodeType="withEffect">
                                  <p:stCondLst>
                                    <p:cond delay="100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0-#ppt_h/2"/>
                                          </p:val>
                                        </p:tav>
                                        <p:tav tm="100000">
                                          <p:val>
                                            <p:strVal val="#ppt_y"/>
                                          </p:val>
                                        </p:tav>
                                      </p:tavLst>
                                    </p:anim>
                                  </p:childTnLst>
                                </p:cTn>
                              </p:par>
                            </p:childTnLst>
                          </p:cTn>
                        </p:par>
                        <p:par>
                          <p:cTn id="18" fill="hold">
                            <p:stCondLst>
                              <p:cond delay="3000"/>
                            </p:stCondLst>
                            <p:childTnLst>
                              <p:par>
                                <p:cTn id="19" presetID="2" presetClass="entr" presetSubtype="1" fill="hold" nodeType="afterEffect">
                                  <p:stCondLst>
                                    <p:cond delay="100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stCondLst>
                                    <p:cond delay="100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Vertical Scroll 5"/>
          <p:cNvSpPr/>
          <p:nvPr/>
        </p:nvSpPr>
        <p:spPr>
          <a:xfrm>
            <a:off x="199315" y="1661715"/>
            <a:ext cx="8745369" cy="2079506"/>
          </a:xfrm>
          <a:prstGeom prst="verticalScroll">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lt-LT">
              <a:solidFill>
                <a:prstClr val="black"/>
              </a:solidFill>
            </a:endParaRPr>
          </a:p>
        </p:txBody>
      </p:sp>
      <p:sp>
        <p:nvSpPr>
          <p:cNvPr id="2" name="Title 1"/>
          <p:cNvSpPr>
            <a:spLocks noGrp="1"/>
          </p:cNvSpPr>
          <p:nvPr>
            <p:ph type="title"/>
          </p:nvPr>
        </p:nvSpPr>
        <p:spPr>
          <a:xfrm>
            <a:off x="457200" y="548680"/>
            <a:ext cx="8229600" cy="1113034"/>
          </a:xfrm>
        </p:spPr>
        <p:txBody>
          <a:bodyPr>
            <a:normAutofit/>
          </a:bodyPr>
          <a:lstStyle/>
          <a:p>
            <a:pPr algn="ctr"/>
            <a:r>
              <a:rPr lang="lt-LT" dirty="0" smtClean="0"/>
              <a:t>Pits in the Asphalt</a:t>
            </a:r>
            <a:endParaRPr lang="lt-LT" sz="36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3" name="Content Placeholder 2"/>
          <p:cNvSpPr>
            <a:spLocks noGrp="1"/>
          </p:cNvSpPr>
          <p:nvPr>
            <p:ph idx="1"/>
          </p:nvPr>
        </p:nvSpPr>
        <p:spPr>
          <a:xfrm>
            <a:off x="683567" y="1988841"/>
            <a:ext cx="7789415" cy="1752379"/>
          </a:xfrm>
        </p:spPr>
        <p:txBody>
          <a:bodyPr>
            <a:normAutofit fontScale="92500" lnSpcReduction="10000"/>
          </a:bodyPr>
          <a:lstStyle/>
          <a:p>
            <a:pPr marL="0" indent="0">
              <a:buNone/>
            </a:pPr>
            <a:r>
              <a:rPr lang="en-US" dirty="0"/>
              <a:t>Asphalt pit appears much like the water degrades rocks. Rain water penetrates into the small cracks in the asphalt. </a:t>
            </a:r>
            <a:r>
              <a:rPr lang="lt-LT" dirty="0" smtClean="0"/>
              <a:t>When water become colder it </a:t>
            </a:r>
            <a:r>
              <a:rPr lang="en-US" dirty="0" smtClean="0"/>
              <a:t> </a:t>
            </a:r>
            <a:r>
              <a:rPr lang="en-US" dirty="0"/>
              <a:t>expands </a:t>
            </a:r>
            <a:r>
              <a:rPr lang="en-US" dirty="0" smtClean="0"/>
              <a:t>and</a:t>
            </a:r>
            <a:r>
              <a:rPr lang="lt-LT" dirty="0" smtClean="0"/>
              <a:t> damage</a:t>
            </a:r>
            <a:r>
              <a:rPr lang="en-US" dirty="0" smtClean="0"/>
              <a:t> </a:t>
            </a:r>
            <a:r>
              <a:rPr lang="en-US" dirty="0"/>
              <a:t>the road surface. Ice dissolved, asphalt remains in the cavity. Car wheels </a:t>
            </a:r>
            <a:r>
              <a:rPr lang="lt-LT" dirty="0" smtClean="0"/>
              <a:t>damage the roads</a:t>
            </a:r>
            <a:r>
              <a:rPr lang="en-US" dirty="0" smtClean="0"/>
              <a:t>.</a:t>
            </a:r>
            <a:endParaRPr lang="lt-LT" i="1" baseline="30000" dirty="0"/>
          </a:p>
        </p:txBody>
      </p:sp>
      <p:pic>
        <p:nvPicPr>
          <p:cNvPr id="4" name="Picture 3"/>
          <p:cNvPicPr>
            <a:picLocks noChangeAspect="1"/>
          </p:cNvPicPr>
          <p:nvPr/>
        </p:nvPicPr>
        <p:blipFill>
          <a:blip r:embed="rId2">
            <a:clrChange>
              <a:clrFrom>
                <a:srgbClr val="000000"/>
              </a:clrFrom>
              <a:clrTo>
                <a:srgbClr val="000000">
                  <a:alpha val="0"/>
                </a:srgbClr>
              </a:clrTo>
            </a:clrChange>
            <a:duotone>
              <a:schemeClr val="accent6">
                <a:shade val="45000"/>
                <a:satMod val="135000"/>
              </a:schemeClr>
              <a:prstClr val="white"/>
            </a:duotone>
          </a:blip>
          <a:stretch>
            <a:fillRect/>
          </a:stretch>
        </p:blipFill>
        <p:spPr>
          <a:xfrm>
            <a:off x="4427984" y="1286234"/>
            <a:ext cx="881399" cy="881399"/>
          </a:xfrm>
          <a:prstGeom prst="rect">
            <a:avLst/>
          </a:prstGeom>
        </p:spPr>
      </p:pic>
      <p:pic>
        <p:nvPicPr>
          <p:cNvPr id="5" name="Picture 4"/>
          <p:cNvPicPr>
            <a:picLocks noChangeAspect="1"/>
          </p:cNvPicPr>
          <p:nvPr/>
        </p:nvPicPr>
        <p:blipFill rotWithShape="1">
          <a:blip r:embed="rId3"/>
          <a:srcRect t="23318"/>
          <a:stretch/>
        </p:blipFill>
        <p:spPr>
          <a:xfrm>
            <a:off x="1495424" y="3933056"/>
            <a:ext cx="6153150" cy="24833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569021456"/>
      </p:ext>
    </p:extLst>
  </p:cSld>
  <p:clrMapOvr>
    <a:masterClrMapping/>
  </p:clrMapOvr>
  <p:transition spd="slow">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Vertical Scroll 5"/>
          <p:cNvSpPr/>
          <p:nvPr/>
        </p:nvSpPr>
        <p:spPr>
          <a:xfrm>
            <a:off x="-509174" y="1248050"/>
            <a:ext cx="7128792" cy="5500832"/>
          </a:xfrm>
          <a:prstGeom prst="verticalScroll">
            <a:avLst>
              <a:gd name="adj" fmla="val 7188"/>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lt-LT">
              <a:solidFill>
                <a:prstClr val="black"/>
              </a:solidFill>
            </a:endParaRPr>
          </a:p>
        </p:txBody>
      </p:sp>
      <p:sp>
        <p:nvSpPr>
          <p:cNvPr id="2" name="Title 1"/>
          <p:cNvSpPr>
            <a:spLocks noGrp="1"/>
          </p:cNvSpPr>
          <p:nvPr>
            <p:ph type="title"/>
          </p:nvPr>
        </p:nvSpPr>
        <p:spPr>
          <a:xfrm>
            <a:off x="457200" y="548680"/>
            <a:ext cx="8229600" cy="1113034"/>
          </a:xfrm>
        </p:spPr>
        <p:txBody>
          <a:bodyPr>
            <a:normAutofit/>
          </a:bodyPr>
          <a:lstStyle/>
          <a:p>
            <a:r>
              <a:rPr lang="en-US" dirty="0"/>
              <a:t>Why frog overwinter </a:t>
            </a:r>
            <a:r>
              <a:rPr lang="lt-LT" dirty="0" smtClean="0"/>
              <a:t>is </a:t>
            </a:r>
            <a:r>
              <a:rPr lang="en-US" dirty="0" smtClean="0"/>
              <a:t>resting </a:t>
            </a:r>
            <a:r>
              <a:rPr lang="en-US" dirty="0"/>
              <a:t>in the water?</a:t>
            </a:r>
            <a:endParaRPr lang="lt-LT" sz="36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3" name="Content Placeholder 2"/>
          <p:cNvSpPr>
            <a:spLocks noGrp="1"/>
          </p:cNvSpPr>
          <p:nvPr>
            <p:ph idx="1"/>
          </p:nvPr>
        </p:nvSpPr>
        <p:spPr>
          <a:xfrm>
            <a:off x="322387" y="1853336"/>
            <a:ext cx="5760640" cy="4619381"/>
          </a:xfrm>
        </p:spPr>
        <p:txBody>
          <a:bodyPr>
            <a:normAutofit lnSpcReduction="10000"/>
          </a:bodyPr>
          <a:lstStyle/>
          <a:p>
            <a:pPr marL="0" indent="0">
              <a:buNone/>
            </a:pPr>
            <a:r>
              <a:rPr lang="lt-LT" sz="1900" i="1" dirty="0"/>
              <a:t> </a:t>
            </a:r>
            <a:r>
              <a:rPr lang="lt-LT" sz="1900" i="1" dirty="0" smtClean="0"/>
              <a:t>  </a:t>
            </a:r>
            <a:r>
              <a:rPr lang="en-US" dirty="0"/>
              <a:t>In </a:t>
            </a:r>
            <a:r>
              <a:rPr lang="en-US" dirty="0" smtClean="0"/>
              <a:t>September </a:t>
            </a:r>
            <a:r>
              <a:rPr lang="lt-LT" dirty="0"/>
              <a:t>w</a:t>
            </a:r>
            <a:r>
              <a:rPr lang="lt-LT" dirty="0" smtClean="0"/>
              <a:t>hen there is colder</a:t>
            </a:r>
            <a:r>
              <a:rPr lang="en-US" dirty="0" smtClean="0"/>
              <a:t> </a:t>
            </a:r>
            <a:r>
              <a:rPr lang="en-US" dirty="0"/>
              <a:t>weather, the frogs are massively </a:t>
            </a:r>
            <a:r>
              <a:rPr lang="lt-LT" dirty="0" smtClean="0"/>
              <a:t>jumping</a:t>
            </a:r>
            <a:r>
              <a:rPr lang="en-US" dirty="0" smtClean="0"/>
              <a:t> </a:t>
            </a:r>
            <a:r>
              <a:rPr lang="en-US" dirty="0"/>
              <a:t>to lakes</a:t>
            </a:r>
            <a:r>
              <a:rPr lang="en-US" dirty="0" smtClean="0"/>
              <a:t>, </a:t>
            </a:r>
            <a:r>
              <a:rPr lang="en-US" dirty="0"/>
              <a:t>rivers or other bodies of water. October is already visible: diving into the water in the bottom of the plant and </a:t>
            </a:r>
            <a:r>
              <a:rPr lang="en-US" dirty="0" smtClean="0"/>
              <a:t> </a:t>
            </a:r>
            <a:r>
              <a:rPr lang="en-US" dirty="0"/>
              <a:t>goes away between the period before the spring. </a:t>
            </a:r>
            <a:r>
              <a:rPr lang="en-US" dirty="0" smtClean="0"/>
              <a:t>Frog-</a:t>
            </a:r>
            <a:r>
              <a:rPr lang="lt-LT" dirty="0" smtClean="0"/>
              <a:t> is cold blood animal</a:t>
            </a:r>
            <a:r>
              <a:rPr lang="en-US" dirty="0" smtClean="0"/>
              <a:t>. </a:t>
            </a:r>
            <a:r>
              <a:rPr lang="en-US" dirty="0"/>
              <a:t>Negative temperature it lethal. </a:t>
            </a:r>
            <a:r>
              <a:rPr lang="lt-LT" dirty="0" smtClean="0"/>
              <a:t>If they would be on the ground in winter they will die.</a:t>
            </a:r>
            <a:r>
              <a:rPr lang="en-US" dirty="0" smtClean="0"/>
              <a:t> Under </a:t>
            </a:r>
            <a:r>
              <a:rPr lang="en-US" dirty="0"/>
              <a:t>these conditions, the frog can successfully </a:t>
            </a:r>
            <a:r>
              <a:rPr lang="lt-LT" dirty="0" smtClean="0"/>
              <a:t>live in the water</a:t>
            </a:r>
            <a:r>
              <a:rPr lang="en-US" dirty="0" smtClean="0"/>
              <a:t>.</a:t>
            </a:r>
            <a:endParaRPr lang="lt-LT" sz="1900" i="1" baseline="30000" dirty="0"/>
          </a:p>
        </p:txBody>
      </p:sp>
      <p:pic>
        <p:nvPicPr>
          <p:cNvPr id="4" name="Picture 3"/>
          <p:cNvPicPr>
            <a:picLocks noChangeAspect="1"/>
          </p:cNvPicPr>
          <p:nvPr/>
        </p:nvPicPr>
        <p:blipFill>
          <a:blip r:embed="rId2">
            <a:clrChange>
              <a:clrFrom>
                <a:srgbClr val="000000"/>
              </a:clrFrom>
              <a:clrTo>
                <a:srgbClr val="000000">
                  <a:alpha val="0"/>
                </a:srgbClr>
              </a:clrTo>
            </a:clrChange>
            <a:duotone>
              <a:schemeClr val="accent3">
                <a:shade val="45000"/>
                <a:satMod val="135000"/>
              </a:schemeClr>
              <a:prstClr val="white"/>
            </a:duotone>
          </a:blip>
          <a:stretch>
            <a:fillRect/>
          </a:stretch>
        </p:blipFill>
        <p:spPr>
          <a:xfrm>
            <a:off x="2987824" y="1221014"/>
            <a:ext cx="881399" cy="881399"/>
          </a:xfrm>
          <a:prstGeom prst="rect">
            <a:avLst/>
          </a:prstGeom>
        </p:spPr>
      </p:pic>
      <p:pic>
        <p:nvPicPr>
          <p:cNvPr id="7" name="Picture 6"/>
          <p:cNvPicPr>
            <a:picLocks noChangeAspect="1"/>
          </p:cNvPicPr>
          <p:nvPr/>
        </p:nvPicPr>
        <p:blipFill rotWithShape="1">
          <a:blip r:embed="rId3"/>
          <a:srcRect l="39742" r="17968"/>
          <a:stretch/>
        </p:blipFill>
        <p:spPr>
          <a:xfrm>
            <a:off x="6577197" y="1816367"/>
            <a:ext cx="2376264" cy="3742867"/>
          </a:xfrm>
          <a:prstGeom prst="rect">
            <a:avLst/>
          </a:prstGeom>
        </p:spPr>
      </p:pic>
    </p:spTree>
    <p:extLst>
      <p:ext uri="{BB962C8B-B14F-4D97-AF65-F5344CB8AC3E}">
        <p14:creationId xmlns:p14="http://schemas.microsoft.com/office/powerpoint/2010/main" val="440496490"/>
      </p:ext>
    </p:extLst>
  </p:cSld>
  <p:clrMapOvr>
    <a:masterClrMapping/>
  </p:clrMapOvr>
  <p:transition spd="slow">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908720"/>
            <a:ext cx="8229600" cy="1008112"/>
          </a:xfrm>
        </p:spPr>
        <p:txBody>
          <a:bodyPr>
            <a:normAutofit/>
          </a:bodyPr>
          <a:lstStyle/>
          <a:p>
            <a:pPr algn="ctr"/>
            <a:r>
              <a:rPr lang="en-US" sz="3200" dirty="0">
                <a:latin typeface="Times New Roman" panose="02020603050405020304" pitchFamily="18" charset="0"/>
                <a:cs typeface="Times New Roman" panose="02020603050405020304" pitchFamily="18" charset="0"/>
              </a:rPr>
              <a:t>Students experiment with </a:t>
            </a:r>
            <a:r>
              <a:rPr lang="lt-LT" sz="3200" dirty="0" smtClean="0">
                <a:latin typeface="Times New Roman" panose="02020603050405020304" pitchFamily="18" charset="0"/>
                <a:cs typeface="Times New Roman" panose="02020603050405020304" pitchFamily="18" charset="0"/>
              </a:rPr>
              <a:t>freezing</a:t>
            </a:r>
            <a:r>
              <a:rPr lang="en-US" sz="3200" dirty="0" smtClean="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water</a:t>
            </a:r>
            <a:endParaRPr lang="lt-LT" sz="32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pic>
        <p:nvPicPr>
          <p:cNvPr id="3074" name="Picture 2" descr="http://www.psichologijatau.lt/wp-content/uploads/eksperimentai-640x450.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3487672"/>
            <a:ext cx="4799856" cy="3374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3259130"/>
      </p:ext>
    </p:extLst>
  </p:cSld>
  <p:clrMapOvr>
    <a:masterClrMapping/>
  </p:clrMapOvr>
  <p:transition spd="slow">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normAutofit/>
          </a:bodyPr>
          <a:lstStyle/>
          <a:p>
            <a:pPr algn="ctr"/>
            <a:r>
              <a:rPr lang="en-US" sz="3200" dirty="0">
                <a:latin typeface="Times New Roman" panose="02020603050405020304" pitchFamily="18" charset="0"/>
                <a:cs typeface="Times New Roman" panose="02020603050405020304" pitchFamily="18" charset="0"/>
              </a:rPr>
              <a:t>The aim of the test</a:t>
            </a:r>
            <a:endParaRPr lang="lt-LT" sz="32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2132856"/>
            <a:ext cx="8229600" cy="3993307"/>
          </a:xfrm>
        </p:spPr>
        <p:txBody>
          <a:bodyPr>
            <a:normAutofit/>
          </a:bodyPr>
          <a:lstStyle/>
          <a:p>
            <a:r>
              <a:rPr lang="lt-LT" sz="3200" dirty="0" smtClean="0">
                <a:latin typeface="Times New Roman" panose="02020603050405020304" pitchFamily="18" charset="0"/>
                <a:cs typeface="Times New Roman" panose="02020603050405020304" pitchFamily="18" charset="0"/>
              </a:rPr>
              <a:t>To </a:t>
            </a:r>
            <a:r>
              <a:rPr lang="lt-LT" sz="3200" dirty="0">
                <a:latin typeface="Times New Roman" panose="02020603050405020304" pitchFamily="18" charset="0"/>
                <a:cs typeface="Times New Roman" panose="02020603050405020304" pitchFamily="18" charset="0"/>
              </a:rPr>
              <a:t>s</a:t>
            </a:r>
            <a:r>
              <a:rPr lang="en-US" sz="3200" dirty="0" err="1" smtClean="0">
                <a:latin typeface="Times New Roman" panose="02020603050405020304" pitchFamily="18" charset="0"/>
                <a:cs typeface="Times New Roman" panose="02020603050405020304" pitchFamily="18" charset="0"/>
              </a:rPr>
              <a:t>ee</a:t>
            </a:r>
            <a:r>
              <a:rPr lang="en-US" sz="3200" dirty="0" smtClean="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how does the anomaly of </a:t>
            </a:r>
            <a:r>
              <a:rPr lang="en-US" sz="3200" dirty="0" smtClean="0">
                <a:latin typeface="Times New Roman" panose="02020603050405020304" pitchFamily="18" charset="0"/>
                <a:cs typeface="Times New Roman" panose="02020603050405020304" pitchFamily="18" charset="0"/>
              </a:rPr>
              <a:t>water</a:t>
            </a:r>
            <a:r>
              <a:rPr lang="lt-LT" sz="3200" dirty="0" smtClean="0">
                <a:latin typeface="Times New Roman" panose="02020603050405020304" pitchFamily="18" charset="0"/>
                <a:cs typeface="Times New Roman" panose="02020603050405020304" pitchFamily="18" charset="0"/>
              </a:rPr>
              <a:t> exist.</a:t>
            </a:r>
            <a:endParaRPr lang="lt-LT" sz="3200" dirty="0">
              <a:latin typeface="Times New Roman" panose="02020603050405020304" pitchFamily="18" charset="0"/>
              <a:cs typeface="Times New Roman" panose="02020603050405020304" pitchFamily="18" charset="0"/>
            </a:endParaRPr>
          </a:p>
        </p:txBody>
      </p:sp>
      <p:pic>
        <p:nvPicPr>
          <p:cNvPr id="9218" name="Picture 2" descr="http://www.kokybiskasvanduo.lt/wp-content/uploads/2012/10/header_bg2.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4635" y="3284984"/>
            <a:ext cx="9129365" cy="27432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i.istockimg.com/file_thumbview_approve/23563739/5/stock-illustration-23563739-blood-drop.jpg"/>
          <p:cNvPicPr>
            <a:picLocks noChangeAspect="1" noChangeArrowheads="1"/>
          </p:cNvPicPr>
          <p:nvPr/>
        </p:nvPicPr>
        <p:blipFill>
          <a:blip r:embed="rId3">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80528" y="4653538"/>
            <a:ext cx="1857375" cy="2238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8042408"/>
      </p:ext>
    </p:extLst>
  </p:cSld>
  <p:clrMapOvr>
    <a:masterClrMapping/>
  </p:clrMapOvr>
  <p:transition spd="slow">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normAutofit/>
          </a:bodyPr>
          <a:lstStyle/>
          <a:p>
            <a:pPr algn="ctr"/>
            <a:r>
              <a:rPr lang="lt-LT" sz="3200" dirty="0">
                <a:latin typeface="Times New Roman" panose="02020603050405020304" pitchFamily="18" charset="0"/>
                <a:cs typeface="Times New Roman" panose="02020603050405020304" pitchFamily="18" charset="0"/>
              </a:rPr>
              <a:t>Hypothesis</a:t>
            </a:r>
          </a:p>
        </p:txBody>
      </p:sp>
      <p:sp>
        <p:nvSpPr>
          <p:cNvPr id="3" name="Content Placeholder 2"/>
          <p:cNvSpPr>
            <a:spLocks noGrp="1"/>
          </p:cNvSpPr>
          <p:nvPr>
            <p:ph idx="1"/>
          </p:nvPr>
        </p:nvSpPr>
        <p:spPr>
          <a:xfrm>
            <a:off x="457200" y="2132856"/>
            <a:ext cx="8229600" cy="3993307"/>
          </a:xfrm>
        </p:spPr>
        <p:txBody>
          <a:bodyPr>
            <a:normAutofit/>
          </a:bodyPr>
          <a:lstStyle/>
          <a:p>
            <a:pPr algn="just"/>
            <a:r>
              <a:rPr lang="en-US" sz="3200" dirty="0">
                <a:latin typeface="Times New Roman" panose="02020603050405020304" pitchFamily="18" charset="0"/>
                <a:cs typeface="Times New Roman" panose="02020603050405020304" pitchFamily="18" charset="0"/>
              </a:rPr>
              <a:t>I think that </a:t>
            </a:r>
            <a:r>
              <a:rPr lang="lt-LT" sz="3200" dirty="0" smtClean="0">
                <a:latin typeface="Times New Roman" panose="02020603050405020304" pitchFamily="18" charset="0"/>
                <a:cs typeface="Times New Roman" panose="02020603050405020304" pitchFamily="18" charset="0"/>
              </a:rPr>
              <a:t>froozen</a:t>
            </a:r>
            <a:r>
              <a:rPr lang="en-US" sz="3200" dirty="0" smtClean="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in the ice water will be more than 100 ml.</a:t>
            </a:r>
            <a:endParaRPr lang="lt-LT" sz="3200" dirty="0">
              <a:latin typeface="Times New Roman" panose="02020603050405020304" pitchFamily="18" charset="0"/>
              <a:cs typeface="Times New Roman" panose="02020603050405020304" pitchFamily="18" charset="0"/>
            </a:endParaRPr>
          </a:p>
        </p:txBody>
      </p:sp>
      <p:pic>
        <p:nvPicPr>
          <p:cNvPr id="3074" name="Picture 2" descr="http://pngimg.com/upload/ice_PNG9324.pn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763688" y="3789040"/>
            <a:ext cx="5073005" cy="337839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i.istockimg.com/file_thumbview_approve/23563739/5/stock-illustration-23563739-blood-drop.jpg"/>
          <p:cNvPicPr>
            <a:picLocks noChangeAspect="1" noChangeArrowheads="1"/>
          </p:cNvPicPr>
          <p:nvPr/>
        </p:nvPicPr>
        <p:blipFill>
          <a:blip r:embed="rId3">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80528" y="4653538"/>
            <a:ext cx="1857375" cy="2238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7481352"/>
      </p:ext>
    </p:extLst>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ntraštė 2"/>
          <p:cNvSpPr>
            <a:spLocks noGrp="1"/>
          </p:cNvSpPr>
          <p:nvPr>
            <p:ph type="title"/>
          </p:nvPr>
        </p:nvSpPr>
        <p:spPr/>
        <p:txBody>
          <a:bodyPr/>
          <a:lstStyle/>
          <a:p>
            <a:endParaRPr lang="en-US"/>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707091" y="1828800"/>
            <a:ext cx="5729817" cy="4297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16971842"/>
      </p:ext>
    </p:extLst>
  </p:cSld>
  <p:clrMapOvr>
    <a:masterClrMapping/>
  </p:clrMapOvr>
  <p:transition spd="slow">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normAutofit/>
          </a:bodyPr>
          <a:lstStyle/>
          <a:p>
            <a:r>
              <a:rPr lang="lt-LT" sz="3200" dirty="0">
                <a:latin typeface="Times New Roman" panose="02020603050405020304" pitchFamily="18" charset="0"/>
                <a:cs typeface="Times New Roman" panose="02020603050405020304" pitchFamily="18" charset="0"/>
              </a:rPr>
              <a:t>Methods of work</a:t>
            </a:r>
          </a:p>
        </p:txBody>
      </p:sp>
      <p:sp>
        <p:nvSpPr>
          <p:cNvPr id="3" name="Content Placeholder 2"/>
          <p:cNvSpPr>
            <a:spLocks noGrp="1"/>
          </p:cNvSpPr>
          <p:nvPr>
            <p:ph idx="1"/>
          </p:nvPr>
        </p:nvSpPr>
        <p:spPr/>
        <p:txBody>
          <a:bodyPr>
            <a:normAutofit/>
          </a:bodyPr>
          <a:lstStyle/>
          <a:p>
            <a:r>
              <a:rPr lang="lt-LT" sz="3200" dirty="0" smtClean="0">
                <a:latin typeface="Times New Roman" panose="02020603050405020304" pitchFamily="18" charset="0"/>
                <a:cs typeface="Times New Roman" panose="02020603050405020304" pitchFamily="18" charset="0"/>
              </a:rPr>
              <a:t>Filming </a:t>
            </a:r>
          </a:p>
          <a:p>
            <a:r>
              <a:rPr lang="lt-LT" sz="3200" dirty="0" smtClean="0">
                <a:latin typeface="Times New Roman" panose="02020603050405020304" pitchFamily="18" charset="0"/>
                <a:cs typeface="Times New Roman" panose="02020603050405020304" pitchFamily="18" charset="0"/>
              </a:rPr>
              <a:t>Test </a:t>
            </a:r>
            <a:r>
              <a:rPr lang="lt-LT" sz="3200" dirty="0">
                <a:latin typeface="Times New Roman" panose="02020603050405020304" pitchFamily="18" charset="0"/>
                <a:cs typeface="Times New Roman" panose="02020603050405020304" pitchFamily="18" charset="0"/>
              </a:rPr>
              <a:t>execution </a:t>
            </a:r>
            <a:endParaRPr lang="lt-LT" sz="3200" dirty="0" smtClean="0">
              <a:latin typeface="Times New Roman" panose="02020603050405020304" pitchFamily="18" charset="0"/>
              <a:cs typeface="Times New Roman" panose="02020603050405020304" pitchFamily="18" charset="0"/>
            </a:endParaRPr>
          </a:p>
          <a:p>
            <a:r>
              <a:rPr lang="lt-LT" sz="3200" dirty="0" smtClean="0">
                <a:latin typeface="Times New Roman" panose="02020603050405020304" pitchFamily="18" charset="0"/>
                <a:cs typeface="Times New Roman" panose="02020603050405020304" pitchFamily="18" charset="0"/>
              </a:rPr>
              <a:t>Generalization</a:t>
            </a:r>
            <a:endParaRPr lang="lt-LT" sz="3200" dirty="0">
              <a:latin typeface="Times New Roman" panose="02020603050405020304" pitchFamily="18" charset="0"/>
              <a:cs typeface="Times New Roman" panose="02020603050405020304" pitchFamily="18" charset="0"/>
            </a:endParaRPr>
          </a:p>
        </p:txBody>
      </p:sp>
      <p:pic>
        <p:nvPicPr>
          <p:cNvPr id="4" name="Picture 2" descr="http://s2.15cdn.lt/static/cache/NTgweDMwMCwyODR4NDI0LDYyMTY0NixvcmlnaW5hbCwsODk2ODIzNDAz/vanduo-537b6e2b2128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3982476"/>
            <a:ext cx="5508775" cy="2857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s2.15cdn.lt/static/cache/NTgweDMwMCwyODR4NDI0LDYyMTY0NixvcmlnaW5hbCwsODk2ODIzNDAz/vanduo-537b6e2b21287.jp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4752183" y="3992275"/>
            <a:ext cx="4355976"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2280163"/>
      </p:ext>
    </p:extLst>
  </p:cSld>
  <p:clrMapOvr>
    <a:masterClrMapping/>
  </p:clrMapOvr>
  <p:transition spd="slow">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normAutofit/>
          </a:bodyPr>
          <a:lstStyle/>
          <a:p>
            <a:pPr algn="ctr"/>
            <a:r>
              <a:rPr lang="lt-LT" sz="3200" dirty="0">
                <a:latin typeface="Times New Roman" panose="02020603050405020304" pitchFamily="18" charset="0"/>
                <a:cs typeface="Times New Roman" panose="02020603050405020304" pitchFamily="18" charset="0"/>
              </a:rPr>
              <a:t>The workflow</a:t>
            </a:r>
          </a:p>
        </p:txBody>
      </p:sp>
      <p:sp>
        <p:nvSpPr>
          <p:cNvPr id="5" name="Rectangle 2"/>
          <p:cNvSpPr>
            <a:spLocks noGrp="1" noChangeArrowheads="1"/>
          </p:cNvSpPr>
          <p:nvPr>
            <p:ph idx="1"/>
          </p:nvPr>
        </p:nvSpPr>
        <p:spPr bwMode="auto">
          <a:xfrm>
            <a:off x="596917" y="2708920"/>
            <a:ext cx="3975083" cy="196977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lang="lt-LT" altLang="lt-LT" sz="3200" dirty="0" smtClean="0">
                <a:solidFill>
                  <a:srgbClr val="212121"/>
                </a:solidFill>
                <a:latin typeface="Times New Roman" panose="02020603050405020304" pitchFamily="18" charset="0"/>
                <a:cs typeface="Times New Roman" panose="02020603050405020304" pitchFamily="18" charset="0"/>
              </a:rPr>
              <a:t>- Do</a:t>
            </a:r>
            <a:r>
              <a:rPr kumimoji="0" lang="lt-LT" altLang="lt-LT" sz="3200" b="0" i="0" u="none" strike="noStrike" cap="none" normalizeH="0" baseline="0" dirty="0" smtClean="0">
                <a:ln>
                  <a:noFill/>
                </a:ln>
                <a:solidFill>
                  <a:srgbClr val="212121"/>
                </a:solidFill>
                <a:effectLst/>
                <a:latin typeface="Times New Roman" panose="02020603050405020304" pitchFamily="18" charset="0"/>
                <a:cs typeface="Times New Roman" panose="02020603050405020304" pitchFamily="18" charset="0"/>
              </a:rPr>
              <a:t> the test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lt-LT" altLang="lt-LT" sz="3200" b="0" i="0" u="none" strike="noStrike" cap="none" normalizeH="0" baseline="0" dirty="0" smtClean="0">
                <a:ln>
                  <a:noFill/>
                </a:ln>
                <a:solidFill>
                  <a:srgbClr val="212121"/>
                </a:solidFill>
                <a:effectLst/>
                <a:latin typeface="Times New Roman" panose="02020603050405020304" pitchFamily="18" charset="0"/>
                <a:cs typeface="Times New Roman" panose="02020603050405020304" pitchFamily="18" charset="0"/>
              </a:rPr>
              <a:t> Short it </a:t>
            </a:r>
          </a:p>
          <a:p>
            <a:pPr marL="0" marR="0" lvl="0" indent="0" algn="just" defTabSz="914400" rtl="0" eaLnBrk="0" fontAlgn="base" latinLnBrk="0" hangingPunct="0">
              <a:lnSpc>
                <a:spcPct val="100000"/>
              </a:lnSpc>
              <a:spcBef>
                <a:spcPct val="0"/>
              </a:spcBef>
              <a:spcAft>
                <a:spcPct val="0"/>
              </a:spcAft>
              <a:buClrTx/>
              <a:buSzTx/>
              <a:buFontTx/>
              <a:buNone/>
              <a:tabLst/>
            </a:pPr>
            <a:r>
              <a:rPr lang="lt-LT" altLang="lt-LT" sz="3200" dirty="0">
                <a:solidFill>
                  <a:srgbClr val="212121"/>
                </a:solidFill>
                <a:latin typeface="Times New Roman" panose="02020603050405020304" pitchFamily="18" charset="0"/>
                <a:cs typeface="Times New Roman" panose="02020603050405020304" pitchFamily="18" charset="0"/>
              </a:rPr>
              <a:t>U</a:t>
            </a:r>
            <a:r>
              <a:rPr kumimoji="0" lang="lt-LT" altLang="lt-LT" sz="3200" b="0" i="0" u="none" strike="noStrike" cap="none" normalizeH="0" baseline="0" dirty="0" smtClean="0">
                <a:ln>
                  <a:noFill/>
                </a:ln>
                <a:solidFill>
                  <a:srgbClr val="212121"/>
                </a:solidFill>
                <a:effectLst/>
                <a:latin typeface="Times New Roman" panose="02020603050405020304" pitchFamily="18" charset="0"/>
                <a:cs typeface="Times New Roman" panose="02020603050405020304" pitchFamily="18" charset="0"/>
              </a:rPr>
              <a:t>pload the video of this presentation</a:t>
            </a:r>
            <a:r>
              <a:rPr kumimoji="0" lang="lt-LT" altLang="lt-LT" sz="32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p>
        </p:txBody>
      </p:sp>
      <p:pic>
        <p:nvPicPr>
          <p:cNvPr id="12292" name="Picture 4" descr="http://i1.alfi.lt/6798/72/48.jp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661" y="3356992"/>
            <a:ext cx="9140784" cy="3943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2451303"/>
      </p:ext>
    </p:extLst>
  </p:cSld>
  <p:clrMapOvr>
    <a:masterClrMapping/>
  </p:clrMapOvr>
  <p:transition spd="slow">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normAutofit/>
          </a:bodyPr>
          <a:lstStyle/>
          <a:p>
            <a:pPr algn="ctr"/>
            <a:r>
              <a:rPr lang="lt-LT" sz="3200" dirty="0" smtClean="0">
                <a:latin typeface="Times New Roman" panose="02020603050405020304" pitchFamily="18" charset="0"/>
                <a:cs typeface="Times New Roman" panose="02020603050405020304" pitchFamily="18" charset="0"/>
              </a:rPr>
              <a:t>Test</a:t>
            </a:r>
            <a:endParaRPr lang="lt-LT" sz="3200" dirty="0">
              <a:latin typeface="Times New Roman" panose="02020603050405020304" pitchFamily="18" charset="0"/>
              <a:cs typeface="Times New Roman" panose="02020603050405020304" pitchFamily="18" charset="0"/>
            </a:endParaRPr>
          </a:p>
        </p:txBody>
      </p:sp>
      <p:pic>
        <p:nvPicPr>
          <p:cNvPr id="8" name="Picture 4" descr="http://i.istockimg.com/file_thumbview_approve/23563739/5/stock-illustration-23563739-blood-drop.jpg"/>
          <p:cNvPicPr>
            <a:picLocks noChangeAspect="1" noChangeArrowheads="1"/>
          </p:cNvPicPr>
          <p:nvPr/>
        </p:nvPicPr>
        <p:blipFill>
          <a:blip r:embed="rId2">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80528" y="4653538"/>
            <a:ext cx="1857375" cy="223837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3"/>
          <a:stretch>
            <a:fillRect/>
          </a:stretch>
        </p:blipFill>
        <p:spPr>
          <a:xfrm>
            <a:off x="2172072" y="1927800"/>
            <a:ext cx="4799856" cy="2703669"/>
          </a:xfrm>
          <a:prstGeom prst="rect">
            <a:avLst/>
          </a:prstGeom>
        </p:spPr>
      </p:pic>
      <p:pic>
        <p:nvPicPr>
          <p:cNvPr id="1026" name="Picture 2" descr="http://pngimg.com/upload/laptop_PNG5897.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411760" y="1964134"/>
            <a:ext cx="5040561" cy="359867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3131840" y="5374759"/>
            <a:ext cx="3326552" cy="369332"/>
          </a:xfrm>
          <a:prstGeom prst="rect">
            <a:avLst/>
          </a:prstGeom>
        </p:spPr>
        <p:txBody>
          <a:bodyPr wrap="none">
            <a:spAutoFit/>
          </a:bodyPr>
          <a:lstStyle/>
          <a:p>
            <a:r>
              <a:rPr lang="lt-LT" i="1" dirty="0">
                <a:solidFill>
                  <a:prstClr val="black"/>
                </a:solidFill>
                <a:latin typeface="comic sans ms,sans-serif"/>
                <a:hlinkClick r:id="rId5"/>
              </a:rPr>
              <a:t>https://youtu.be/lakFo6RDMqY</a:t>
            </a:r>
            <a:endParaRPr lang="lt-LT" dirty="0">
              <a:solidFill>
                <a:prstClr val="black"/>
              </a:solidFill>
            </a:endParaRPr>
          </a:p>
        </p:txBody>
      </p:sp>
    </p:spTree>
    <p:extLst>
      <p:ext uri="{BB962C8B-B14F-4D97-AF65-F5344CB8AC3E}">
        <p14:creationId xmlns:p14="http://schemas.microsoft.com/office/powerpoint/2010/main" val="3168623382"/>
      </p:ext>
    </p:extLst>
  </p:cSld>
  <p:clrMapOvr>
    <a:masterClrMapping/>
  </p:clrMapOvr>
  <p:transition spd="slow">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normAutofit fontScale="90000"/>
          </a:bodyPr>
          <a:lstStyle/>
          <a:p>
            <a:r>
              <a:rPr lang="en-US" dirty="0"/>
              <a:t/>
            </a:r>
            <a:br>
              <a:rPr lang="en-US" dirty="0"/>
            </a:br>
            <a:r>
              <a:rPr lang="en-US" sz="3600" dirty="0">
                <a:latin typeface="Times New Roman" panose="02020603050405020304" pitchFamily="18" charset="0"/>
                <a:cs typeface="Times New Roman" panose="02020603050405020304" pitchFamily="18" charset="0"/>
              </a:rPr>
              <a:t>Result and hypothesis denial or confirmation</a:t>
            </a:r>
            <a:endParaRPr lang="lt-LT" sz="3600" dirty="0">
              <a:latin typeface="Times New Roman" panose="02020603050405020304" pitchFamily="18" charset="0"/>
              <a:cs typeface="Times New Roman" panose="02020603050405020304" pitchFamily="18" charset="0"/>
            </a:endParaRPr>
          </a:p>
        </p:txBody>
      </p:sp>
      <p:sp>
        <p:nvSpPr>
          <p:cNvPr id="3" name="Rectangle 1"/>
          <p:cNvSpPr>
            <a:spLocks noGrp="1" noChangeArrowheads="1"/>
          </p:cNvSpPr>
          <p:nvPr>
            <p:ph idx="1"/>
          </p:nvPr>
        </p:nvSpPr>
        <p:spPr bwMode="auto">
          <a:xfrm>
            <a:off x="811488" y="2173042"/>
            <a:ext cx="6796732" cy="98488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t-LT" altLang="lt-LT" sz="3200" b="0" i="0" u="none" strike="noStrike" cap="none" normalizeH="0" baseline="0" dirty="0" smtClean="0">
                <a:ln>
                  <a:noFill/>
                </a:ln>
                <a:solidFill>
                  <a:srgbClr val="212121"/>
                </a:solidFill>
                <a:effectLst/>
                <a:latin typeface="Times New Roman" panose="02020603050405020304" pitchFamily="18" charset="0"/>
                <a:cs typeface="Times New Roman" panose="02020603050405020304" pitchFamily="18" charset="0"/>
              </a:rPr>
              <a:t>My hypothesis proved: frozen water was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lt-LT" altLang="lt-LT" sz="3200" b="0" i="0" u="none" strike="noStrike" cap="none" normalizeH="0" baseline="0" dirty="0" smtClean="0">
                <a:ln>
                  <a:noFill/>
                </a:ln>
                <a:solidFill>
                  <a:srgbClr val="212121"/>
                </a:solidFill>
                <a:effectLst/>
                <a:latin typeface="Times New Roman" panose="02020603050405020304" pitchFamily="18" charset="0"/>
                <a:cs typeface="Times New Roman" panose="02020603050405020304" pitchFamily="18" charset="0"/>
              </a:rPr>
              <a:t>more than 100 ml.</a:t>
            </a:r>
            <a:r>
              <a:rPr kumimoji="0" lang="lt-LT" altLang="lt-LT" sz="32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p>
        </p:txBody>
      </p:sp>
      <p:pic>
        <p:nvPicPr>
          <p:cNvPr id="13320" name="Picture 8" descr="http://neveev.ru/media/uploads/yes_V5NqLUf.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843808" y="3933056"/>
            <a:ext cx="4672840" cy="3142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7052251"/>
      </p:ext>
    </p:extLst>
  </p:cSld>
  <p:clrMapOvr>
    <a:masterClrMapping/>
  </p:clrMapOvr>
  <p:transition spd="slow">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95536" y="908720"/>
            <a:ext cx="8229600" cy="914400"/>
          </a:xfrm>
        </p:spPr>
        <p:txBody>
          <a:bodyPr>
            <a:noAutofit/>
          </a:bodyPr>
          <a:lstStyle/>
          <a:p>
            <a:pPr algn="ctr"/>
            <a:r>
              <a:rPr lang="lt-LT" sz="3200" dirty="0" smtClean="0">
                <a:latin typeface="Times New Roman" panose="02020603050405020304" pitchFamily="18" charset="0"/>
                <a:cs typeface="Times New Roman" panose="02020603050405020304" pitchFamily="18" charset="0"/>
              </a:rPr>
              <a:t>IN THE </a:t>
            </a:r>
            <a:r>
              <a:rPr lang="en-US" sz="3200" dirty="0" smtClean="0">
                <a:latin typeface="Times New Roman" panose="02020603050405020304" pitchFamily="18" charset="0"/>
                <a:cs typeface="Times New Roman" panose="02020603050405020304" pitchFamily="18" charset="0"/>
              </a:rPr>
              <a:t>MATH LESSON</a:t>
            </a:r>
            <a:r>
              <a:rPr lang="lt-LT" sz="3200" dirty="0" smtClean="0">
                <a:latin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HAD</a:t>
            </a:r>
            <a:r>
              <a:rPr lang="lt-LT" sz="3200" dirty="0" smtClean="0">
                <a:latin typeface="Times New Roman" panose="02020603050405020304" pitchFamily="18" charset="0"/>
                <a:cs typeface="Times New Roman" panose="02020603050405020304" pitchFamily="18" charset="0"/>
              </a:rPr>
              <a:t> THE EXERCISE</a:t>
            </a:r>
            <a:endParaRPr lang="lt-LT" sz="32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4" name="Content Placeholder 2"/>
          <p:cNvSpPr>
            <a:spLocks noGrp="1"/>
          </p:cNvSpPr>
          <p:nvPr>
            <p:ph idx="1"/>
          </p:nvPr>
        </p:nvSpPr>
        <p:spPr>
          <a:xfrm>
            <a:off x="395536" y="1484784"/>
            <a:ext cx="8507288" cy="2914857"/>
          </a:xfrm>
        </p:spPr>
        <p:txBody>
          <a:bodyPr>
            <a:noAutofit/>
          </a:bodyPr>
          <a:lstStyle/>
          <a:p>
            <a:pPr marL="0" indent="0">
              <a:buNone/>
            </a:pPr>
            <a:r>
              <a:rPr lang="en-US" sz="3200" dirty="0">
                <a:latin typeface="Times New Roman" panose="02020603050405020304" pitchFamily="18" charset="0"/>
                <a:cs typeface="Times New Roman" panose="02020603050405020304" pitchFamily="18" charset="0"/>
              </a:rPr>
              <a:t>Condition: </a:t>
            </a:r>
            <a:endParaRPr lang="lt-LT" sz="3200" dirty="0" smtClean="0">
              <a:latin typeface="Times New Roman" panose="02020603050405020304" pitchFamily="18" charset="0"/>
              <a:cs typeface="Times New Roman" panose="02020603050405020304" pitchFamily="18" charset="0"/>
            </a:endParaRPr>
          </a:p>
          <a:p>
            <a:pPr marL="0" indent="0">
              <a:buNone/>
            </a:pPr>
            <a:r>
              <a:rPr lang="en-US" sz="3200" dirty="0" smtClean="0">
                <a:latin typeface="Times New Roman" panose="02020603050405020304" pitchFamily="18" charset="0"/>
                <a:cs typeface="Times New Roman" panose="02020603050405020304" pitchFamily="18" charset="0"/>
              </a:rPr>
              <a:t>1 </a:t>
            </a:r>
            <a:r>
              <a:rPr lang="en-US" sz="3200" dirty="0" err="1">
                <a:latin typeface="Times New Roman" panose="02020603050405020304" pitchFamily="18" charset="0"/>
                <a:cs typeface="Times New Roman" panose="02020603050405020304" pitchFamily="18" charset="0"/>
              </a:rPr>
              <a:t>litre</a:t>
            </a:r>
            <a:r>
              <a:rPr lang="en-US" sz="3200" dirty="0">
                <a:latin typeface="Times New Roman" panose="02020603050405020304" pitchFamily="18" charset="0"/>
                <a:cs typeface="Times New Roman" panose="02020603050405020304" pitchFamily="18" charset="0"/>
              </a:rPr>
              <a:t> container </a:t>
            </a:r>
            <a:r>
              <a:rPr lang="lt-LT" sz="3200" dirty="0" smtClean="0">
                <a:latin typeface="Times New Roman" panose="02020603050405020304" pitchFamily="18" charset="0"/>
                <a:cs typeface="Times New Roman" panose="02020603050405020304" pitchFamily="18" charset="0"/>
              </a:rPr>
              <a:t>is </a:t>
            </a:r>
            <a:r>
              <a:rPr lang="en-US" sz="3200" dirty="0" smtClean="0">
                <a:latin typeface="Times New Roman" panose="02020603050405020304" pitchFamily="18" charset="0"/>
                <a:cs typeface="Times New Roman" panose="02020603050405020304" pitchFamily="18" charset="0"/>
              </a:rPr>
              <a:t>full </a:t>
            </a:r>
            <a:r>
              <a:rPr lang="en-US" sz="3200" dirty="0">
                <a:latin typeface="Times New Roman" panose="02020603050405020304" pitchFamily="18" charset="0"/>
                <a:cs typeface="Times New Roman" panose="02020603050405020304" pitchFamily="18" charset="0"/>
              </a:rPr>
              <a:t>of water at room temperature (20 ° c</a:t>
            </a:r>
            <a:r>
              <a:rPr lang="en-US" sz="3200" dirty="0" smtClean="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We know that a change in the volume of 10 l of water's temperature rises by 10 ° c is 21ml. as far as his running of the vessel, if the water </a:t>
            </a:r>
            <a:r>
              <a:rPr lang="lt-LT" sz="3200" dirty="0" smtClean="0">
                <a:latin typeface="Times New Roman" panose="02020603050405020304" pitchFamily="18" charset="0"/>
                <a:cs typeface="Times New Roman" panose="02020603050405020304" pitchFamily="18" charset="0"/>
              </a:rPr>
              <a:t>become warmer</a:t>
            </a:r>
            <a:r>
              <a:rPr lang="en-US" sz="3200" dirty="0" smtClean="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to 1000C?</a:t>
            </a:r>
            <a:endParaRPr lang="lt-LT" sz="3200" i="1" baseline="30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65057298"/>
      </p:ext>
    </p:extLst>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48680"/>
            <a:ext cx="8229600" cy="737554"/>
          </a:xfrm>
        </p:spPr>
        <p:txBody>
          <a:bodyPr>
            <a:normAutofit/>
          </a:bodyPr>
          <a:lstStyle/>
          <a:p>
            <a:pPr algn="ctr"/>
            <a:r>
              <a:rPr lang="lt-LT" sz="32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Doing the exercises</a:t>
            </a:r>
            <a:endParaRPr lang="lt-LT" sz="32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4" name="Content Placeholder 3"/>
          <p:cNvSpPr>
            <a:spLocks noGrp="1"/>
          </p:cNvSpPr>
          <p:nvPr>
            <p:ph idx="1"/>
          </p:nvPr>
        </p:nvSpPr>
        <p:spPr/>
        <p:txBody>
          <a:bodyPr/>
          <a:lstStyle/>
          <a:p>
            <a:endParaRPr lang="lt-LT" dirty="0"/>
          </a:p>
        </p:txBody>
      </p:sp>
      <p:sp>
        <p:nvSpPr>
          <p:cNvPr id="7" name="Content Placeholder 2"/>
          <p:cNvSpPr txBox="1">
            <a:spLocks/>
          </p:cNvSpPr>
          <p:nvPr/>
        </p:nvSpPr>
        <p:spPr>
          <a:xfrm>
            <a:off x="457200" y="980728"/>
            <a:ext cx="8537024" cy="5256584"/>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lnSpc>
                <a:spcPct val="150000"/>
              </a:lnSpc>
              <a:spcBef>
                <a:spcPts val="0"/>
              </a:spcBef>
              <a:buSzPct val="130000"/>
              <a:buFont typeface="Arial" pitchFamily="34" charset="0"/>
              <a:buChar char="•"/>
              <a:defRPr sz="2000" kern="1200">
                <a:solidFill>
                  <a:schemeClr val="tx1"/>
                </a:solidFill>
                <a:latin typeface="Georgia" pitchFamily="18" charset="0"/>
                <a:ea typeface="+mn-ea"/>
                <a:cs typeface="+mn-cs"/>
              </a:defRPr>
            </a:lvl1pPr>
            <a:lvl2pPr marL="571500" indent="-228600" algn="l" defTabSz="914400" rtl="0" eaLnBrk="1" latinLnBrk="0" hangingPunct="1">
              <a:lnSpc>
                <a:spcPct val="150000"/>
              </a:lnSpc>
              <a:spcBef>
                <a:spcPts val="0"/>
              </a:spcBef>
              <a:buSzPct val="60000"/>
              <a:buFont typeface="Courier New" pitchFamily="49" charset="0"/>
              <a:buChar char="o"/>
              <a:defRPr sz="1800" kern="1200">
                <a:solidFill>
                  <a:schemeClr val="tx1"/>
                </a:solidFill>
                <a:latin typeface="Georgia" pitchFamily="18" charset="0"/>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Georgia" pitchFamily="18"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Georgia" pitchFamily="18"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Georgia"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3200" dirty="0">
                <a:latin typeface="Times New Roman" panose="02020603050405020304" pitchFamily="18" charset="0"/>
                <a:cs typeface="Times New Roman" panose="02020603050405020304" pitchFamily="18" charset="0"/>
              </a:rPr>
              <a:t>Solution: you need to calculate how much of the capacity increase in the volume of water 1 l: 20ml: 10 = 2, an increase in the volume of water at 100 c 1mlTačiau, and 800C (1000C = 800C-20 ° c), which is 8 times as much. Thus, the 800C, the water's temperature rises by an increase of the volume: 2 ml 1 ml * 8 = 16.8 (both in the water and running) a: water running 16.8.</a:t>
            </a:r>
            <a:endParaRPr lang="en-GB" sz="3200" i="1" dirty="0" smtClean="0">
              <a:solidFill>
                <a:prstClr val="black"/>
              </a:solidFill>
              <a:latin typeface="Times New Roman" panose="02020603050405020304" pitchFamily="18" charset="0"/>
              <a:cs typeface="Times New Roman" panose="02020603050405020304" pitchFamily="18" charset="0"/>
            </a:endParaRPr>
          </a:p>
          <a:p>
            <a:pPr marL="457200" indent="-457200">
              <a:buFont typeface="+mj-lt"/>
              <a:buAutoNum type="arabicPeriod" startAt="2"/>
            </a:pPr>
            <a:endParaRPr lang="en-GB" i="1" dirty="0" smtClean="0">
              <a:solidFill>
                <a:prstClr val="black"/>
              </a:solidFill>
            </a:endParaRPr>
          </a:p>
        </p:txBody>
      </p:sp>
    </p:spTree>
    <p:extLst>
      <p:ext uri="{BB962C8B-B14F-4D97-AF65-F5344CB8AC3E}">
        <p14:creationId xmlns:p14="http://schemas.microsoft.com/office/powerpoint/2010/main" val="2380797972"/>
      </p:ext>
    </p:extLst>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Rectangle 1"/>
          <p:cNvSpPr>
            <a:spLocks noGrp="1" noChangeArrowheads="1"/>
          </p:cNvSpPr>
          <p:nvPr>
            <p:ph type="title"/>
          </p:nvPr>
        </p:nvSpPr>
        <p:spPr bwMode="auto">
          <a:xfrm>
            <a:off x="899592" y="1125378"/>
            <a:ext cx="7787208" cy="49244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t-LT" altLang="lt-LT" sz="3200" b="0" i="0" u="none" strike="noStrike" cap="none" normalizeH="0" baseline="0" dirty="0" smtClean="0">
                <a:ln>
                  <a:noFill/>
                </a:ln>
                <a:solidFill>
                  <a:srgbClr val="212121"/>
                </a:solidFill>
                <a:effectLst/>
                <a:latin typeface="Times New Roman" panose="02020603050405020304" pitchFamily="18" charset="0"/>
                <a:cs typeface="Times New Roman" panose="02020603050405020304" pitchFamily="18" charset="0"/>
              </a:rPr>
              <a:t>Creating animation in the LOGO team</a:t>
            </a:r>
            <a:r>
              <a:rPr kumimoji="0" lang="lt-LT" altLang="lt-LT" sz="32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4444" y="1828800"/>
            <a:ext cx="6855112" cy="4297363"/>
          </a:xfrm>
        </p:spPr>
      </p:pic>
    </p:spTree>
    <p:extLst>
      <p:ext uri="{BB962C8B-B14F-4D97-AF65-F5344CB8AC3E}">
        <p14:creationId xmlns:p14="http://schemas.microsoft.com/office/powerpoint/2010/main" val="2942996146"/>
      </p:ext>
    </p:extLst>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t-LT"/>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4444" y="1828800"/>
            <a:ext cx="6855112" cy="4297363"/>
          </a:xfrm>
        </p:spPr>
      </p:pic>
    </p:spTree>
    <p:extLst>
      <p:ext uri="{BB962C8B-B14F-4D97-AF65-F5344CB8AC3E}">
        <p14:creationId xmlns:p14="http://schemas.microsoft.com/office/powerpoint/2010/main" val="3332394005"/>
      </p:ext>
    </p:extLst>
  </p:cSld>
  <p:clrMapOvr>
    <a:masterClrMapping/>
  </p:clrMapOvr>
  <p:transition spd="slow">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t-LT"/>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4444" y="1828800"/>
            <a:ext cx="6855112" cy="4297363"/>
          </a:xfrm>
        </p:spPr>
      </p:pic>
    </p:spTree>
    <p:extLst>
      <p:ext uri="{BB962C8B-B14F-4D97-AF65-F5344CB8AC3E}">
        <p14:creationId xmlns:p14="http://schemas.microsoft.com/office/powerpoint/2010/main" val="1461545281"/>
      </p:ext>
    </p:extLst>
  </p:cSld>
  <p:clrMapOvr>
    <a:masterClrMapping/>
  </p:clrMapOvr>
  <p:transition spd="slow">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t-LT"/>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4444" y="1828800"/>
            <a:ext cx="6855112" cy="4297363"/>
          </a:xfrm>
        </p:spPr>
      </p:pic>
    </p:spTree>
    <p:extLst>
      <p:ext uri="{BB962C8B-B14F-4D97-AF65-F5344CB8AC3E}">
        <p14:creationId xmlns:p14="http://schemas.microsoft.com/office/powerpoint/2010/main" val="1356287067"/>
      </p:ext>
    </p:extLst>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ntraštė 2"/>
          <p:cNvSpPr>
            <a:spLocks noGrp="1"/>
          </p:cNvSpPr>
          <p:nvPr>
            <p:ph type="title"/>
          </p:nvPr>
        </p:nvSpPr>
        <p:spPr/>
        <p:txBody>
          <a:bodyPr/>
          <a:lstStyle/>
          <a:p>
            <a:endParaRPr lang="en-US"/>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707091" y="1828800"/>
            <a:ext cx="5729817" cy="4297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52474746"/>
      </p:ext>
    </p:extLst>
  </p:cSld>
  <p:clrMapOvr>
    <a:masterClrMapping/>
  </p:clrMapOvr>
  <p:transition spd="slow">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t-LT"/>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4444" y="1828800"/>
            <a:ext cx="6855112" cy="4297363"/>
          </a:xfrm>
        </p:spPr>
      </p:pic>
    </p:spTree>
    <p:extLst>
      <p:ext uri="{BB962C8B-B14F-4D97-AF65-F5344CB8AC3E}">
        <p14:creationId xmlns:p14="http://schemas.microsoft.com/office/powerpoint/2010/main" val="1098259292"/>
      </p:ext>
    </p:extLst>
  </p:cSld>
  <p:clrMapOvr>
    <a:masterClrMapping/>
  </p:clrMapOvr>
  <p:transition spd="slow">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ntraštė 2"/>
          <p:cNvSpPr>
            <a:spLocks noGrp="1"/>
          </p:cNvSpPr>
          <p:nvPr>
            <p:ph type="title"/>
          </p:nvPr>
        </p:nvSpPr>
        <p:spPr/>
        <p:txBody>
          <a:bodyPr/>
          <a:lstStyle/>
          <a:p>
            <a:endParaRPr lang="en-US"/>
          </a:p>
        </p:txBody>
      </p:sp>
      <p:pic>
        <p:nvPicPr>
          <p:cNvPr id="4" name="Turinio vietos rezervavimo ženklas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38512" y="3053556"/>
            <a:ext cx="2466975" cy="1847850"/>
          </a:xfrm>
        </p:spPr>
      </p:pic>
    </p:spTree>
    <p:extLst>
      <p:ext uri="{BB962C8B-B14F-4D97-AF65-F5344CB8AC3E}">
        <p14:creationId xmlns:p14="http://schemas.microsoft.com/office/powerpoint/2010/main" val="241994250"/>
      </p:ext>
    </p:extLst>
  </p:cSld>
  <p:clrMapOvr>
    <a:masterClrMapping/>
  </p:clrMapOvr>
  <p:transition spd="slow">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Vaizdo rezultatas pagal užklausą „this project has been funded with support from the european commiss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3547" y="1268760"/>
            <a:ext cx="7535887" cy="302433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1840" y="4797152"/>
            <a:ext cx="5616624" cy="1307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88374904"/>
      </p:ext>
    </p:extLst>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ntraštė 2"/>
          <p:cNvSpPr>
            <a:spLocks noGrp="1"/>
          </p:cNvSpPr>
          <p:nvPr>
            <p:ph type="title"/>
          </p:nvPr>
        </p:nvSpPr>
        <p:spPr/>
        <p:txBody>
          <a:bodyPr/>
          <a:lstStyle/>
          <a:p>
            <a:endParaRPr lang="en-US"/>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91680" y="2060848"/>
            <a:ext cx="5544616" cy="40653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90935188"/>
      </p:ext>
    </p:extLst>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pPr algn="ctr"/>
            <a:r>
              <a:rPr lang="en-US" dirty="0" smtClean="0"/>
              <a:t>2b grades student</a:t>
            </a:r>
            <a:r>
              <a:rPr lang="lt-LT" dirty="0" smtClean="0"/>
              <a:t>s</a:t>
            </a:r>
            <a:r>
              <a:rPr lang="en-US" dirty="0" smtClean="0"/>
              <a:t> wrote about </a:t>
            </a:r>
            <a:r>
              <a:rPr lang="lt-LT" dirty="0" err="1" smtClean="0"/>
              <a:t>the</a:t>
            </a:r>
            <a:r>
              <a:rPr lang="lt-LT" dirty="0" smtClean="0"/>
              <a:t> </a:t>
            </a:r>
            <a:r>
              <a:rPr lang="en-US" dirty="0" smtClean="0"/>
              <a:t>Baltic sea</a:t>
            </a:r>
            <a:endParaRPr lang="en-US" dirty="0"/>
          </a:p>
        </p:txBody>
      </p:sp>
      <p:sp>
        <p:nvSpPr>
          <p:cNvPr id="3" name="Turinio vietos rezervavimo ženklas 2"/>
          <p:cNvSpPr>
            <a:spLocks noGrp="1"/>
          </p:cNvSpPr>
          <p:nvPr>
            <p:ph idx="1"/>
          </p:nvPr>
        </p:nvSpPr>
        <p:spPr/>
        <p:txBody>
          <a:bodyPr/>
          <a:lstStyle/>
          <a:p>
            <a:pPr marL="0" indent="0">
              <a:buNone/>
            </a:pPr>
            <a:r>
              <a:rPr lang="en-US" dirty="0"/>
              <a:t>What is the Baltic Sea</a:t>
            </a:r>
            <a:r>
              <a:rPr lang="en-US" dirty="0" smtClean="0"/>
              <a:t>?</a:t>
            </a:r>
          </a:p>
          <a:p>
            <a:pPr marL="0" indent="0" algn="just">
              <a:buNone/>
            </a:pPr>
            <a:r>
              <a:rPr lang="en-US" dirty="0" smtClean="0"/>
              <a:t>The </a:t>
            </a:r>
            <a:r>
              <a:rPr lang="en-US" dirty="0"/>
              <a:t>Baltic Sea is </a:t>
            </a:r>
            <a:r>
              <a:rPr lang="lt-LT" dirty="0" err="1" smtClean="0"/>
              <a:t>in</a:t>
            </a:r>
            <a:r>
              <a:rPr lang="lt-LT" dirty="0" smtClean="0"/>
              <a:t> </a:t>
            </a:r>
            <a:r>
              <a:rPr lang="en-US" dirty="0" smtClean="0"/>
              <a:t>the </a:t>
            </a:r>
            <a:r>
              <a:rPr lang="en-US" dirty="0"/>
              <a:t>Atlantic Ocean basin in the north-east of Europe. On the one hand, it is surrounded by the Scandinavian Peninsula, on the other, the countries of Eastern and Central Europe and the Danish islands. The inhabitants of the western outskirts of the Baltic Sea call the Baltic Sea the Eastern Sea. Among them, the name of the sea was taken over by the Finns, although they are, like the estates, the western sea.     The Baltic Sea is referred to as the Baltic Sea by the people of the other Baltic Sea.</a:t>
            </a:r>
          </a:p>
        </p:txBody>
      </p:sp>
    </p:spTree>
    <p:extLst>
      <p:ext uri="{BB962C8B-B14F-4D97-AF65-F5344CB8AC3E}">
        <p14:creationId xmlns:p14="http://schemas.microsoft.com/office/powerpoint/2010/main" val="4130130423"/>
      </p:ext>
    </p:extLst>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pPr algn="ctr"/>
            <a:r>
              <a:rPr lang="en-US" dirty="0"/>
              <a:t>What is the size of the Baltic Sea?</a:t>
            </a:r>
          </a:p>
        </p:txBody>
      </p:sp>
      <p:sp>
        <p:nvSpPr>
          <p:cNvPr id="3" name="Turinio vietos rezervavimo ženklas 2"/>
          <p:cNvSpPr>
            <a:spLocks noGrp="1"/>
          </p:cNvSpPr>
          <p:nvPr>
            <p:ph idx="1"/>
          </p:nvPr>
        </p:nvSpPr>
        <p:spPr/>
        <p:txBody>
          <a:bodyPr/>
          <a:lstStyle/>
          <a:p>
            <a:pPr marL="0" indent="0" algn="just">
              <a:buNone/>
            </a:pPr>
            <a:r>
              <a:rPr lang="en-US" dirty="0"/>
              <a:t/>
            </a:r>
            <a:br>
              <a:rPr lang="en-US" dirty="0"/>
            </a:br>
            <a:r>
              <a:rPr lang="en-US" dirty="0"/>
              <a:t>The Baltic Sea is about 1600 km long, an average of 193 km wide and an average of 50 m deep. The maximum depth is 459 m. Area: 386 thousand. Km The length of the coast is about 8000 km. The color of the water is cloudy green, its color depends on the phytoplankton. Water is less clear than the Atlantic Ocean.</a:t>
            </a:r>
          </a:p>
        </p:txBody>
      </p:sp>
    </p:spTree>
    <p:extLst>
      <p:ext uri="{BB962C8B-B14F-4D97-AF65-F5344CB8AC3E}">
        <p14:creationId xmlns:p14="http://schemas.microsoft.com/office/powerpoint/2010/main" val="1573559278"/>
      </p:ext>
    </p:extLst>
  </p:cSld>
  <p:clrMapOvr>
    <a:masterClrMapping/>
  </p:clrMapOvr>
  <p:transition spd="slow">
    <p:fade/>
  </p:transition>
  <p:timing>
    <p:tnLst>
      <p:par>
        <p:cTn id="1" dur="indefinite" restart="never" nodeType="tmRoot"/>
      </p:par>
    </p:tnLst>
  </p:timing>
</p:sld>
</file>

<file path=ppt/theme/theme1.xml><?xml version="1.0" encoding="utf-8"?>
<a:theme xmlns:a="http://schemas.openxmlformats.org/drawingml/2006/main" name="1_Project Status Report">
  <a:themeElements>
    <a:clrScheme name="Custom 1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7F"/>
      </a:hlink>
      <a:folHlink>
        <a:srgbClr val="00007F"/>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345</TotalTime>
  <Words>1576</Words>
  <Application>Microsoft Office PowerPoint</Application>
  <PresentationFormat>Demonstracija ekrane (4:3)</PresentationFormat>
  <Paragraphs>160</Paragraphs>
  <Slides>62</Slides>
  <Notes>0</Notes>
  <HiddenSlides>0</HiddenSlides>
  <MMClips>0</MMClips>
  <ScaleCrop>false</ScaleCrop>
  <HeadingPairs>
    <vt:vector size="4" baseType="variant">
      <vt:variant>
        <vt:lpstr>Tema</vt:lpstr>
      </vt:variant>
      <vt:variant>
        <vt:i4>1</vt:i4>
      </vt:variant>
      <vt:variant>
        <vt:lpstr>Skaidrių pavadinimai</vt:lpstr>
      </vt:variant>
      <vt:variant>
        <vt:i4>62</vt:i4>
      </vt:variant>
    </vt:vector>
  </HeadingPairs>
  <TitlesOfParts>
    <vt:vector size="63" baseType="lpstr">
      <vt:lpstr>1_Project Status Report</vt:lpstr>
      <vt:lpstr>Klaipeda Tauralaukis Progymnasium, Lithuania  “NewS - New Skills New Schools”  2017-2019 </vt:lpstr>
      <vt:lpstr>PowerPoint pristatymas</vt:lpstr>
      <vt:lpstr>PowerPoint pristatymas</vt:lpstr>
      <vt:lpstr>PowerPoint pristatymas</vt:lpstr>
      <vt:lpstr>PowerPoint pristatymas</vt:lpstr>
      <vt:lpstr>PowerPoint pristatymas</vt:lpstr>
      <vt:lpstr>PowerPoint pristatymas</vt:lpstr>
      <vt:lpstr>2b grades students wrote about the Baltic sea</vt:lpstr>
      <vt:lpstr>What is the size of the Baltic Sea?</vt:lpstr>
      <vt:lpstr>Which countries are bordered by the Baltic Sea?</vt:lpstr>
      <vt:lpstr> The wildlife of the Baltic Sea</vt:lpstr>
      <vt:lpstr>PowerPoint pristatymas</vt:lpstr>
      <vt:lpstr>PowerPoint pristatymas</vt:lpstr>
      <vt:lpstr>Questionnaire</vt:lpstr>
      <vt:lpstr>4b grade students make fish from paper</vt:lpstr>
      <vt:lpstr>PowerPoint pristatymas</vt:lpstr>
      <vt:lpstr>PowerPoint pristatymas</vt:lpstr>
      <vt:lpstr> </vt:lpstr>
      <vt:lpstr>PowerPoint pristatymas</vt:lpstr>
      <vt:lpstr>PowerPoint pristatymas</vt:lpstr>
      <vt:lpstr>PowerPoint pristatymas</vt:lpstr>
      <vt:lpstr>PowerPoint pristatymas</vt:lpstr>
      <vt:lpstr>PowerPoint pristatymas</vt:lpstr>
      <vt:lpstr>PowerPoint pristatymas</vt:lpstr>
      <vt:lpstr>PowerPoint pristatymas</vt:lpstr>
      <vt:lpstr>PowerPoint pristatymas</vt:lpstr>
      <vt:lpstr>PowerPoint pristatymas</vt:lpstr>
      <vt:lpstr>PowerPoint pristatymas</vt:lpstr>
      <vt:lpstr>PowerPoint pristatymas</vt:lpstr>
      <vt:lpstr>PowerPoint pristatymas</vt:lpstr>
      <vt:lpstr>PowerPoint pristatymas</vt:lpstr>
      <vt:lpstr>PowerPoint pristatymas</vt:lpstr>
      <vt:lpstr>PowerPoint pristatymas</vt:lpstr>
      <vt:lpstr>PowerPoint pristatymas</vt:lpstr>
      <vt:lpstr>PowerPoint pristatymas</vt:lpstr>
      <vt:lpstr>PowerPoint pristatymas</vt:lpstr>
      <vt:lpstr>PowerPoint pristatymas</vt:lpstr>
      <vt:lpstr>Experiments with water in the physics lesson </vt:lpstr>
      <vt:lpstr>PowerPoint pristatymas</vt:lpstr>
      <vt:lpstr> 8 grade students information collected on special water feature</vt:lpstr>
      <vt:lpstr>PowerPoint pristatymas</vt:lpstr>
      <vt:lpstr>An anomaly in the water – what is it?</vt:lpstr>
      <vt:lpstr>Torned tubes.</vt:lpstr>
      <vt:lpstr>What is fragmentation of rocks?</vt:lpstr>
      <vt:lpstr>Pits in the Asphalt</vt:lpstr>
      <vt:lpstr>Why frog overwinter is resting in the water?</vt:lpstr>
      <vt:lpstr>Students experiment with freezing water</vt:lpstr>
      <vt:lpstr>The aim of the test</vt:lpstr>
      <vt:lpstr>Hypothesis</vt:lpstr>
      <vt:lpstr>Methods of work</vt:lpstr>
      <vt:lpstr>The workflow</vt:lpstr>
      <vt:lpstr>Test</vt:lpstr>
      <vt:lpstr> Result and hypothesis denial or confirmation</vt:lpstr>
      <vt:lpstr>IN THE MATH LESSON HAD THE EXERCISE</vt:lpstr>
      <vt:lpstr>Doing the exercises</vt:lpstr>
      <vt:lpstr>Creating animation in the LOGO team </vt:lpstr>
      <vt:lpstr>PowerPoint pristatymas</vt:lpstr>
      <vt:lpstr>PowerPoint pristatymas</vt:lpstr>
      <vt:lpstr>PowerPoint pristatymas</vt:lpstr>
      <vt:lpstr>PowerPoint pristatymas</vt:lpstr>
      <vt:lpstr>PowerPoint pristatymas</vt:lpstr>
      <vt:lpstr>PowerPoint pristatymas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pristatymas</dc:title>
  <dc:creator>Tauralaukis</dc:creator>
  <cp:lastModifiedBy>Tauralaukis</cp:lastModifiedBy>
  <cp:revision>41</cp:revision>
  <dcterms:created xsi:type="dcterms:W3CDTF">2017-10-07T14:14:54Z</dcterms:created>
  <dcterms:modified xsi:type="dcterms:W3CDTF">2017-12-08T18:05:49Z</dcterms:modified>
</cp:coreProperties>
</file>