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61" r:id="rId8"/>
    <p:sldId id="265" r:id="rId9"/>
    <p:sldId id="277" r:id="rId10"/>
    <p:sldId id="262" r:id="rId11"/>
    <p:sldId id="278" r:id="rId12"/>
    <p:sldId id="263" r:id="rId13"/>
    <p:sldId id="288" r:id="rId14"/>
    <p:sldId id="264" r:id="rId15"/>
    <p:sldId id="266" r:id="rId16"/>
    <p:sldId id="267" r:id="rId17"/>
    <p:sldId id="268" r:id="rId18"/>
    <p:sldId id="269" r:id="rId19"/>
    <p:sldId id="289" r:id="rId20"/>
    <p:sldId id="290" r:id="rId21"/>
    <p:sldId id="291" r:id="rId22"/>
    <p:sldId id="292" r:id="rId23"/>
    <p:sldId id="293" r:id="rId24"/>
    <p:sldId id="294" r:id="rId25"/>
    <p:sldId id="297" r:id="rId26"/>
    <p:sldId id="298" r:id="rId27"/>
    <p:sldId id="296" r:id="rId28"/>
    <p:sldId id="295" r:id="rId29"/>
    <p:sldId id="299" r:id="rId30"/>
    <p:sldId id="300" r:id="rId31"/>
    <p:sldId id="303" r:id="rId32"/>
    <p:sldId id="302" r:id="rId33"/>
    <p:sldId id="301" r:id="rId34"/>
    <p:sldId id="271" r:id="rId35"/>
    <p:sldId id="272" r:id="rId36"/>
    <p:sldId id="270" r:id="rId37"/>
    <p:sldId id="273" r:id="rId38"/>
    <p:sldId id="275" r:id="rId39"/>
    <p:sldId id="276" r:id="rId40"/>
    <p:sldId id="280" r:id="rId41"/>
    <p:sldId id="281" r:id="rId42"/>
    <p:sldId id="282" r:id="rId43"/>
    <p:sldId id="283" r:id="rId44"/>
    <p:sldId id="284" r:id="rId45"/>
    <p:sldId id="285" r:id="rId46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40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10.04.2019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AIO\Desktop\geopark elif\images\giriş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453" y="0"/>
            <a:ext cx="9216453" cy="6858000"/>
          </a:xfrm>
          <a:prstGeom prst="rect">
            <a:avLst/>
          </a:prstGeom>
          <a:noFill/>
        </p:spPr>
      </p:pic>
      <p:sp>
        <p:nvSpPr>
          <p:cNvPr id="7" name="6 Dikdörtgen"/>
          <p:cNvSpPr/>
          <p:nvPr/>
        </p:nvSpPr>
        <p:spPr>
          <a:xfrm>
            <a:off x="1115616" y="4509120"/>
            <a:ext cx="8821487" cy="175432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  <a:softEdge rad="127000"/>
          </a:effectLst>
          <a:scene3d>
            <a:camera prst="obliqueBottomRigh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KATAKEKAUMENE: </a:t>
            </a:r>
          </a:p>
          <a:p>
            <a:pPr algn="ctr"/>
            <a:r>
              <a:rPr lang="tr-T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THE </a:t>
            </a:r>
            <a:r>
              <a:rPr lang="tr-T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BURNT COUNTRY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3568" y="476672"/>
            <a:ext cx="7776864" cy="10081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In the field, there are 3 pits</a:t>
            </a:r>
            <a:r>
              <a:rPr lang="tr-TR" sz="3000" dirty="0" smtClean="0"/>
              <a:t> </a:t>
            </a:r>
            <a:r>
              <a:rPr lang="tr-TR" sz="3000" dirty="0" err="1" smtClean="0"/>
              <a:t>known</a:t>
            </a:r>
            <a:r>
              <a:rPr lang="tr-TR" sz="3000" dirty="0" smtClean="0"/>
              <a:t> as </a:t>
            </a:r>
            <a:r>
              <a:rPr lang="en-US" sz="3000" dirty="0" smtClean="0"/>
              <a:t>“</a:t>
            </a:r>
            <a:r>
              <a:rPr lang="tr-TR" sz="3000" dirty="0" err="1" smtClean="0"/>
              <a:t>the</a:t>
            </a:r>
            <a:r>
              <a:rPr lang="en-US" sz="3000" dirty="0" smtClean="0"/>
              <a:t> breathing holes</a:t>
            </a:r>
            <a:r>
              <a:rPr lang="tr-TR" sz="3000" dirty="0" smtClean="0"/>
              <a:t>” </a:t>
            </a:r>
            <a:r>
              <a:rPr lang="tr-TR" sz="3000" dirty="0" err="1" smtClean="0"/>
              <a:t>which</a:t>
            </a:r>
            <a:r>
              <a:rPr lang="tr-TR" sz="3000" dirty="0" smtClean="0"/>
              <a:t> </a:t>
            </a:r>
            <a:r>
              <a:rPr lang="tr-TR" sz="3000" dirty="0" err="1" smtClean="0"/>
              <a:t>are</a:t>
            </a:r>
            <a:r>
              <a:rPr lang="tr-TR" sz="3000" dirty="0" smtClean="0"/>
              <a:t> </a:t>
            </a:r>
            <a:r>
              <a:rPr lang="tr-TR" sz="3000" dirty="0" err="1" smtClean="0"/>
              <a:t>called</a:t>
            </a:r>
            <a:r>
              <a:rPr lang="tr-TR" sz="3000" dirty="0" smtClean="0"/>
              <a:t> “</a:t>
            </a:r>
            <a:r>
              <a:rPr lang="en-US" sz="3000" dirty="0" err="1" smtClean="0"/>
              <a:t>Physse</a:t>
            </a:r>
            <a:r>
              <a:rPr lang="tr-TR" sz="3000" dirty="0" smtClean="0"/>
              <a:t>”.</a:t>
            </a:r>
          </a:p>
          <a:p>
            <a:pPr algn="ctr"/>
            <a:endParaRPr lang="tr-TR" dirty="0"/>
          </a:p>
        </p:txBody>
      </p:sp>
      <p:pic>
        <p:nvPicPr>
          <p:cNvPr id="2050" name="Picture 2" descr="C:\Users\AIO\Desktop\geopark elif\images\DVmoBEyX0AASH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7"/>
            <a:ext cx="7488832" cy="4464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158417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The steep hills above these</a:t>
            </a:r>
            <a:r>
              <a:rPr lang="tr-TR" sz="3000" dirty="0" smtClean="0"/>
              <a:t> </a:t>
            </a:r>
            <a:r>
              <a:rPr lang="tr-TR" sz="3000" dirty="0" err="1" smtClean="0"/>
              <a:t>breathing</a:t>
            </a:r>
            <a:r>
              <a:rPr lang="tr-TR" sz="3000" dirty="0" smtClean="0"/>
              <a:t> </a:t>
            </a:r>
            <a:r>
              <a:rPr lang="tr-TR" sz="3000" dirty="0" err="1" smtClean="0"/>
              <a:t>holes</a:t>
            </a:r>
            <a:r>
              <a:rPr lang="en-US" sz="3000" dirty="0" smtClean="0"/>
              <a:t> occur as a result of the accumulation of superheated masses that erupt</a:t>
            </a:r>
            <a:r>
              <a:rPr lang="tr-TR" sz="3000" dirty="0" smtClean="0"/>
              <a:t> </a:t>
            </a:r>
            <a:r>
              <a:rPr lang="tr-TR" sz="3000" dirty="0" err="1" smtClean="0"/>
              <a:t>up</a:t>
            </a:r>
            <a:r>
              <a:rPr lang="tr-TR" sz="3000" dirty="0" smtClean="0"/>
              <a:t> </a:t>
            </a:r>
            <a:r>
              <a:rPr lang="tr-TR" sz="3000" dirty="0" err="1" smtClean="0"/>
              <a:t>from</a:t>
            </a:r>
            <a:r>
              <a:rPr lang="tr-TR" sz="3000" dirty="0" smtClean="0"/>
              <a:t> </a:t>
            </a:r>
            <a:r>
              <a:rPr lang="tr-TR" sz="3000" dirty="0" err="1" smtClean="0"/>
              <a:t>the</a:t>
            </a:r>
            <a:r>
              <a:rPr lang="tr-TR" sz="3000" dirty="0" smtClean="0"/>
              <a:t> underground.</a:t>
            </a:r>
            <a:endParaRPr lang="en-US" sz="3000" dirty="0" smtClean="0"/>
          </a:p>
        </p:txBody>
      </p:sp>
      <p:pic>
        <p:nvPicPr>
          <p:cNvPr id="4" name="3 Resim" descr="Divlit-Yanardağı-Nerede-Nasıl-Gidil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08920"/>
            <a:ext cx="9144000" cy="3367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>
              <a:buNone/>
            </a:pPr>
            <a:r>
              <a:rPr lang="tr-TR" dirty="0" smtClean="0"/>
              <a:t>	</a:t>
            </a:r>
            <a:r>
              <a:rPr lang="en-US" dirty="0" smtClean="0"/>
              <a:t>Strabo mentions </a:t>
            </a:r>
            <a:r>
              <a:rPr lang="en-US" dirty="0" err="1" smtClean="0"/>
              <a:t>Katakakeumene</a:t>
            </a:r>
            <a:r>
              <a:rPr lang="en-US" dirty="0" smtClean="0"/>
              <a:t> in his book while referring to the </a:t>
            </a:r>
            <a:r>
              <a:rPr lang="tr-TR" dirty="0" err="1" smtClean="0"/>
              <a:t>frequent</a:t>
            </a:r>
            <a:r>
              <a:rPr lang="tr-TR" dirty="0" smtClean="0"/>
              <a:t> </a:t>
            </a:r>
            <a:r>
              <a:rPr lang="tr-TR" dirty="0" err="1" smtClean="0"/>
              <a:t>earthquakes</a:t>
            </a:r>
            <a:r>
              <a:rPr lang="tr-TR" dirty="0" smtClean="0"/>
              <a:t> </a:t>
            </a:r>
            <a:r>
              <a:rPr lang="en-US" dirty="0" smtClean="0"/>
              <a:t>in neighboring </a:t>
            </a:r>
            <a:r>
              <a:rPr lang="en-US" dirty="0" smtClean="0"/>
              <a:t>Philadelphia</a:t>
            </a:r>
            <a:r>
              <a:rPr lang="tr-TR" dirty="0" smtClean="0"/>
              <a:t>(Alaşehir)</a:t>
            </a:r>
            <a:r>
              <a:rPr lang="en-US" dirty="0" smtClean="0"/>
              <a:t>.</a:t>
            </a:r>
            <a:endParaRPr lang="tr-TR" dirty="0" smtClean="0"/>
          </a:p>
          <a:p>
            <a:pPr fontAlgn="t">
              <a:buNone/>
            </a:pPr>
            <a:r>
              <a:rPr lang="tr-TR" dirty="0" smtClean="0"/>
              <a:t>	He </a:t>
            </a:r>
            <a:r>
              <a:rPr lang="tr-TR" dirty="0" err="1" smtClean="0"/>
              <a:t>says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Philadelphia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neighbour</a:t>
            </a:r>
            <a:r>
              <a:rPr lang="tr-TR" dirty="0" smtClean="0"/>
              <a:t> </a:t>
            </a:r>
            <a:r>
              <a:rPr lang="tr-TR" dirty="0" err="1" smtClean="0"/>
              <a:t>city</a:t>
            </a:r>
            <a:r>
              <a:rPr lang="tr-TR" dirty="0" smtClean="0"/>
              <a:t> of </a:t>
            </a:r>
            <a:r>
              <a:rPr lang="tr-TR" dirty="0" err="1" smtClean="0"/>
              <a:t>Katakekaumene</a:t>
            </a:r>
            <a:r>
              <a:rPr lang="tr-TR" dirty="0" smtClean="0"/>
              <a:t>, </a:t>
            </a:r>
            <a:r>
              <a:rPr lang="en-US" dirty="0" smtClean="0"/>
              <a:t>shakes</a:t>
            </a:r>
            <a:r>
              <a:rPr lang="tr-TR" dirty="0" smtClean="0"/>
              <a:t> </a:t>
            </a:r>
            <a:r>
              <a:rPr lang="tr-TR" dirty="0" err="1" smtClean="0"/>
              <a:t>every</a:t>
            </a:r>
            <a:r>
              <a:rPr lang="tr-TR" dirty="0" smtClean="0"/>
              <a:t> </a:t>
            </a:r>
            <a:r>
              <a:rPr lang="tr-TR" dirty="0" err="1" smtClean="0"/>
              <a:t>single</a:t>
            </a:r>
            <a:r>
              <a:rPr lang="tr-TR" dirty="0" smtClean="0"/>
              <a:t> </a:t>
            </a:r>
            <a:r>
              <a:rPr lang="tr-TR" dirty="0" err="1" smtClean="0"/>
              <a:t>day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shakes</a:t>
            </a:r>
            <a:r>
              <a:rPr lang="tr-TR" dirty="0" smtClean="0"/>
              <a:t> </a:t>
            </a:r>
            <a:r>
              <a:rPr lang="tr-TR" dirty="0" err="1" smtClean="0"/>
              <a:t>affect</a:t>
            </a:r>
            <a:r>
              <a:rPr lang="tr-TR" dirty="0" smtClean="0"/>
              <a:t> </a:t>
            </a:r>
            <a:r>
              <a:rPr lang="tr-TR" dirty="0" err="1" smtClean="0"/>
              <a:t>Katakekaumene</a:t>
            </a:r>
            <a:r>
              <a:rPr lang="tr-TR" dirty="0" smtClean="0"/>
              <a:t> as </a:t>
            </a:r>
            <a:r>
              <a:rPr lang="tr-TR" dirty="0" err="1" smtClean="0"/>
              <a:t>well</a:t>
            </a:r>
            <a:r>
              <a:rPr lang="tr-TR" dirty="0" smtClean="0"/>
              <a:t>.</a:t>
            </a:r>
            <a:endParaRPr lang="en-US" dirty="0" smtClean="0"/>
          </a:p>
          <a:p>
            <a:pPr fontAlgn="t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 İçerik Yer Tutucusu" descr="1791_c0d1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98119"/>
            <a:ext cx="9144000" cy="7056119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etin kutusu"/>
          <p:cNvSpPr txBox="1"/>
          <p:nvPr/>
        </p:nvSpPr>
        <p:spPr>
          <a:xfrm>
            <a:off x="539552" y="2060848"/>
            <a:ext cx="28083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err="1" smtClean="0"/>
              <a:t>That’s</a:t>
            </a:r>
            <a:r>
              <a:rPr lang="tr-TR" sz="3200" dirty="0" smtClean="0"/>
              <a:t> </a:t>
            </a:r>
            <a:r>
              <a:rPr lang="tr-TR" sz="3200" dirty="0" err="1" smtClean="0"/>
              <a:t>why</a:t>
            </a:r>
            <a:r>
              <a:rPr lang="tr-TR" sz="3200" dirty="0" smtClean="0"/>
              <a:t> </a:t>
            </a:r>
            <a:r>
              <a:rPr lang="tr-TR" sz="3200" dirty="0" err="1" smtClean="0"/>
              <a:t>Kula’s</a:t>
            </a:r>
            <a:r>
              <a:rPr lang="tr-TR" sz="3200" dirty="0" smtClean="0"/>
              <a:t> </a:t>
            </a:r>
            <a:r>
              <a:rPr lang="tr-TR" sz="3200" dirty="0" err="1" smtClean="0"/>
              <a:t>houses</a:t>
            </a:r>
            <a:r>
              <a:rPr lang="tr-TR" sz="3200" dirty="0" smtClean="0"/>
              <a:t> </a:t>
            </a:r>
            <a:r>
              <a:rPr lang="tr-TR" sz="3200" dirty="0" err="1" smtClean="0"/>
              <a:t>are</a:t>
            </a:r>
            <a:r>
              <a:rPr lang="tr-TR" sz="3200" dirty="0" smtClean="0"/>
              <a:t> not </a:t>
            </a:r>
            <a:r>
              <a:rPr lang="tr-TR" sz="3200" dirty="0" err="1" smtClean="0"/>
              <a:t>alike</a:t>
            </a:r>
            <a:r>
              <a:rPr lang="tr-TR" sz="3200" dirty="0" smtClean="0"/>
              <a:t> </a:t>
            </a:r>
            <a:r>
              <a:rPr lang="tr-TR" sz="3200" dirty="0" err="1" smtClean="0"/>
              <a:t>the</a:t>
            </a:r>
            <a:r>
              <a:rPr lang="tr-TR" sz="3200" dirty="0" smtClean="0"/>
              <a:t> rest of </a:t>
            </a:r>
            <a:r>
              <a:rPr lang="tr-TR" sz="3200" dirty="0" err="1" smtClean="0"/>
              <a:t>the</a:t>
            </a:r>
            <a:r>
              <a:rPr lang="tr-TR" sz="3200" dirty="0" smtClean="0"/>
              <a:t> </a:t>
            </a:r>
            <a:r>
              <a:rPr lang="tr-TR" sz="3200" dirty="0" err="1" smtClean="0"/>
              <a:t>Aegean</a:t>
            </a:r>
            <a:r>
              <a:rPr lang="tr-TR" sz="3200" dirty="0" smtClean="0"/>
              <a:t> </a:t>
            </a:r>
            <a:r>
              <a:rPr lang="tr-TR" sz="3200" dirty="0" err="1" smtClean="0"/>
              <a:t>Region’s</a:t>
            </a:r>
            <a:r>
              <a:rPr lang="tr-TR" sz="3200" dirty="0" smtClean="0"/>
              <a:t> </a:t>
            </a:r>
            <a:r>
              <a:rPr lang="tr-TR" sz="3200" dirty="0" err="1" smtClean="0"/>
              <a:t>houses</a:t>
            </a:r>
            <a:r>
              <a:rPr lang="tr-TR" sz="3200" dirty="0" smtClean="0"/>
              <a:t>.</a:t>
            </a:r>
          </a:p>
          <a:p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260648"/>
            <a:ext cx="8136904" cy="1656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	At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point</a:t>
            </a:r>
            <a:r>
              <a:rPr lang="tr-TR" dirty="0" smtClean="0"/>
              <a:t>,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residants</a:t>
            </a:r>
            <a:r>
              <a:rPr lang="tr-TR" dirty="0" smtClean="0"/>
              <a:t> of </a:t>
            </a:r>
            <a:r>
              <a:rPr lang="tr-TR" dirty="0" err="1" smtClean="0"/>
              <a:t>Katakekaumene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careful</a:t>
            </a:r>
            <a:r>
              <a:rPr lang="tr-TR" dirty="0" smtClean="0"/>
              <a:t> </a:t>
            </a:r>
            <a:r>
              <a:rPr lang="tr-TR" dirty="0" err="1" smtClean="0"/>
              <a:t>about</a:t>
            </a:r>
            <a:r>
              <a:rPr lang="tr-TR" dirty="0" smtClean="0"/>
              <a:t> </a:t>
            </a:r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shakes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build</a:t>
            </a:r>
            <a:r>
              <a:rPr lang="tr-TR" dirty="0" smtClean="0"/>
              <a:t> </a:t>
            </a:r>
            <a:r>
              <a:rPr lang="tr-TR" dirty="0" err="1" smtClean="0"/>
              <a:t>their</a:t>
            </a:r>
            <a:r>
              <a:rPr lang="tr-TR" dirty="0" smtClean="0"/>
              <a:t> </a:t>
            </a:r>
            <a:r>
              <a:rPr lang="tr-TR" dirty="0" err="1" smtClean="0"/>
              <a:t>houses</a:t>
            </a:r>
            <a:r>
              <a:rPr lang="tr-TR" dirty="0" smtClean="0"/>
              <a:t> </a:t>
            </a:r>
            <a:r>
              <a:rPr lang="tr-TR" dirty="0" err="1" smtClean="0"/>
              <a:t>according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shakes</a:t>
            </a:r>
            <a:r>
              <a:rPr lang="tr-TR" dirty="0" smtClean="0"/>
              <a:t>.</a:t>
            </a:r>
          </a:p>
        </p:txBody>
      </p:sp>
      <p:pic>
        <p:nvPicPr>
          <p:cNvPr id="9" name="8 Resim" descr="kula-belediyesi_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2060848"/>
            <a:ext cx="4990154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Here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are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some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structures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in Kula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affected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by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these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sz="3200" dirty="0" err="1" smtClean="0">
                <a:solidFill>
                  <a:srgbClr val="C00000"/>
                </a:solidFill>
                <a:latin typeface="Animated" pitchFamily="2" charset="0"/>
              </a:rPr>
              <a:t>causes</a:t>
            </a:r>
            <a:r>
              <a:rPr lang="tr-TR" sz="3200" dirty="0" smtClean="0">
                <a:solidFill>
                  <a:srgbClr val="C00000"/>
                </a:solidFill>
                <a:latin typeface="Animated" pitchFamily="2" charset="0"/>
              </a:rPr>
              <a:t>:</a:t>
            </a:r>
            <a:endParaRPr lang="tr-TR" sz="3200" dirty="0">
              <a:solidFill>
                <a:srgbClr val="C00000"/>
              </a:solidFill>
              <a:latin typeface="Animated" pitchFamily="2" charset="0"/>
            </a:endParaRPr>
          </a:p>
        </p:txBody>
      </p:sp>
      <p:pic>
        <p:nvPicPr>
          <p:cNvPr id="1026" name="Picture 2" descr="C:\Users\AIO\Desktop\zabunlar konağı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984776" cy="4649242"/>
          </a:xfrm>
          <a:prstGeom prst="rect">
            <a:avLst/>
          </a:prstGeom>
          <a:noFill/>
        </p:spPr>
      </p:pic>
      <p:sp>
        <p:nvSpPr>
          <p:cNvPr id="7" name="6 Metin kutusu"/>
          <p:cNvSpPr txBox="1"/>
          <p:nvPr/>
        </p:nvSpPr>
        <p:spPr>
          <a:xfrm>
            <a:off x="3347864" y="60932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Zabunlar</a:t>
            </a:r>
            <a:r>
              <a:rPr lang="tr-TR" dirty="0" smtClean="0"/>
              <a:t> </a:t>
            </a:r>
            <a:r>
              <a:rPr lang="tr-TR" dirty="0" err="1" smtClean="0"/>
              <a:t>Mansion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Here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are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some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structures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in Kula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affected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by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these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causes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: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4" name="3 İçerik Yer Tutucusu" descr="50517936_1468434603289661_5806110035966731483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834" y="1600200"/>
            <a:ext cx="655233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Here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are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some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structures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in Kula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affected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by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these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causes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: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4" name="3 İçerik Yer Tutucusu" descr="1516184701_kula-evle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556792"/>
            <a:ext cx="7917680" cy="50144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Here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are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some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structures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in Kula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affected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by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these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 </a:t>
            </a:r>
            <a:r>
              <a:rPr lang="tr-TR" dirty="0" err="1" smtClean="0">
                <a:solidFill>
                  <a:srgbClr val="C00000"/>
                </a:solidFill>
                <a:latin typeface="Animated" pitchFamily="2" charset="0"/>
              </a:rPr>
              <a:t>causes</a:t>
            </a:r>
            <a:r>
              <a:rPr lang="tr-TR" dirty="0" smtClean="0">
                <a:solidFill>
                  <a:srgbClr val="C00000"/>
                </a:solidFill>
                <a:latin typeface="Animated" pitchFamily="2" charset="0"/>
              </a:rPr>
              <a:t>: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6" name="5 İçerik Yer Tutucusu" descr="x1_ac5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3240360" cy="4816196"/>
          </a:xfrm>
        </p:spPr>
      </p:pic>
      <p:pic>
        <p:nvPicPr>
          <p:cNvPr id="7" name="6 Resim" descr="x2_2411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628800"/>
            <a:ext cx="3584186" cy="4824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THE GEOGRAPHY OF KULA</a:t>
            </a:r>
            <a:endParaRPr lang="en-US" dirty="0"/>
          </a:p>
        </p:txBody>
      </p:sp>
      <p:pic>
        <p:nvPicPr>
          <p:cNvPr id="4" name="3 İçerik Yer Tutucusu" descr="2_2 Jeoloji haritas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6967648" cy="4525963"/>
          </a:xfrm>
        </p:spPr>
      </p:pic>
      <p:sp>
        <p:nvSpPr>
          <p:cNvPr id="5" name="4 Metin kutusu"/>
          <p:cNvSpPr txBox="1"/>
          <p:nvPr/>
        </p:nvSpPr>
        <p:spPr>
          <a:xfrm>
            <a:off x="2987824" y="593998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Geological</a:t>
            </a:r>
            <a:r>
              <a:rPr lang="tr-TR" dirty="0" smtClean="0"/>
              <a:t> </a:t>
            </a:r>
            <a:r>
              <a:rPr lang="tr-TR" dirty="0" err="1" smtClean="0"/>
              <a:t>Map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Katakekaumene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51520" y="1340768"/>
            <a:ext cx="4978896" cy="45259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tr-TR" sz="3000" dirty="0" smtClean="0"/>
              <a:t>    </a:t>
            </a:r>
            <a:r>
              <a:rPr lang="en-US" sz="3000" dirty="0" smtClean="0"/>
              <a:t>Kula </a:t>
            </a:r>
            <a:r>
              <a:rPr lang="en-US" sz="3000" dirty="0" err="1" smtClean="0"/>
              <a:t>Geopark</a:t>
            </a:r>
            <a:r>
              <a:rPr lang="en-US" sz="3000" dirty="0" smtClean="0"/>
              <a:t> has been known for 2 thousand years. The great geographer of the ancient period </a:t>
            </a:r>
            <a:r>
              <a:rPr lang="en-US" sz="3000" dirty="0" smtClean="0"/>
              <a:t>Strabo, </a:t>
            </a:r>
            <a:r>
              <a:rPr lang="en-US" sz="3000" dirty="0" smtClean="0"/>
              <a:t>born in </a:t>
            </a:r>
            <a:r>
              <a:rPr lang="en-US" sz="3000" dirty="0" err="1" smtClean="0"/>
              <a:t>Amasya</a:t>
            </a:r>
            <a:r>
              <a:rPr lang="en-US" sz="3000" dirty="0" smtClean="0"/>
              <a:t>,</a:t>
            </a:r>
            <a:r>
              <a:rPr lang="tr-TR" sz="3000" dirty="0" smtClean="0"/>
              <a:t> </a:t>
            </a:r>
            <a:r>
              <a:rPr lang="tr-TR" sz="3000" dirty="0" err="1" smtClean="0"/>
              <a:t>Turkey</a:t>
            </a:r>
            <a:r>
              <a:rPr lang="tr-TR" sz="3000" dirty="0" smtClean="0"/>
              <a:t>,</a:t>
            </a:r>
            <a:r>
              <a:rPr lang="en-US" sz="3000" dirty="0" smtClean="0"/>
              <a:t> describes Kula in detail in his book titled</a:t>
            </a:r>
            <a:r>
              <a:rPr lang="tr-TR" sz="3000" dirty="0" smtClean="0"/>
              <a:t> </a:t>
            </a:r>
            <a:r>
              <a:rPr lang="en-US" sz="3000" dirty="0" err="1" smtClean="0"/>
              <a:t>Geograph</a:t>
            </a:r>
            <a:r>
              <a:rPr lang="tr-TR" sz="3000" dirty="0" smtClean="0"/>
              <a:t>ika</a:t>
            </a:r>
            <a:r>
              <a:rPr lang="en-US" sz="3000" dirty="0" smtClean="0"/>
              <a:t> </a:t>
            </a:r>
            <a:r>
              <a:rPr lang="en-US" sz="3000" dirty="0" smtClean="0"/>
              <a:t>which is called as </a:t>
            </a:r>
            <a:r>
              <a:rPr lang="en-US" sz="3000" dirty="0" err="1" smtClean="0"/>
              <a:t>Katakekaumene</a:t>
            </a:r>
            <a:r>
              <a:rPr lang="en-US" sz="3000" dirty="0" smtClean="0"/>
              <a:t> (Burnt Country) because of coal black basalt stones.</a:t>
            </a:r>
            <a:endParaRPr lang="tr-TR" sz="3000" dirty="0"/>
          </a:p>
        </p:txBody>
      </p:sp>
      <p:pic>
        <p:nvPicPr>
          <p:cNvPr id="4" name="Picture 2" descr="strabo ile ilgili gÃ¶rsel sonuc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844824"/>
            <a:ext cx="3024336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VOLCANO CONES AND CRATERS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139675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000" dirty="0" smtClean="0"/>
              <a:t>There are 80 volcanic slag </a:t>
            </a:r>
            <a:r>
              <a:rPr lang="en-US" sz="3000" dirty="0" smtClean="0"/>
              <a:t>cone</a:t>
            </a:r>
            <a:r>
              <a:rPr lang="tr-TR" sz="3000" dirty="0" smtClean="0"/>
              <a:t>s</a:t>
            </a:r>
            <a:r>
              <a:rPr lang="en-US" sz="3000" dirty="0" smtClean="0"/>
              <a:t> </a:t>
            </a:r>
            <a:r>
              <a:rPr lang="en-US" sz="3000" dirty="0" smtClean="0"/>
              <a:t>and 5 </a:t>
            </a:r>
            <a:r>
              <a:rPr lang="en-US" sz="3000" dirty="0" err="1" smtClean="0"/>
              <a:t>maar</a:t>
            </a:r>
            <a:r>
              <a:rPr lang="tr-TR" sz="3000" dirty="0" smtClean="0"/>
              <a:t>s</a:t>
            </a:r>
            <a:r>
              <a:rPr lang="en-US" sz="3000" dirty="0" smtClean="0"/>
              <a:t> in Kula Geopark. The height of these slag </a:t>
            </a:r>
            <a:r>
              <a:rPr lang="en-US" sz="3000" dirty="0" smtClean="0"/>
              <a:t>cones</a:t>
            </a:r>
            <a:r>
              <a:rPr lang="tr-TR" sz="3000" dirty="0" smtClean="0"/>
              <a:t> </a:t>
            </a:r>
            <a:r>
              <a:rPr lang="tr-TR" sz="3000" dirty="0" err="1" smtClean="0"/>
              <a:t>are</a:t>
            </a:r>
            <a:r>
              <a:rPr lang="en-US" sz="3000" dirty="0" smtClean="0"/>
              <a:t> miniature size</a:t>
            </a:r>
            <a:r>
              <a:rPr lang="tr-TR" sz="3000" dirty="0" smtClean="0"/>
              <a:t>d </a:t>
            </a:r>
            <a:r>
              <a:rPr lang="tr-TR" sz="3000" dirty="0" err="1" smtClean="0"/>
              <a:t>and</a:t>
            </a:r>
            <a:r>
              <a:rPr lang="en-US" sz="3000" dirty="0" smtClean="0"/>
              <a:t> </a:t>
            </a:r>
            <a:r>
              <a:rPr lang="en-US" sz="3000" dirty="0" smtClean="0"/>
              <a:t>does not exceed 150 </a:t>
            </a:r>
            <a:r>
              <a:rPr lang="tr-TR" sz="3000" dirty="0" err="1" smtClean="0"/>
              <a:t>meters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pic>
        <p:nvPicPr>
          <p:cNvPr id="4" name="3 Resim" descr="1_feb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385" y="3068960"/>
            <a:ext cx="7762039" cy="28803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VOLCANIC CAVES AND TUNNELS</a:t>
            </a:r>
            <a:endParaRPr lang="en-US" dirty="0"/>
          </a:p>
        </p:txBody>
      </p:sp>
      <p:pic>
        <p:nvPicPr>
          <p:cNvPr id="4" name="3 İçerik Yer Tutucusu" descr="_mg_5576_copy_24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3" y="1628800"/>
            <a:ext cx="4392487" cy="3888431"/>
          </a:xfrm>
        </p:spPr>
      </p:pic>
      <p:pic>
        <p:nvPicPr>
          <p:cNvPr id="5" name="4 Resim" descr="img_0987_707c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628800"/>
            <a:ext cx="4211960" cy="3888432"/>
          </a:xfrm>
          <a:prstGeom prst="rect">
            <a:avLst/>
          </a:prstGeom>
        </p:spPr>
      </p:pic>
      <p:sp>
        <p:nvSpPr>
          <p:cNvPr id="6" name="5 Metin kutusu"/>
          <p:cNvSpPr txBox="1"/>
          <p:nvPr/>
        </p:nvSpPr>
        <p:spPr>
          <a:xfrm>
            <a:off x="3131840" y="580526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Volcano</a:t>
            </a:r>
            <a:r>
              <a:rPr lang="tr-TR" dirty="0" smtClean="0"/>
              <a:t> </a:t>
            </a:r>
            <a:r>
              <a:rPr lang="tr-TR" dirty="0" err="1" smtClean="0"/>
              <a:t>cones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craters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VOLCANIC CAVES AND TUNNELS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612776"/>
          </a:xfrm>
        </p:spPr>
        <p:txBody>
          <a:bodyPr/>
          <a:lstStyle/>
          <a:p>
            <a:pPr algn="ctr">
              <a:buNone/>
            </a:pPr>
            <a:r>
              <a:rPr lang="tr-TR" dirty="0" smtClean="0"/>
              <a:t>Lava </a:t>
            </a:r>
            <a:r>
              <a:rPr lang="en-US" dirty="0" smtClean="0"/>
              <a:t>tunnels are formed as a result of solidification of the parts of the lava which are in contact with the air. </a:t>
            </a:r>
            <a:endParaRPr lang="en-US" dirty="0"/>
          </a:p>
        </p:txBody>
      </p:sp>
      <p:pic>
        <p:nvPicPr>
          <p:cNvPr id="4" name="3 Resim" descr="img_0882_138d6_24ae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852936"/>
            <a:ext cx="6840760" cy="371712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VOLCANIC CAVES AND TUNNELS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108720"/>
          </a:xfrm>
        </p:spPr>
        <p:txBody>
          <a:bodyPr/>
          <a:lstStyle/>
          <a:p>
            <a:pPr algn="ctr">
              <a:buNone/>
            </a:pPr>
            <a:r>
              <a:rPr lang="en-US" dirty="0" smtClean="0"/>
              <a:t>There are many</a:t>
            </a:r>
            <a:r>
              <a:rPr lang="tr-TR" dirty="0" smtClean="0"/>
              <a:t> lava</a:t>
            </a:r>
            <a:r>
              <a:rPr lang="en-US" dirty="0" smtClean="0"/>
              <a:t> tunnels on the </a:t>
            </a:r>
            <a:r>
              <a:rPr lang="tr-TR" dirty="0" err="1" smtClean="0"/>
              <a:t>K</a:t>
            </a:r>
            <a:r>
              <a:rPr lang="en-US" dirty="0" err="1" smtClean="0"/>
              <a:t>ula</a:t>
            </a:r>
            <a:r>
              <a:rPr lang="tr-TR" dirty="0" smtClean="0"/>
              <a:t> lava </a:t>
            </a:r>
            <a:r>
              <a:rPr lang="tr-TR" dirty="0" err="1" smtClean="0"/>
              <a:t>flows</a:t>
            </a:r>
            <a:r>
              <a:rPr lang="tr-TR" dirty="0" smtClean="0"/>
              <a:t>, </a:t>
            </a:r>
            <a:r>
              <a:rPr lang="en-US" dirty="0" smtClean="0"/>
              <a:t>which the lava flows</a:t>
            </a:r>
            <a:r>
              <a:rPr lang="tr-TR" dirty="0" smtClean="0"/>
              <a:t> </a:t>
            </a:r>
            <a:r>
              <a:rPr lang="tr-TR" dirty="0" err="1" smtClean="0"/>
              <a:t>through</a:t>
            </a:r>
            <a:r>
              <a:rPr lang="tr-TR" dirty="0" smtClean="0"/>
              <a:t>.</a:t>
            </a:r>
          </a:p>
        </p:txBody>
      </p:sp>
      <p:pic>
        <p:nvPicPr>
          <p:cNvPr id="4" name="3 Resim" descr="gediz_lav_magarasi_72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492896"/>
            <a:ext cx="7876110" cy="405429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tr-T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VOLCANIC CANYON AND WATERFALLS</a:t>
            </a:r>
            <a:endParaRPr lang="en-US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190080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000" dirty="0" smtClean="0"/>
              <a:t>In the volcanic Geopark of Kula, volcanic canyons</a:t>
            </a:r>
            <a:r>
              <a:rPr lang="tr-TR" sz="3000" dirty="0" smtClean="0"/>
              <a:t>, </a:t>
            </a:r>
            <a:r>
              <a:rPr lang="en-US" sz="3000" dirty="0" smtClean="0"/>
              <a:t>with</a:t>
            </a:r>
            <a:r>
              <a:rPr lang="tr-TR" sz="3000" dirty="0" smtClean="0"/>
              <a:t> </a:t>
            </a:r>
            <a:r>
              <a:rPr lang="en-US" sz="3000" dirty="0" smtClean="0"/>
              <a:t>more than 20 kilometers </a:t>
            </a:r>
            <a:r>
              <a:rPr lang="tr-TR" sz="3000" dirty="0" smtClean="0"/>
              <a:t>total </a:t>
            </a:r>
            <a:r>
              <a:rPr lang="tr-TR" sz="3000" dirty="0" err="1" smtClean="0"/>
              <a:t>length</a:t>
            </a:r>
            <a:r>
              <a:rPr lang="tr-TR" sz="3000" dirty="0" smtClean="0"/>
              <a:t>, </a:t>
            </a:r>
            <a:r>
              <a:rPr lang="en-US" sz="3000" dirty="0" smtClean="0"/>
              <a:t>were formed as a result of the lavas that fill the valleys by the </a:t>
            </a:r>
            <a:r>
              <a:rPr lang="en-US" sz="3000" dirty="0" err="1" smtClean="0"/>
              <a:t>Gediz</a:t>
            </a:r>
            <a:r>
              <a:rPr lang="en-US" sz="3000" dirty="0" smtClean="0"/>
              <a:t> River and its branches.</a:t>
            </a:r>
            <a:r>
              <a:rPr lang="tr-TR" sz="3000" dirty="0" smtClean="0"/>
              <a:t>????? </a:t>
            </a:r>
            <a:endParaRPr lang="en-US" sz="3000" dirty="0"/>
          </a:p>
        </p:txBody>
      </p:sp>
      <p:sp>
        <p:nvSpPr>
          <p:cNvPr id="4" name="3 Metin kutusu"/>
          <p:cNvSpPr txBox="1"/>
          <p:nvPr/>
        </p:nvSpPr>
        <p:spPr>
          <a:xfrm>
            <a:off x="1331640" y="188640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800" dirty="0" smtClean="0"/>
              <a:t>Kula Volkanik </a:t>
            </a:r>
            <a:r>
              <a:rPr lang="tr-TR" sz="800" dirty="0" err="1" smtClean="0"/>
              <a:t>Jeoparkında</a:t>
            </a:r>
            <a:r>
              <a:rPr lang="tr-TR" sz="800" dirty="0" smtClean="0"/>
              <a:t> vadileri dolduran lavların Gediz nehri ve kolları tarafından parçalanması sonucu toplam uzunluğu 20 kilometreyi geçen volkanik kanyonlar oluşmuştur.</a:t>
            </a:r>
            <a:endParaRPr lang="en-US" sz="800" dirty="0"/>
          </a:p>
        </p:txBody>
      </p:sp>
      <p:pic>
        <p:nvPicPr>
          <p:cNvPr id="5" name="4 Resim" descr="[group_10]_mg_5295__mg_53028_images0000_f642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140968"/>
            <a:ext cx="7884368" cy="34310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VOLCANIC CANYON AND WATERFALLS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93610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/>
              <a:t>Waterfalls are formed due to local collapses occur</a:t>
            </a:r>
            <a:r>
              <a:rPr lang="tr-TR" dirty="0" smtClean="0"/>
              <a:t>ed</a:t>
            </a:r>
            <a:r>
              <a:rPr lang="en-US" dirty="0" smtClean="0"/>
              <a:t> in these canyons.</a:t>
            </a:r>
            <a:endParaRPr lang="en-US" dirty="0"/>
          </a:p>
        </p:txBody>
      </p:sp>
      <p:pic>
        <p:nvPicPr>
          <p:cNvPr id="4" name="3 Resim" descr="_mg_5309_e4b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348880"/>
            <a:ext cx="8136904" cy="420012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VOLCANIC CANYON AND WATERFALLS</a:t>
            </a:r>
            <a:endParaRPr lang="en-US" sz="3600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11807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The most famous of these</a:t>
            </a:r>
            <a:r>
              <a:rPr lang="tr-TR" sz="3000" dirty="0" smtClean="0"/>
              <a:t> </a:t>
            </a:r>
            <a:r>
              <a:rPr lang="tr-TR" sz="3000" dirty="0" err="1" smtClean="0"/>
              <a:t>waterfalls</a:t>
            </a:r>
            <a:r>
              <a:rPr lang="en-US" sz="3000" dirty="0" smtClean="0"/>
              <a:t> is the Su</a:t>
            </a:r>
            <a:r>
              <a:rPr lang="tr-TR" sz="3000" dirty="0" smtClean="0"/>
              <a:t>u</a:t>
            </a:r>
            <a:r>
              <a:rPr lang="en-US" sz="3000" dirty="0" err="1" smtClean="0"/>
              <a:t>çtu</a:t>
            </a:r>
            <a:r>
              <a:rPr lang="en-US" sz="3000" dirty="0" smtClean="0"/>
              <a:t> Waterfall in </a:t>
            </a:r>
            <a:r>
              <a:rPr lang="en-US" sz="3000" dirty="0" err="1" smtClean="0"/>
              <a:t>Adala</a:t>
            </a:r>
            <a:r>
              <a:rPr lang="en-US" sz="3000" dirty="0" smtClean="0"/>
              <a:t> Canyon, which has a 25 m drop.</a:t>
            </a:r>
            <a:endParaRPr lang="en-US" sz="3000" dirty="0"/>
          </a:p>
        </p:txBody>
      </p:sp>
      <p:pic>
        <p:nvPicPr>
          <p:cNvPr id="4" name="3 Resim" descr="_mg_5507_c5fb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348880"/>
            <a:ext cx="7524328" cy="420012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MINERAL WATERS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2404864"/>
          </a:xfrm>
        </p:spPr>
        <p:txBody>
          <a:bodyPr/>
          <a:lstStyle/>
          <a:p>
            <a:pPr algn="ctr">
              <a:buNone/>
            </a:pPr>
            <a:r>
              <a:rPr lang="tr-TR" sz="3000" dirty="0" err="1" smtClean="0"/>
              <a:t>When</a:t>
            </a:r>
            <a:r>
              <a:rPr lang="tr-TR" sz="3000" dirty="0" smtClean="0"/>
              <a:t> </a:t>
            </a:r>
            <a:r>
              <a:rPr lang="tr-TR" sz="3000" dirty="0" err="1" smtClean="0"/>
              <a:t>Anatolia</a:t>
            </a:r>
            <a:r>
              <a:rPr lang="tr-TR" sz="3000" dirty="0" smtClean="0"/>
              <a:t> </a:t>
            </a:r>
            <a:r>
              <a:rPr lang="tr-TR" sz="3000" dirty="0" err="1" smtClean="0"/>
              <a:t>was</a:t>
            </a:r>
            <a:r>
              <a:rPr lang="tr-TR" sz="3000" dirty="0" smtClean="0"/>
              <a:t> not yet a </a:t>
            </a:r>
            <a:r>
              <a:rPr lang="tr-TR" sz="3000" dirty="0" err="1" smtClean="0"/>
              <a:t>continental</a:t>
            </a:r>
            <a:r>
              <a:rPr lang="tr-TR" sz="3000" dirty="0" smtClean="0"/>
              <a:t> , as a </a:t>
            </a:r>
            <a:r>
              <a:rPr lang="tr-TR" sz="3000" dirty="0" err="1" smtClean="0"/>
              <a:t>result</a:t>
            </a:r>
            <a:r>
              <a:rPr lang="tr-TR" sz="3000" dirty="0" smtClean="0"/>
              <a:t> of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contact</a:t>
            </a:r>
            <a:r>
              <a:rPr lang="tr-TR" sz="3000" dirty="0" smtClean="0"/>
              <a:t> of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sea</a:t>
            </a:r>
            <a:r>
              <a:rPr lang="tr-TR" sz="3000" dirty="0" smtClean="0"/>
              <a:t> </a:t>
            </a:r>
            <a:r>
              <a:rPr lang="tr-TR" sz="3000" dirty="0" err="1" smtClean="0"/>
              <a:t>water</a:t>
            </a:r>
            <a:r>
              <a:rPr lang="tr-TR" sz="3000" dirty="0" smtClean="0"/>
              <a:t> </a:t>
            </a:r>
            <a:r>
              <a:rPr lang="tr-TR" sz="3000" dirty="0" err="1" smtClean="0"/>
              <a:t>and</a:t>
            </a:r>
            <a:r>
              <a:rPr lang="tr-TR" sz="3000" dirty="0" smtClean="0"/>
              <a:t>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volcanos</a:t>
            </a:r>
            <a:r>
              <a:rPr lang="tr-TR" sz="3000" dirty="0" smtClean="0"/>
              <a:t> </a:t>
            </a:r>
            <a:r>
              <a:rPr lang="tr-TR" sz="3000" dirty="0" err="1" smtClean="0"/>
              <a:t>erupting</a:t>
            </a:r>
            <a:r>
              <a:rPr lang="tr-TR" sz="3000" dirty="0" smtClean="0"/>
              <a:t> in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ocean</a:t>
            </a:r>
            <a:r>
              <a:rPr lang="tr-TR" sz="3000" dirty="0" smtClean="0"/>
              <a:t> </a:t>
            </a:r>
            <a:r>
              <a:rPr lang="tr-TR" sz="3000" dirty="0" err="1" smtClean="0"/>
              <a:t>floor</a:t>
            </a:r>
            <a:r>
              <a:rPr lang="tr-TR" sz="3000" dirty="0" smtClean="0"/>
              <a:t>,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green</a:t>
            </a:r>
            <a:r>
              <a:rPr lang="tr-TR" sz="3000" dirty="0" smtClean="0"/>
              <a:t> </a:t>
            </a:r>
            <a:r>
              <a:rPr lang="tr-TR" sz="3000" dirty="0" err="1" smtClean="0"/>
              <a:t>coloured</a:t>
            </a:r>
            <a:r>
              <a:rPr lang="tr-TR" sz="3000" dirty="0" smtClean="0"/>
              <a:t> </a:t>
            </a:r>
            <a:r>
              <a:rPr lang="tr-TR" sz="3000" dirty="0" err="1" smtClean="0"/>
              <a:t>and</a:t>
            </a:r>
            <a:r>
              <a:rPr lang="tr-TR" sz="3000" dirty="0" smtClean="0"/>
              <a:t> </a:t>
            </a:r>
            <a:r>
              <a:rPr lang="tr-TR" sz="3000" dirty="0" err="1" smtClean="0"/>
              <a:t>slipperly</a:t>
            </a:r>
            <a:r>
              <a:rPr lang="tr-TR" sz="3000" dirty="0" smtClean="0"/>
              <a:t> </a:t>
            </a:r>
            <a:r>
              <a:rPr lang="tr-TR" sz="3000" dirty="0" err="1" smtClean="0"/>
              <a:t>surfaced</a:t>
            </a:r>
            <a:r>
              <a:rPr lang="tr-TR" sz="3000" dirty="0" smtClean="0"/>
              <a:t> </a:t>
            </a:r>
            <a:r>
              <a:rPr lang="tr-TR" sz="3000" dirty="0" err="1" smtClean="0"/>
              <a:t>rocks</a:t>
            </a:r>
            <a:r>
              <a:rPr lang="tr-TR" sz="3000" dirty="0" smtClean="0"/>
              <a:t> </a:t>
            </a:r>
            <a:r>
              <a:rPr lang="tr-TR" sz="3000" dirty="0" err="1" smtClean="0"/>
              <a:t>known</a:t>
            </a:r>
            <a:r>
              <a:rPr lang="tr-TR" sz="3000" dirty="0" smtClean="0"/>
              <a:t> as </a:t>
            </a:r>
            <a:r>
              <a:rPr lang="tr-TR" sz="3000" dirty="0" err="1" smtClean="0"/>
              <a:t>Serpantinid</a:t>
            </a:r>
            <a:r>
              <a:rPr lang="tr-TR" sz="3000" dirty="0" smtClean="0"/>
              <a:t> has </a:t>
            </a:r>
            <a:r>
              <a:rPr lang="tr-TR" sz="3000" dirty="0" err="1" smtClean="0"/>
              <a:t>formed</a:t>
            </a:r>
            <a:r>
              <a:rPr lang="tr-TR" sz="3000" dirty="0" smtClean="0"/>
              <a:t>.</a:t>
            </a:r>
          </a:p>
          <a:p>
            <a:endParaRPr lang="en-US" dirty="0"/>
          </a:p>
        </p:txBody>
      </p:sp>
      <p:pic>
        <p:nvPicPr>
          <p:cNvPr id="4" name="3 Resim" descr="_mg_6602_1544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140968"/>
            <a:ext cx="7092280" cy="336645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MINERAL WATERS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964704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000" dirty="0" smtClean="0"/>
              <a:t>As a by-product of this process of metamorphosis, a white </a:t>
            </a:r>
            <a:r>
              <a:rPr lang="en-US" sz="3000" dirty="0" err="1" smtClean="0"/>
              <a:t>magnesite</a:t>
            </a:r>
            <a:r>
              <a:rPr lang="en-US" sz="3000" dirty="0" smtClean="0"/>
              <a:t> mineral was formed.</a:t>
            </a:r>
            <a:endParaRPr lang="en-US" sz="3000" dirty="0"/>
          </a:p>
        </p:txBody>
      </p:sp>
      <p:pic>
        <p:nvPicPr>
          <p:cNvPr id="4" name="3 Resim" descr="img_1389_716d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6912768" cy="432014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COLUMN BASALTS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4687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In the volcanic Geopark of Kula, characteristic column basalts called </a:t>
            </a:r>
            <a:r>
              <a:rPr lang="en-US" sz="3000" dirty="0" err="1" smtClean="0"/>
              <a:t>Burgaz</a:t>
            </a:r>
            <a:r>
              <a:rPr lang="en-US" sz="3000" dirty="0" smtClean="0"/>
              <a:t> </a:t>
            </a:r>
            <a:r>
              <a:rPr lang="en-US" sz="3000" dirty="0" err="1" smtClean="0"/>
              <a:t>volcanites</a:t>
            </a:r>
            <a:r>
              <a:rPr lang="en-US" sz="3000" dirty="0" smtClean="0"/>
              <a:t> were formed in the first stage lava flow</a:t>
            </a:r>
            <a:r>
              <a:rPr lang="tr-TR" sz="3000" dirty="0" err="1" smtClean="0"/>
              <a:t>ing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pic>
        <p:nvPicPr>
          <p:cNvPr id="2050" name="Picture 2" descr="C:\Users\ramazan\Desktop\sutunbazaltlar_deb1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2976"/>
            <a:ext cx="9144000" cy="3645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772816"/>
            <a:ext cx="3600400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r-TR" dirty="0" smtClean="0"/>
              <a:t>    </a:t>
            </a:r>
            <a:r>
              <a:rPr lang="tr-TR" dirty="0" err="1" smtClean="0"/>
              <a:t>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 smtClean="0"/>
              <a:t>quotes</a:t>
            </a:r>
            <a:r>
              <a:rPr lang="en-US" dirty="0" smtClean="0"/>
              <a:t> from the</a:t>
            </a:r>
            <a:r>
              <a:rPr lang="tr-TR" dirty="0" smtClean="0"/>
              <a:t> </a:t>
            </a:r>
            <a:r>
              <a:rPr lang="en-US" dirty="0" smtClean="0"/>
              <a:t>two thousand years </a:t>
            </a:r>
            <a:r>
              <a:rPr lang="en-US" dirty="0" err="1" smtClean="0"/>
              <a:t>ag</a:t>
            </a:r>
            <a:r>
              <a:rPr lang="tr-TR" dirty="0" smtClean="0"/>
              <a:t>ed</a:t>
            </a:r>
            <a:r>
              <a:rPr lang="en-US" dirty="0" smtClean="0"/>
              <a:t> book </a:t>
            </a:r>
            <a:r>
              <a:rPr lang="tr-TR" dirty="0" smtClean="0"/>
              <a:t>“</a:t>
            </a:r>
            <a:r>
              <a:rPr lang="en-US" dirty="0" err="1" smtClean="0"/>
              <a:t>Geograph</a:t>
            </a:r>
            <a:r>
              <a:rPr lang="tr-TR" dirty="0" smtClean="0"/>
              <a:t>ika”, </a:t>
            </a:r>
            <a:r>
              <a:rPr lang="en-US" dirty="0" smtClean="0"/>
              <a:t>written by Strabo:</a:t>
            </a:r>
            <a:endParaRPr lang="tr-TR" dirty="0" smtClean="0"/>
          </a:p>
        </p:txBody>
      </p:sp>
      <p:pic>
        <p:nvPicPr>
          <p:cNvPr id="4" name="3 Resim" descr="2_3 Strab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32656"/>
            <a:ext cx="4581128" cy="6022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COLUMN BASALTS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860032" y="1916832"/>
            <a:ext cx="3456384" cy="39604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Column basalts are</a:t>
            </a:r>
            <a:r>
              <a:rPr lang="tr-TR" sz="3000" dirty="0" smtClean="0"/>
              <a:t> </a:t>
            </a:r>
            <a:r>
              <a:rPr lang="tr-TR" sz="3000" dirty="0" err="1" smtClean="0"/>
              <a:t>vertical</a:t>
            </a:r>
            <a:r>
              <a:rPr lang="en-US" sz="3000" dirty="0" smtClean="0"/>
              <a:t> crack</a:t>
            </a:r>
            <a:r>
              <a:rPr lang="tr-TR" sz="3000" dirty="0" smtClean="0"/>
              <a:t>s </a:t>
            </a:r>
            <a:r>
              <a:rPr lang="en-US" sz="3000" dirty="0" smtClean="0"/>
              <a:t>due to shrinkage and stresses during rapid cooling of thick lava covers.</a:t>
            </a:r>
            <a:endParaRPr lang="en-US" sz="3000" dirty="0"/>
          </a:p>
        </p:txBody>
      </p:sp>
      <p:pic>
        <p:nvPicPr>
          <p:cNvPr id="4" name="3 Resim" descr="_mg_2628_2a2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084" y="1268760"/>
            <a:ext cx="3844781" cy="537321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FAIRY CHIMNEYS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436096" y="2132856"/>
            <a:ext cx="2592288" cy="36004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Kula has fairy </a:t>
            </a:r>
            <a:r>
              <a:rPr lang="tr-TR" dirty="0" smtClean="0"/>
              <a:t>c</a:t>
            </a:r>
            <a:r>
              <a:rPr lang="en-US" dirty="0" err="1" smtClean="0"/>
              <a:t>himneys</a:t>
            </a:r>
            <a:r>
              <a:rPr lang="en-US" dirty="0" smtClean="0"/>
              <a:t> similar to those in Cappadocia.</a:t>
            </a:r>
            <a:endParaRPr lang="en-US" dirty="0"/>
          </a:p>
        </p:txBody>
      </p:sp>
      <p:pic>
        <p:nvPicPr>
          <p:cNvPr id="1026" name="Picture 2" descr="C:\Users\AIO\Desktop\img_0879_b530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268760"/>
            <a:ext cx="3384376" cy="50740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FAIRY CHIMNEYS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10367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These rare natural beauties were formed as a result of stream erosion.</a:t>
            </a:r>
            <a:endParaRPr lang="en-US" sz="3000" dirty="0"/>
          </a:p>
        </p:txBody>
      </p:sp>
      <p:pic>
        <p:nvPicPr>
          <p:cNvPr id="4" name="3 Resim" descr="img_3772_d6f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6912768" cy="424813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FAIRY CHIMNEYS</a:t>
            </a:r>
            <a:endParaRPr lang="en-US" dirty="0"/>
          </a:p>
        </p:txBody>
      </p:sp>
      <p:pic>
        <p:nvPicPr>
          <p:cNvPr id="4" name="3 İçerik Yer Tutucusu" descr="img_9271_5c0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556792"/>
            <a:ext cx="3018817" cy="4525963"/>
          </a:xfrm>
        </p:spPr>
      </p:pic>
      <p:pic>
        <p:nvPicPr>
          <p:cNvPr id="5" name="4 Resim" descr="kuladokya_img_0877_79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556792"/>
            <a:ext cx="3025848" cy="4536504"/>
          </a:xfrm>
          <a:prstGeom prst="rect">
            <a:avLst/>
          </a:prstGeom>
        </p:spPr>
      </p:pic>
      <p:pic>
        <p:nvPicPr>
          <p:cNvPr id="6" name="5 Resim" descr="kuladokya_peri_bacalari_2_ff589.jpg"/>
          <p:cNvPicPr>
            <a:picLocks noChangeAspect="1"/>
          </p:cNvPicPr>
          <p:nvPr/>
        </p:nvPicPr>
        <p:blipFill>
          <a:blip r:embed="rId4" cstate="print">
            <a:lum bright="3000" contrast="-12000"/>
          </a:blip>
          <a:stretch>
            <a:fillRect/>
          </a:stretch>
        </p:blipFill>
        <p:spPr>
          <a:xfrm>
            <a:off x="6461322" y="1556792"/>
            <a:ext cx="2359150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268760"/>
            <a:ext cx="8424936" cy="14687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tr-TR" sz="3000" dirty="0" err="1" smtClean="0"/>
              <a:t>In</a:t>
            </a:r>
            <a:r>
              <a:rPr lang="tr-TR" sz="3000" dirty="0" smtClean="0"/>
              <a:t> 1954, </a:t>
            </a:r>
            <a:r>
              <a:rPr lang="tr-TR" sz="3000" dirty="0" err="1" smtClean="0"/>
              <a:t>more</a:t>
            </a:r>
            <a:r>
              <a:rPr lang="tr-TR" sz="3000" dirty="0" smtClean="0"/>
              <a:t> </a:t>
            </a:r>
            <a:r>
              <a:rPr lang="tr-TR" sz="3000" dirty="0" err="1" smtClean="0"/>
              <a:t>than</a:t>
            </a:r>
            <a:r>
              <a:rPr lang="tr-TR" sz="3000" dirty="0" smtClean="0"/>
              <a:t> 200 </a:t>
            </a:r>
            <a:r>
              <a:rPr lang="tr-TR" sz="3000" dirty="0" err="1" smtClean="0"/>
              <a:t>fossilized</a:t>
            </a:r>
            <a:r>
              <a:rPr lang="tr-TR" sz="3000" dirty="0" smtClean="0"/>
              <a:t> </a:t>
            </a:r>
            <a:r>
              <a:rPr lang="tr-TR" sz="3000" dirty="0" err="1" smtClean="0"/>
              <a:t>human</a:t>
            </a:r>
            <a:r>
              <a:rPr lang="tr-TR" sz="3000" dirty="0" smtClean="0"/>
              <a:t> </a:t>
            </a:r>
            <a:r>
              <a:rPr lang="tr-TR" sz="3000" dirty="0" err="1" smtClean="0"/>
              <a:t>footprints</a:t>
            </a:r>
            <a:r>
              <a:rPr lang="tr-TR" sz="3000" dirty="0" smtClean="0"/>
              <a:t> </a:t>
            </a:r>
            <a:r>
              <a:rPr lang="tr-TR" sz="3000" dirty="0" err="1" smtClean="0"/>
              <a:t>were</a:t>
            </a:r>
            <a:r>
              <a:rPr lang="tr-TR" sz="3000" dirty="0" smtClean="0"/>
              <a:t> </a:t>
            </a:r>
            <a:r>
              <a:rPr lang="tr-TR" sz="3000" dirty="0" err="1" smtClean="0"/>
              <a:t>discovered</a:t>
            </a:r>
            <a:r>
              <a:rPr lang="tr-TR" sz="3000" dirty="0" smtClean="0"/>
              <a:t> </a:t>
            </a:r>
            <a:r>
              <a:rPr lang="tr-TR" sz="3000" dirty="0" err="1" smtClean="0"/>
              <a:t>near</a:t>
            </a:r>
            <a:r>
              <a:rPr lang="tr-TR" sz="3000" dirty="0" smtClean="0"/>
              <a:t>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volcano</a:t>
            </a:r>
            <a:r>
              <a:rPr lang="tr-TR" sz="3000" dirty="0" smtClean="0"/>
              <a:t> </a:t>
            </a:r>
            <a:r>
              <a:rPr lang="tr-TR" sz="3000" dirty="0" err="1" smtClean="0"/>
              <a:t>cone</a:t>
            </a:r>
            <a:r>
              <a:rPr lang="tr-TR" sz="3000" dirty="0" smtClean="0"/>
              <a:t> but </a:t>
            </a:r>
            <a:r>
              <a:rPr lang="tr-TR" sz="3000" dirty="0" err="1" smtClean="0"/>
              <a:t>only</a:t>
            </a:r>
            <a:r>
              <a:rPr lang="tr-TR" sz="3000" dirty="0" smtClean="0"/>
              <a:t> a </a:t>
            </a:r>
            <a:r>
              <a:rPr lang="tr-TR" sz="3000" dirty="0" err="1" smtClean="0"/>
              <a:t>few</a:t>
            </a:r>
            <a:r>
              <a:rPr lang="tr-TR" sz="3000" dirty="0" smtClean="0"/>
              <a:t> of </a:t>
            </a:r>
            <a:r>
              <a:rPr lang="tr-TR" sz="3000" dirty="0" err="1" smtClean="0"/>
              <a:t>them</a:t>
            </a:r>
            <a:r>
              <a:rPr lang="tr-TR" sz="3000" dirty="0" smtClean="0"/>
              <a:t> </a:t>
            </a:r>
            <a:r>
              <a:rPr lang="tr-TR" sz="3000" dirty="0" err="1" smtClean="0"/>
              <a:t>remained</a:t>
            </a:r>
            <a:r>
              <a:rPr lang="tr-TR" sz="3000" dirty="0" smtClean="0"/>
              <a:t> in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field</a:t>
            </a:r>
            <a:r>
              <a:rPr lang="tr-TR" sz="3000" dirty="0" smtClean="0"/>
              <a:t>.</a:t>
            </a:r>
          </a:p>
          <a:p>
            <a:endParaRPr lang="tr-TR" dirty="0" smtClean="0"/>
          </a:p>
        </p:txBody>
      </p:sp>
      <p:pic>
        <p:nvPicPr>
          <p:cNvPr id="4" name="3 Resim" descr="volkanbanner_03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780928"/>
            <a:ext cx="6896100" cy="3596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11521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It is estimated that the footprints belong 3 people walking on a sloping slope. </a:t>
            </a:r>
            <a:endParaRPr lang="tr-TR" sz="3000" dirty="0" smtClean="0"/>
          </a:p>
        </p:txBody>
      </p:sp>
      <p:pic>
        <p:nvPicPr>
          <p:cNvPr id="1026" name="Picture 2" descr="C:\Users\ramazan\Desktop\ayak izi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021" y="2492896"/>
            <a:ext cx="4752043" cy="3528392"/>
          </a:xfrm>
          <a:prstGeom prst="rect">
            <a:avLst/>
          </a:prstGeom>
          <a:noFill/>
        </p:spPr>
      </p:pic>
      <p:sp>
        <p:nvSpPr>
          <p:cNvPr id="5" name="4 Metin kutusu"/>
          <p:cNvSpPr txBox="1"/>
          <p:nvPr/>
        </p:nvSpPr>
        <p:spPr>
          <a:xfrm>
            <a:off x="5148064" y="2996952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The age </a:t>
            </a:r>
            <a:r>
              <a:rPr lang="en-US" sz="3000" dirty="0" err="1" smtClean="0"/>
              <a:t>analy</a:t>
            </a:r>
            <a:r>
              <a:rPr lang="tr-TR" sz="3000" dirty="0" smtClean="0"/>
              <a:t>s</a:t>
            </a:r>
            <a:r>
              <a:rPr lang="en-US" sz="3000" dirty="0" err="1" smtClean="0"/>
              <a:t>es</a:t>
            </a:r>
            <a:r>
              <a:rPr lang="en-US" sz="3000" dirty="0" smtClean="0"/>
              <a:t> of the footprints indicate 10.000-12.000 years corresponding to the Mesolithic period.</a:t>
            </a:r>
            <a:endParaRPr lang="tr-TR" sz="3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tr-TR" dirty="0">
              <a:solidFill>
                <a:schemeClr val="accent4">
                  <a:lumMod val="60000"/>
                  <a:lumOff val="40000"/>
                </a:schemeClr>
              </a:solidFill>
              <a:latin typeface="Animated" pitchFamily="2" charset="0"/>
            </a:endParaRPr>
          </a:p>
        </p:txBody>
      </p:sp>
      <p:sp>
        <p:nvSpPr>
          <p:cNvPr id="2050" name="AutoShape 2" descr="http://www.kulageopark.com/images/hizmetfotogaleri/img_3655_f11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52" name="AutoShape 4" descr="http://www.kulageopark.com/images/hizmetfotogaleri/img_3655_f111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" name="5 Resim" descr="AYAK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268760"/>
            <a:ext cx="7704348" cy="5136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700808"/>
            <a:ext cx="3394720" cy="377301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The prehistoric rock paintings, known as the </a:t>
            </a:r>
            <a:r>
              <a:rPr lang="tr-TR" dirty="0" err="1" smtClean="0"/>
              <a:t>Kanlıkaya</a:t>
            </a:r>
            <a:r>
              <a:rPr lang="tr-TR" dirty="0" smtClean="0"/>
              <a:t> (</a:t>
            </a:r>
            <a:r>
              <a:rPr lang="tr-TR" dirty="0" err="1" smtClean="0"/>
              <a:t>Bloodstone</a:t>
            </a:r>
            <a:r>
              <a:rPr lang="tr-TR" dirty="0" smtClean="0"/>
              <a:t>)</a:t>
            </a:r>
            <a:r>
              <a:rPr lang="en-US" dirty="0" smtClean="0"/>
              <a:t>, are located near the fossil human footprints.</a:t>
            </a:r>
            <a:endParaRPr lang="en-US" dirty="0"/>
          </a:p>
        </p:txBody>
      </p:sp>
      <p:pic>
        <p:nvPicPr>
          <p:cNvPr id="4" name="3 Resim" descr="_mg_5393_dd3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1377897"/>
            <a:ext cx="3854206" cy="485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268760"/>
            <a:ext cx="8075240" cy="16127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There are more than 500 rock tombs carved into the schist bedrock</a:t>
            </a:r>
            <a:r>
              <a:rPr lang="tr-TR" dirty="0" smtClean="0"/>
              <a:t> </a:t>
            </a:r>
            <a:r>
              <a:rPr lang="tr-TR" dirty="0" err="1" smtClean="0"/>
              <a:t>located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west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Hacıhasan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Elekçitepe</a:t>
            </a:r>
            <a:r>
              <a:rPr lang="tr-TR" dirty="0" smtClean="0"/>
              <a:t> </a:t>
            </a:r>
            <a:r>
              <a:rPr lang="tr-TR" dirty="0" err="1" smtClean="0"/>
              <a:t>volcano</a:t>
            </a:r>
            <a:r>
              <a:rPr lang="tr-TR" dirty="0" smtClean="0"/>
              <a:t> </a:t>
            </a:r>
            <a:r>
              <a:rPr lang="tr-TR" dirty="0" err="1" smtClean="0"/>
              <a:t>cones</a:t>
            </a:r>
            <a:r>
              <a:rPr lang="tr-TR" dirty="0" smtClean="0"/>
              <a:t>.</a:t>
            </a:r>
            <a:endParaRPr lang="en-US" dirty="0"/>
          </a:p>
        </p:txBody>
      </p:sp>
      <p:pic>
        <p:nvPicPr>
          <p:cNvPr id="4" name="3 Resim" descr="elekci_img_8614_40e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924944"/>
            <a:ext cx="6947175" cy="3478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1196753"/>
            <a:ext cx="8229600" cy="20882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000" dirty="0" smtClean="0"/>
              <a:t>It is understood from the inscriptions and tombs that it was a necropolis belonging to the Late Hellenistic-Roman Periods and a sanctuary worshiped by Zeus, Mother Goddess and </a:t>
            </a:r>
            <a:r>
              <a:rPr lang="en-US" sz="3000" dirty="0" err="1" smtClean="0"/>
              <a:t>Apollon</a:t>
            </a:r>
            <a:r>
              <a:rPr lang="en-US" sz="3000" dirty="0" smtClean="0"/>
              <a:t>.</a:t>
            </a:r>
            <a:endParaRPr lang="en-US" sz="3000" dirty="0"/>
          </a:p>
        </p:txBody>
      </p:sp>
      <p:pic>
        <p:nvPicPr>
          <p:cNvPr id="4" name="3 Resim" descr="img_8613_f05b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0120" y="3284984"/>
            <a:ext cx="7020272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764704"/>
            <a:ext cx="8291264" cy="1108720"/>
          </a:xfrm>
        </p:spPr>
        <p:txBody>
          <a:bodyPr/>
          <a:lstStyle/>
          <a:p>
            <a:pPr>
              <a:buNone/>
            </a:pPr>
            <a:r>
              <a:rPr lang="tr-TR" dirty="0" smtClean="0"/>
              <a:t>  “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land</a:t>
            </a:r>
            <a:r>
              <a:rPr lang="tr-TR" dirty="0" smtClean="0"/>
              <a:t> of </a:t>
            </a:r>
            <a:r>
              <a:rPr lang="tr-TR" dirty="0" err="1" smtClean="0"/>
              <a:t>Katakekaumene</a:t>
            </a:r>
            <a:r>
              <a:rPr lang="tr-TR" dirty="0" smtClean="0"/>
              <a:t> </a:t>
            </a:r>
            <a:r>
              <a:rPr lang="tr-TR" dirty="0" err="1" smtClean="0"/>
              <a:t>will</a:t>
            </a:r>
            <a:r>
              <a:rPr lang="tr-TR" dirty="0" smtClean="0"/>
              <a:t> be </a:t>
            </a:r>
            <a:r>
              <a:rPr lang="tr-TR" dirty="0" err="1" smtClean="0"/>
              <a:t>reached</a:t>
            </a:r>
            <a:r>
              <a:rPr lang="tr-TR" dirty="0" smtClean="0"/>
              <a:t> </a:t>
            </a:r>
            <a:r>
              <a:rPr lang="tr-TR" dirty="0" err="1" smtClean="0"/>
              <a:t>after</a:t>
            </a:r>
            <a:r>
              <a:rPr lang="tr-TR" dirty="0" smtClean="0"/>
              <a:t> </a:t>
            </a:r>
            <a:r>
              <a:rPr lang="tr-TR" dirty="0" err="1" smtClean="0"/>
              <a:t>passing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empty</a:t>
            </a:r>
            <a:r>
              <a:rPr lang="tr-TR" dirty="0" smtClean="0"/>
              <a:t> </a:t>
            </a:r>
            <a:r>
              <a:rPr lang="tr-TR" dirty="0" err="1" smtClean="0"/>
              <a:t>area</a:t>
            </a:r>
            <a:r>
              <a:rPr lang="tr-TR" dirty="0" smtClean="0"/>
              <a:t>.”</a:t>
            </a:r>
          </a:p>
          <a:p>
            <a:endParaRPr lang="tr-TR" dirty="0"/>
          </a:p>
        </p:txBody>
      </p:sp>
      <p:pic>
        <p:nvPicPr>
          <p:cNvPr id="4" name="3 Resim" descr="The_scoria_cone_at_the_Kula_Volca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204864"/>
            <a:ext cx="7001719" cy="4104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724128" y="1628800"/>
            <a:ext cx="3203848" cy="417646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3000" dirty="0" smtClean="0"/>
              <a:t>The mountain, which resembles a </a:t>
            </a:r>
            <a:r>
              <a:rPr lang="tr-TR" sz="3000" dirty="0" err="1" smtClean="0"/>
              <a:t>castle</a:t>
            </a:r>
            <a:r>
              <a:rPr lang="tr-TR" sz="3000" dirty="0" smtClean="0"/>
              <a:t> </a:t>
            </a:r>
            <a:r>
              <a:rPr lang="en-US" sz="3000" dirty="0" smtClean="0"/>
              <a:t>in its natural form, must have attracted the Romans</a:t>
            </a:r>
            <a:r>
              <a:rPr lang="tr-TR" sz="3000" dirty="0" smtClean="0"/>
              <a:t>, </a:t>
            </a:r>
            <a:r>
              <a:rPr lang="tr-TR" sz="3000" dirty="0" err="1" smtClean="0"/>
              <a:t>so</a:t>
            </a:r>
            <a:r>
              <a:rPr lang="tr-TR" sz="3000" dirty="0" smtClean="0"/>
              <a:t> </a:t>
            </a:r>
            <a:r>
              <a:rPr lang="tr-TR" sz="3000" dirty="0" err="1" smtClean="0"/>
              <a:t>that</a:t>
            </a:r>
            <a:r>
              <a:rPr lang="tr-TR" sz="3000" dirty="0" smtClean="0"/>
              <a:t> </a:t>
            </a:r>
            <a:r>
              <a:rPr lang="tr-TR" sz="3000" dirty="0" err="1" smtClean="0"/>
              <a:t>they</a:t>
            </a:r>
            <a:r>
              <a:rPr lang="tr-TR" sz="3000" dirty="0" smtClean="0"/>
              <a:t> </a:t>
            </a:r>
            <a:r>
              <a:rPr lang="tr-TR" sz="3000" dirty="0" err="1" smtClean="0"/>
              <a:t>built</a:t>
            </a:r>
            <a:r>
              <a:rPr lang="tr-TR" sz="3000" dirty="0" smtClean="0"/>
              <a:t>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Davala</a:t>
            </a:r>
            <a:r>
              <a:rPr lang="tr-TR" sz="3000" dirty="0" smtClean="0"/>
              <a:t> </a:t>
            </a:r>
            <a:r>
              <a:rPr lang="tr-TR" sz="3000" dirty="0" err="1" smtClean="0"/>
              <a:t>Castle</a:t>
            </a:r>
            <a:r>
              <a:rPr lang="tr-TR" sz="3000" dirty="0" smtClean="0"/>
              <a:t> </a:t>
            </a:r>
            <a:r>
              <a:rPr lang="tr-TR" sz="3000" dirty="0" err="1" smtClean="0"/>
              <a:t>to</a:t>
            </a:r>
            <a:r>
              <a:rPr lang="tr-TR" sz="3000" dirty="0" smtClean="0"/>
              <a:t> </a:t>
            </a:r>
            <a:r>
              <a:rPr lang="tr-TR" sz="3000" dirty="0" err="1" smtClean="0"/>
              <a:t>the</a:t>
            </a:r>
            <a:r>
              <a:rPr lang="tr-TR" sz="3000" dirty="0" smtClean="0"/>
              <a:t> top of it.</a:t>
            </a:r>
            <a:endParaRPr lang="en-US" sz="3000" dirty="0" smtClean="0"/>
          </a:p>
          <a:p>
            <a:endParaRPr lang="en-US" dirty="0"/>
          </a:p>
        </p:txBody>
      </p:sp>
      <p:pic>
        <p:nvPicPr>
          <p:cNvPr id="4" name="3 Resim" descr="img_0185_00d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380" y="1556792"/>
            <a:ext cx="5577763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5" name="4 İçerik Yer Tutucusu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190080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3000" dirty="0" smtClean="0"/>
              <a:t>This archaeological site,</a:t>
            </a:r>
            <a:r>
              <a:rPr lang="tr-TR" sz="3000" dirty="0" smtClean="0"/>
              <a:t> Emir Hamamları,</a:t>
            </a:r>
            <a:r>
              <a:rPr lang="en-US" sz="3000" dirty="0" smtClean="0"/>
              <a:t> known as </a:t>
            </a:r>
            <a:r>
              <a:rPr lang="tr-TR" sz="3000" dirty="0" smtClean="0"/>
              <a:t>“</a:t>
            </a:r>
            <a:r>
              <a:rPr lang="en-US" sz="3000" dirty="0" err="1" smtClean="0"/>
              <a:t>Thermai</a:t>
            </a:r>
            <a:r>
              <a:rPr lang="en-US" sz="3000" dirty="0" smtClean="0"/>
              <a:t> </a:t>
            </a:r>
            <a:r>
              <a:rPr lang="en-US" sz="3000" dirty="0" err="1" smtClean="0"/>
              <a:t>Thesos</a:t>
            </a:r>
            <a:r>
              <a:rPr lang="tr-TR" sz="3000" dirty="0" smtClean="0"/>
              <a:t>”</a:t>
            </a:r>
            <a:r>
              <a:rPr lang="en-US" sz="3000" dirty="0" smtClean="0"/>
              <a:t> during the Roman period, was one of the important religious centers of the ancient period.</a:t>
            </a:r>
            <a:endParaRPr lang="en-US" sz="3000" dirty="0"/>
          </a:p>
        </p:txBody>
      </p:sp>
      <p:pic>
        <p:nvPicPr>
          <p:cNvPr id="6" name="5 Resim" descr="img_1454_689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2996952"/>
            <a:ext cx="7092280" cy="36240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pic>
        <p:nvPicPr>
          <p:cNvPr id="7" name="6 İçerik Yer Tutucusu" descr="img_3788_ee1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16016" y="2060848"/>
            <a:ext cx="4248472" cy="3384376"/>
          </a:xfrm>
        </p:spPr>
      </p:pic>
      <p:pic>
        <p:nvPicPr>
          <p:cNvPr id="8" name="7 Resim" descr="img_3783_6d84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700808"/>
            <a:ext cx="4464496" cy="3744416"/>
          </a:xfrm>
          <a:prstGeom prst="rect">
            <a:avLst/>
          </a:prstGeom>
        </p:spPr>
      </p:pic>
      <p:sp>
        <p:nvSpPr>
          <p:cNvPr id="9" name="8 Metin kutusu"/>
          <p:cNvSpPr txBox="1"/>
          <p:nvPr/>
        </p:nvSpPr>
        <p:spPr>
          <a:xfrm>
            <a:off x="3635896" y="566124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Emir Hamamları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556792"/>
            <a:ext cx="3384376" cy="456510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dirty="0" smtClean="0"/>
              <a:t>The pottery tradition, which lasted for centuries, is maintained by over 100 households in </a:t>
            </a:r>
            <a:r>
              <a:rPr lang="en-US" dirty="0" err="1" smtClean="0"/>
              <a:t>Gökeyüp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4" name="3 Resim" descr="kula_jeoaprk_comlek_94e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268760"/>
            <a:ext cx="3816424" cy="51921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CULTURAL LEGACY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1540768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dirty="0" smtClean="0"/>
              <a:t>In </a:t>
            </a:r>
            <a:r>
              <a:rPr lang="en-US" dirty="0" err="1" smtClean="0"/>
              <a:t>Gökeyüp</a:t>
            </a:r>
            <a:r>
              <a:rPr lang="en-US" dirty="0" smtClean="0"/>
              <a:t>, where the old techniques are still used, gum of clay with dough is obtained by grinding the main rock.</a:t>
            </a:r>
            <a:endParaRPr lang="en-US" dirty="0"/>
          </a:p>
        </p:txBody>
      </p:sp>
      <p:pic>
        <p:nvPicPr>
          <p:cNvPr id="4" name="3 Resim" descr="_mg_5356_ca19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996952"/>
            <a:ext cx="6264696" cy="338403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nimated" pitchFamily="2" charset="0"/>
              </a:rPr>
              <a:t>KULA GEOPARK UNDER THE LIST OF UNESCO GLOBAL GEOPARKS</a:t>
            </a:r>
            <a:endParaRPr lang="en-US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2348880"/>
            <a:ext cx="8229600" cy="2044824"/>
          </a:xfrm>
        </p:spPr>
        <p:txBody>
          <a:bodyPr/>
          <a:lstStyle/>
          <a:p>
            <a:pPr algn="ctr">
              <a:buNone/>
            </a:pPr>
            <a:r>
              <a:rPr lang="tr-TR" dirty="0" smtClean="0"/>
              <a:t>On </a:t>
            </a:r>
            <a:r>
              <a:rPr lang="tr-TR" dirty="0" err="1" smtClean="0"/>
              <a:t>September</a:t>
            </a:r>
            <a:r>
              <a:rPr lang="tr-TR" dirty="0" smtClean="0"/>
              <a:t> 4, 2013, Kula Geopark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announced</a:t>
            </a:r>
            <a:r>
              <a:rPr lang="tr-TR" dirty="0" smtClean="0"/>
              <a:t> as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Turkey’s</a:t>
            </a:r>
            <a:r>
              <a:rPr lang="tr-TR" dirty="0" smtClean="0"/>
              <a:t> </a:t>
            </a:r>
            <a:r>
              <a:rPr lang="tr-TR" dirty="0" err="1" smtClean="0"/>
              <a:t>first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only</a:t>
            </a:r>
            <a:r>
              <a:rPr lang="tr-TR" dirty="0" smtClean="0"/>
              <a:t> </a:t>
            </a:r>
            <a:r>
              <a:rPr lang="tr-TR" dirty="0" err="1" smtClean="0"/>
              <a:t>Europe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UNESCO Global Geoparks Network </a:t>
            </a:r>
            <a:r>
              <a:rPr lang="tr-TR" dirty="0" err="1" smtClean="0"/>
              <a:t>member</a:t>
            </a:r>
            <a:r>
              <a:rPr lang="tr-TR" dirty="0" smtClean="0"/>
              <a:t>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1540767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tr-TR" dirty="0" smtClean="0"/>
              <a:t>   “</a:t>
            </a:r>
            <a:r>
              <a:rPr lang="tr-TR" dirty="0" err="1" smtClean="0"/>
              <a:t>In</a:t>
            </a:r>
            <a:r>
              <a:rPr lang="tr-TR" dirty="0" smtClean="0"/>
              <a:t> </a:t>
            </a:r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region</a:t>
            </a:r>
            <a:r>
              <a:rPr lang="tr-TR" dirty="0" smtClean="0"/>
              <a:t>, </a:t>
            </a:r>
            <a:r>
              <a:rPr lang="tr-TR" dirty="0" err="1" smtClean="0"/>
              <a:t>there</a:t>
            </a:r>
            <a:r>
              <a:rPr lang="tr-TR" dirty="0" smtClean="0"/>
              <a:t> is not a </a:t>
            </a:r>
            <a:r>
              <a:rPr lang="tr-TR" dirty="0" err="1" smtClean="0"/>
              <a:t>single</a:t>
            </a:r>
            <a:r>
              <a:rPr lang="tr-TR" dirty="0" smtClean="0"/>
              <a:t> </a:t>
            </a:r>
            <a:r>
              <a:rPr lang="tr-TR" dirty="0" err="1" smtClean="0"/>
              <a:t>tree</a:t>
            </a:r>
            <a:r>
              <a:rPr lang="tr-TR" dirty="0" smtClean="0"/>
              <a:t> </a:t>
            </a:r>
            <a:r>
              <a:rPr lang="tr-TR" dirty="0" err="1" smtClean="0"/>
              <a:t>other</a:t>
            </a:r>
            <a:r>
              <a:rPr lang="tr-TR" dirty="0" smtClean="0"/>
              <a:t> </a:t>
            </a:r>
            <a:r>
              <a:rPr lang="tr-TR" dirty="0" err="1" smtClean="0"/>
              <a:t>than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trees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qualified</a:t>
            </a:r>
            <a:r>
              <a:rPr lang="tr-TR" dirty="0" smtClean="0"/>
              <a:t> </a:t>
            </a:r>
            <a:r>
              <a:rPr lang="tr-TR" dirty="0" err="1" smtClean="0"/>
              <a:t>wines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region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made</a:t>
            </a:r>
            <a:r>
              <a:rPr lang="tr-TR" dirty="0" smtClean="0"/>
              <a:t> of.”</a:t>
            </a:r>
          </a:p>
        </p:txBody>
      </p:sp>
      <p:pic>
        <p:nvPicPr>
          <p:cNvPr id="7" name="6 Resim" descr="kula_peri_bacalari_7_a600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060848"/>
            <a:ext cx="7338392" cy="4219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1224136"/>
          </a:xfrm>
        </p:spPr>
        <p:txBody>
          <a:bodyPr/>
          <a:lstStyle/>
          <a:p>
            <a:pPr algn="ctr">
              <a:buNone/>
            </a:pPr>
            <a:r>
              <a:rPr lang="tr-TR" sz="3000" dirty="0" err="1" smtClean="0"/>
              <a:t>The</a:t>
            </a:r>
            <a:r>
              <a:rPr lang="tr-TR" sz="3000" dirty="0" smtClean="0"/>
              <a:t> Katakekaumene </a:t>
            </a:r>
            <a:r>
              <a:rPr lang="tr-TR" sz="3000" dirty="0" err="1" smtClean="0"/>
              <a:t>Vineyards</a:t>
            </a:r>
            <a:r>
              <a:rPr lang="tr-TR" sz="3000" dirty="0" smtClean="0"/>
              <a:t> </a:t>
            </a:r>
            <a:r>
              <a:rPr lang="tr-TR" sz="3000" dirty="0" err="1" smtClean="0"/>
              <a:t>are</a:t>
            </a:r>
            <a:r>
              <a:rPr lang="tr-TR" sz="3000" dirty="0" smtClean="0"/>
              <a:t> </a:t>
            </a:r>
            <a:r>
              <a:rPr lang="tr-TR" sz="3000" dirty="0" err="1" smtClean="0"/>
              <a:t>located</a:t>
            </a:r>
            <a:r>
              <a:rPr lang="tr-TR" sz="3000" dirty="0" smtClean="0"/>
              <a:t> on </a:t>
            </a:r>
            <a:r>
              <a:rPr lang="tr-TR" sz="3000" dirty="0" err="1" smtClean="0"/>
              <a:t>the</a:t>
            </a:r>
            <a:r>
              <a:rPr lang="tr-TR" sz="3000" dirty="0" smtClean="0"/>
              <a:t> lava </a:t>
            </a:r>
            <a:r>
              <a:rPr lang="tr-TR" sz="3000" dirty="0" err="1" smtClean="0"/>
              <a:t>stones</a:t>
            </a:r>
            <a:r>
              <a:rPr lang="tr-TR" sz="3000" dirty="0" smtClean="0"/>
              <a:t> on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slopes</a:t>
            </a:r>
            <a:r>
              <a:rPr lang="tr-TR" sz="3000" dirty="0" smtClean="0"/>
              <a:t> of </a:t>
            </a:r>
            <a:r>
              <a:rPr lang="tr-TR" sz="3000" dirty="0" err="1" smtClean="0"/>
              <a:t>the</a:t>
            </a:r>
            <a:r>
              <a:rPr lang="tr-TR" sz="3000" dirty="0" smtClean="0"/>
              <a:t> </a:t>
            </a:r>
            <a:r>
              <a:rPr lang="tr-TR" sz="3000" dirty="0" err="1" smtClean="0"/>
              <a:t>Divlit</a:t>
            </a:r>
            <a:r>
              <a:rPr lang="tr-TR" sz="3000" dirty="0" smtClean="0"/>
              <a:t> </a:t>
            </a:r>
            <a:r>
              <a:rPr lang="tr-TR" sz="3000" dirty="0" err="1" smtClean="0"/>
              <a:t>Volcano</a:t>
            </a:r>
            <a:r>
              <a:rPr lang="tr-TR" sz="3000" dirty="0" smtClean="0"/>
              <a:t>.</a:t>
            </a:r>
          </a:p>
          <a:p>
            <a:pPr>
              <a:buNone/>
            </a:pPr>
            <a:endParaRPr lang="tr-TR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3 Resim" descr="1016236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916832"/>
            <a:ext cx="6912767" cy="3600400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1691680" y="580526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16 </a:t>
            </a:r>
            <a:r>
              <a:rPr lang="tr-TR" dirty="0" err="1" smtClean="0"/>
              <a:t>different</a:t>
            </a:r>
            <a:r>
              <a:rPr lang="tr-TR" dirty="0" smtClean="0"/>
              <a:t> </a:t>
            </a:r>
            <a:r>
              <a:rPr lang="tr-TR" dirty="0" err="1" smtClean="0"/>
              <a:t>varieties</a:t>
            </a:r>
            <a:r>
              <a:rPr lang="tr-TR" dirty="0" smtClean="0"/>
              <a:t> of </a:t>
            </a:r>
            <a:r>
              <a:rPr lang="tr-TR" dirty="0" err="1" smtClean="0"/>
              <a:t>grapes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grown</a:t>
            </a:r>
            <a:r>
              <a:rPr lang="tr-TR" dirty="0" smtClean="0"/>
              <a:t> in </a:t>
            </a:r>
            <a:r>
              <a:rPr lang="tr-TR" dirty="0" err="1" smtClean="0"/>
              <a:t>these</a:t>
            </a:r>
            <a:r>
              <a:rPr lang="tr-TR" dirty="0" smtClean="0"/>
              <a:t> </a:t>
            </a:r>
            <a:r>
              <a:rPr lang="tr-TR" dirty="0" err="1" smtClean="0"/>
              <a:t>vineyards</a:t>
            </a:r>
            <a:r>
              <a:rPr lang="tr-TR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404664"/>
            <a:ext cx="8013576" cy="1756792"/>
          </a:xfrm>
        </p:spPr>
        <p:txBody>
          <a:bodyPr/>
          <a:lstStyle/>
          <a:p>
            <a:pPr algn="ctr">
              <a:buNone/>
            </a:pPr>
            <a:r>
              <a:rPr lang="tr-TR" dirty="0" smtClean="0"/>
              <a:t>    </a:t>
            </a:r>
            <a:r>
              <a:rPr lang="en-US" dirty="0" smtClean="0"/>
              <a:t>The surface of the soil is covered with a kind of ash and </a:t>
            </a:r>
            <a:r>
              <a:rPr lang="tr-TR" dirty="0" err="1" smtClean="0"/>
              <a:t>from</a:t>
            </a:r>
            <a:r>
              <a:rPr lang="tr-TR" dirty="0" smtClean="0"/>
              <a:t> </a:t>
            </a:r>
            <a:r>
              <a:rPr lang="en-US" dirty="0" smtClean="0"/>
              <a:t>mountain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en-US" dirty="0" smtClean="0"/>
              <a:t> stone</a:t>
            </a:r>
            <a:r>
              <a:rPr lang="tr-TR" dirty="0" smtClean="0"/>
              <a:t>, </a:t>
            </a:r>
            <a:r>
              <a:rPr lang="tr-TR" dirty="0" err="1" smtClean="0"/>
              <a:t>everywhere</a:t>
            </a:r>
            <a:r>
              <a:rPr lang="en-US" dirty="0" smtClean="0"/>
              <a:t> is</a:t>
            </a:r>
            <a:r>
              <a:rPr lang="tr-TR" dirty="0" smtClean="0"/>
              <a:t> as</a:t>
            </a:r>
            <a:r>
              <a:rPr lang="en-US" dirty="0" smtClean="0"/>
              <a:t> black </a:t>
            </a:r>
            <a:r>
              <a:rPr lang="tr-TR" dirty="0" smtClean="0"/>
              <a:t>as is </a:t>
            </a:r>
            <a:r>
              <a:rPr lang="tr-TR" dirty="0" err="1" smtClean="0"/>
              <a:t>burnt</a:t>
            </a:r>
            <a:r>
              <a:rPr lang="tr-TR" dirty="0" smtClean="0"/>
              <a:t> on fire.</a:t>
            </a:r>
          </a:p>
          <a:p>
            <a:pPr>
              <a:buNone/>
            </a:pPr>
            <a:endParaRPr lang="tr-TR" dirty="0" smtClean="0"/>
          </a:p>
        </p:txBody>
      </p:sp>
      <p:pic>
        <p:nvPicPr>
          <p:cNvPr id="4" name="3 Resim" descr="kula_peri_bacalari_299_842d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060848"/>
            <a:ext cx="6840759" cy="4219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692697"/>
            <a:ext cx="8229600" cy="2304256"/>
          </a:xfrm>
        </p:spPr>
        <p:txBody>
          <a:bodyPr/>
          <a:lstStyle/>
          <a:p>
            <a:pPr>
              <a:buNone/>
            </a:pPr>
            <a:r>
              <a:rPr lang="tr-TR" sz="2800" dirty="0" smtClean="0"/>
              <a:t>	</a:t>
            </a:r>
            <a:r>
              <a:rPr lang="tr-TR" sz="2800" dirty="0" err="1" smtClean="0"/>
              <a:t>There’s</a:t>
            </a:r>
            <a:r>
              <a:rPr lang="tr-TR" sz="2800" dirty="0" smtClean="0"/>
              <a:t> a </a:t>
            </a:r>
            <a:r>
              <a:rPr lang="tr-TR" sz="2800" dirty="0" err="1" smtClean="0"/>
              <a:t>myth</a:t>
            </a:r>
            <a:r>
              <a:rPr lang="tr-TR" sz="2800" dirty="0" smtClean="0"/>
              <a:t> </a:t>
            </a:r>
            <a:r>
              <a:rPr lang="tr-TR" sz="2800" dirty="0" err="1" smtClean="0"/>
              <a:t>that</a:t>
            </a:r>
            <a:r>
              <a:rPr lang="tr-TR" sz="2800" dirty="0" smtClean="0"/>
              <a:t> in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term</a:t>
            </a:r>
            <a:r>
              <a:rPr lang="tr-TR" sz="2800" dirty="0" smtClean="0"/>
              <a:t> of </a:t>
            </a:r>
            <a:r>
              <a:rPr lang="tr-TR" sz="2800" dirty="0" err="1" smtClean="0"/>
              <a:t>the</a:t>
            </a:r>
            <a:r>
              <a:rPr lang="tr-TR" sz="2800" dirty="0" smtClean="0"/>
              <a:t> Roman </a:t>
            </a:r>
            <a:r>
              <a:rPr lang="tr-TR" sz="2800" dirty="0" err="1" smtClean="0"/>
              <a:t>Empire</a:t>
            </a:r>
            <a:r>
              <a:rPr lang="tr-TR" sz="2800" dirty="0" smtClean="0"/>
              <a:t> </a:t>
            </a:r>
            <a:r>
              <a:rPr lang="tr-TR" sz="2800" dirty="0" err="1" smtClean="0"/>
              <a:t>Decius</a:t>
            </a:r>
            <a:r>
              <a:rPr lang="tr-TR" sz="2800" dirty="0" smtClean="0"/>
              <a:t>(249 B.C.-251 B.C.),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leader</a:t>
            </a:r>
            <a:r>
              <a:rPr lang="tr-TR" sz="2800" dirty="0" smtClean="0"/>
              <a:t> </a:t>
            </a:r>
            <a:r>
              <a:rPr lang="tr-TR" sz="2800" dirty="0" err="1" smtClean="0"/>
              <a:t>Pionius</a:t>
            </a:r>
            <a:r>
              <a:rPr lang="tr-TR" sz="2800" dirty="0" smtClean="0"/>
              <a:t>, </a:t>
            </a:r>
            <a:r>
              <a:rPr lang="tr-TR" sz="2800" dirty="0" err="1" smtClean="0"/>
              <a:t>who</a:t>
            </a:r>
            <a:r>
              <a:rPr lang="tr-TR" sz="2800" dirty="0" smtClean="0"/>
              <a:t> is </a:t>
            </a:r>
            <a:r>
              <a:rPr lang="tr-TR" sz="2800" dirty="0" err="1" smtClean="0"/>
              <a:t>killed</a:t>
            </a:r>
            <a:r>
              <a:rPr lang="tr-TR" sz="2800" dirty="0" smtClean="0"/>
              <a:t> </a:t>
            </a:r>
            <a:r>
              <a:rPr lang="tr-TR" sz="2800" dirty="0" err="1" smtClean="0"/>
              <a:t>by</a:t>
            </a:r>
            <a:r>
              <a:rPr lang="tr-TR" sz="2800" dirty="0" smtClean="0"/>
              <a:t> </a:t>
            </a:r>
            <a:r>
              <a:rPr lang="tr-TR" sz="2800" dirty="0" err="1" smtClean="0"/>
              <a:t>the</a:t>
            </a:r>
            <a:r>
              <a:rPr lang="tr-TR" sz="2800" dirty="0" smtClean="0"/>
              <a:t> </a:t>
            </a:r>
            <a:r>
              <a:rPr lang="tr-TR" sz="2800" dirty="0" err="1" smtClean="0"/>
              <a:t>Pagans</a:t>
            </a:r>
            <a:r>
              <a:rPr lang="tr-TR" sz="2800" dirty="0" smtClean="0"/>
              <a:t>, </a:t>
            </a:r>
            <a:r>
              <a:rPr lang="en-US" sz="2800" dirty="0" smtClean="0"/>
              <a:t>interprets the region as a punishment for the unbelievers in his self-defense</a:t>
            </a:r>
            <a:r>
              <a:rPr lang="tr-TR" sz="2800" dirty="0" smtClean="0"/>
              <a:t>.</a:t>
            </a:r>
          </a:p>
        </p:txBody>
      </p:sp>
      <p:pic>
        <p:nvPicPr>
          <p:cNvPr id="4" name="3 Resim" descr="pio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2636912"/>
            <a:ext cx="3384376" cy="3528392"/>
          </a:xfrm>
          <a:prstGeom prst="rect">
            <a:avLst/>
          </a:prstGeom>
        </p:spPr>
      </p:pic>
      <p:sp>
        <p:nvSpPr>
          <p:cNvPr id="5" name="4 Metin kutusu"/>
          <p:cNvSpPr txBox="1"/>
          <p:nvPr/>
        </p:nvSpPr>
        <p:spPr>
          <a:xfrm>
            <a:off x="755576" y="2996952"/>
            <a:ext cx="345638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dirty="0" smtClean="0"/>
              <a:t>“</a:t>
            </a:r>
            <a:r>
              <a:rPr lang="en-US" sz="3200" dirty="0" smtClean="0"/>
              <a:t>Don't you see the fire-roasted land of Lydia, a sign for infidels?</a:t>
            </a:r>
            <a:r>
              <a:rPr lang="tr-TR" sz="3200" dirty="0" smtClean="0"/>
              <a:t>”</a:t>
            </a:r>
          </a:p>
          <a:p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sehiralem_bilgi_MANisA_KULA_Tarihi-Yerler_Kula-Divlit-Yanardagi_27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5544616"/>
          </a:xfrm>
        </p:spPr>
      </p:pic>
      <p:sp>
        <p:nvSpPr>
          <p:cNvPr id="5" name="4 Metin kutusu"/>
          <p:cNvSpPr txBox="1"/>
          <p:nvPr/>
        </p:nvSpPr>
        <p:spPr>
          <a:xfrm>
            <a:off x="2483768" y="602128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The</a:t>
            </a:r>
            <a:r>
              <a:rPr lang="tr-TR" dirty="0" smtClean="0"/>
              <a:t> fire-</a:t>
            </a:r>
            <a:r>
              <a:rPr lang="tr-TR" dirty="0" err="1" smtClean="0"/>
              <a:t>roasted</a:t>
            </a:r>
            <a:r>
              <a:rPr lang="tr-TR" dirty="0" smtClean="0"/>
              <a:t> </a:t>
            </a:r>
            <a:r>
              <a:rPr lang="tr-TR" dirty="0" err="1" smtClean="0"/>
              <a:t>land</a:t>
            </a:r>
            <a:r>
              <a:rPr lang="tr-TR" dirty="0" smtClean="0"/>
              <a:t> </a:t>
            </a:r>
            <a:r>
              <a:rPr lang="tr-TR" dirty="0" err="1" smtClean="0"/>
              <a:t>that</a:t>
            </a:r>
            <a:r>
              <a:rPr lang="tr-TR" dirty="0" smtClean="0"/>
              <a:t> </a:t>
            </a:r>
            <a:r>
              <a:rPr lang="tr-TR" dirty="0" err="1" smtClean="0"/>
              <a:t>Pionius</a:t>
            </a:r>
            <a:r>
              <a:rPr lang="tr-TR" dirty="0" smtClean="0"/>
              <a:t> </a:t>
            </a:r>
            <a:r>
              <a:rPr lang="tr-TR" dirty="0" err="1" smtClean="0"/>
              <a:t>mentioned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950</Words>
  <Application>Microsoft Office PowerPoint</Application>
  <PresentationFormat>Ekran Gösterisi (4:3)</PresentationFormat>
  <Paragraphs>78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46" baseType="lpstr">
      <vt:lpstr>Ofis Teması</vt:lpstr>
      <vt:lpstr>Slayt 1</vt:lpstr>
      <vt:lpstr>Katakekaumene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Here are some structures in Kula affected by these causes:</vt:lpstr>
      <vt:lpstr>Here are some structures in Kula affected by these causes:</vt:lpstr>
      <vt:lpstr>Here are some structures in Kula affected by these causes:</vt:lpstr>
      <vt:lpstr>Here are some structures in Kula affected by these causes:</vt:lpstr>
      <vt:lpstr>THE GEOGRAPHY OF KULA</vt:lpstr>
      <vt:lpstr>VOLCANO CONES AND CRATERS</vt:lpstr>
      <vt:lpstr>VOLCANIC CAVES AND TUNNELS</vt:lpstr>
      <vt:lpstr>VOLCANIC CAVES AND TUNNELS</vt:lpstr>
      <vt:lpstr>VOLCANIC CAVES AND TUNNELS</vt:lpstr>
      <vt:lpstr>VOLCANIC CANYON AND WATERFALLS</vt:lpstr>
      <vt:lpstr>VOLCANIC CANYON AND WATERFALLS</vt:lpstr>
      <vt:lpstr>VOLCANIC CANYON AND WATERFALLS</vt:lpstr>
      <vt:lpstr>MINERAL WATERS</vt:lpstr>
      <vt:lpstr>MINERAL WATERS</vt:lpstr>
      <vt:lpstr>COLUMN BASALTS</vt:lpstr>
      <vt:lpstr>COLUMN BASALTS</vt:lpstr>
      <vt:lpstr>FAIRY CHIMNEYS</vt:lpstr>
      <vt:lpstr>FAIRY CHIMNEYS</vt:lpstr>
      <vt:lpstr>FAIRY CHIMNEYS</vt:lpstr>
      <vt:lpstr>CULTURAL LEGACY</vt:lpstr>
      <vt:lpstr>CULTURAL LEGACY</vt:lpstr>
      <vt:lpstr>CULTURAL LEGACY</vt:lpstr>
      <vt:lpstr>CULTURAL LEGACY</vt:lpstr>
      <vt:lpstr>CULTURAL LEGACY</vt:lpstr>
      <vt:lpstr>CULTURAL LEGACY</vt:lpstr>
      <vt:lpstr>CULTURAL LEGACY</vt:lpstr>
      <vt:lpstr>CULTURAL LEGACY</vt:lpstr>
      <vt:lpstr>CULTURAL LEGACY</vt:lpstr>
      <vt:lpstr>CULTURAL LEGACY</vt:lpstr>
      <vt:lpstr>CULTURAL LEGACY</vt:lpstr>
      <vt:lpstr>KULA GEOPARK UNDER THE LIST OF UNESCO GLOBAL GEOPARKS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AIO</dc:creator>
  <cp:lastModifiedBy>Windows Kullanıcısı</cp:lastModifiedBy>
  <cp:revision>56</cp:revision>
  <dcterms:created xsi:type="dcterms:W3CDTF">2019-04-09T08:02:47Z</dcterms:created>
  <dcterms:modified xsi:type="dcterms:W3CDTF">2019-04-10T10:49:06Z</dcterms:modified>
</cp:coreProperties>
</file>