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62" r:id="rId6"/>
    <p:sldId id="263" r:id="rId7"/>
    <p:sldId id="264" r:id="rId8"/>
    <p:sldId id="265" r:id="rId9"/>
    <p:sldId id="266" r:id="rId10"/>
    <p:sldId id="271" r:id="rId11"/>
    <p:sldId id="269" r:id="rId12"/>
    <p:sldId id="270" r:id="rId13"/>
    <p:sldId id="259" r:id="rId14"/>
    <p:sldId id="260" r:id="rId15"/>
    <p:sldId id="272" r:id="rId16"/>
    <p:sldId id="273" r:id="rId17"/>
    <p:sldId id="274" r:id="rId18"/>
    <p:sldId id="275" r:id="rId19"/>
    <p:sldId id="277" r:id="rId20"/>
    <p:sldId id="268"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BD1"/>
    <a:srgbClr val="21F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88"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5/2/2018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advTm="14711"/>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14711"/>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14711"/>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14711"/>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advTm="14711"/>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14711"/>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14711"/>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14711"/>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14711"/>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14711"/>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advTm="14711"/>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5/2/2018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14711"/>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FEST_(Belgrad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stel-panorama.png"/>
          <p:cNvPicPr>
            <a:picLocks noChangeAspect="1"/>
          </p:cNvPicPr>
          <p:nvPr/>
        </p:nvPicPr>
        <p:blipFill>
          <a:blip r:embed="rId3"/>
          <a:stretch>
            <a:fillRect/>
          </a:stretch>
        </p:blipFill>
        <p:spPr>
          <a:xfrm>
            <a:off x="0" y="1371600"/>
            <a:ext cx="9144000" cy="3821906"/>
          </a:xfrm>
          <a:prstGeom prst="rect">
            <a:avLst/>
          </a:prstGeom>
        </p:spPr>
      </p:pic>
      <p:sp>
        <p:nvSpPr>
          <p:cNvPr id="2" name="Title 1"/>
          <p:cNvSpPr>
            <a:spLocks noGrp="1"/>
          </p:cNvSpPr>
          <p:nvPr>
            <p:ph type="ctrTitle"/>
          </p:nvPr>
        </p:nvSpPr>
        <p:spPr/>
        <p:txBody>
          <a:bodyPr/>
          <a:lstStyle/>
          <a:p>
            <a:pPr algn="ctr"/>
            <a:r>
              <a:rPr lang="en-US" dirty="0" smtClean="0">
                <a:effectLst>
                  <a:outerShdw blurRad="38100" dist="38100" dir="2700000" algn="tl">
                    <a:srgbClr val="000000">
                      <a:alpha val="43137"/>
                    </a:srgbClr>
                  </a:outerShdw>
                </a:effectLst>
              </a:rPr>
              <a:t>BELGRADE</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5410200"/>
            <a:ext cx="9144000" cy="14478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endParaRPr lang="en-US" b="1" dirty="0" smtClean="0">
              <a:ln/>
              <a:solidFill>
                <a:schemeClr val="accent3"/>
              </a:solidFill>
            </a:endParaRPr>
          </a:p>
        </p:txBody>
      </p:sp>
    </p:spTree>
    <p:custDataLst>
      <p:tags r:id="rId1"/>
    </p:custDataLst>
  </p:cSld>
  <p:clrMapOvr>
    <a:masterClrMapping/>
  </p:clrMapOvr>
  <p:transition advTm="1483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8"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981200"/>
          </a:xfrm>
        </p:spPr>
        <p:txBody>
          <a:bodyPr/>
          <a:lstStyle/>
          <a:p>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Museum of Nikola Tesla </a:t>
            </a:r>
            <a:r>
              <a:rPr lang="en-US" dirty="0" smtClean="0"/>
              <a:t>is the only museum in the world which treasures complete inheritance of the biggest Serbian scientist and inventor. </a:t>
            </a:r>
            <a:endParaRPr lang="en-US" dirty="0"/>
          </a:p>
        </p:txBody>
      </p:sp>
      <p:pic>
        <p:nvPicPr>
          <p:cNvPr id="4" name="Picture 3" descr="Tan2016-7-8_142852350_0.jpg"/>
          <p:cNvPicPr>
            <a:picLocks noChangeAspect="1"/>
          </p:cNvPicPr>
          <p:nvPr/>
        </p:nvPicPr>
        <p:blipFill>
          <a:blip r:embed="rId2" cstate="print"/>
          <a:stretch>
            <a:fillRect/>
          </a:stretch>
        </p:blipFill>
        <p:spPr>
          <a:xfrm>
            <a:off x="228600" y="1828800"/>
            <a:ext cx="2822448" cy="1828800"/>
          </a:xfrm>
          <a:prstGeom prst="rect">
            <a:avLst/>
          </a:prstGeom>
        </p:spPr>
      </p:pic>
      <p:pic>
        <p:nvPicPr>
          <p:cNvPr id="5" name="Picture 4" descr="Muzej-Nikole-Tesle-Nikola-Tesla-stvari.jpg"/>
          <p:cNvPicPr>
            <a:picLocks noChangeAspect="1"/>
          </p:cNvPicPr>
          <p:nvPr/>
        </p:nvPicPr>
        <p:blipFill>
          <a:blip r:embed="rId3"/>
          <a:stretch>
            <a:fillRect/>
          </a:stretch>
        </p:blipFill>
        <p:spPr>
          <a:xfrm>
            <a:off x="3200400" y="2667000"/>
            <a:ext cx="5943600" cy="3344170"/>
          </a:xfrm>
          <a:prstGeom prst="rect">
            <a:avLst/>
          </a:prstGeom>
        </p:spPr>
      </p:pic>
      <p:pic>
        <p:nvPicPr>
          <p:cNvPr id="6" name="Picture 5" descr="images.jpg"/>
          <p:cNvPicPr>
            <a:picLocks noChangeAspect="1"/>
          </p:cNvPicPr>
          <p:nvPr/>
        </p:nvPicPr>
        <p:blipFill>
          <a:blip r:embed="rId4"/>
          <a:stretch>
            <a:fillRect/>
          </a:stretch>
        </p:blipFill>
        <p:spPr>
          <a:xfrm>
            <a:off x="381000" y="4267200"/>
            <a:ext cx="2333625" cy="1962150"/>
          </a:xfrm>
          <a:prstGeom prst="rect">
            <a:avLst/>
          </a:prstGeom>
        </p:spPr>
      </p:pic>
    </p:spTree>
  </p:cSld>
  <p:clrMapOvr>
    <a:masterClrMapping/>
  </p:clrMapOvr>
  <p:transition advTm="1453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par>
                                <p:cTn id="14" presetID="54" presetClass="entr" presetSubtype="0" accel="10000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2000" fill="hold"/>
                                        <p:tgtEl>
                                          <p:spTgt spid="5"/>
                                        </p:tgtEl>
                                        <p:attrNameLst>
                                          <p:attrName>ppt_w</p:attrName>
                                        </p:attrNameLst>
                                      </p:cBhvr>
                                      <p:tavLst>
                                        <p:tav tm="0">
                                          <p:val>
                                            <p:strVal val="#ppt_w*0.05"/>
                                          </p:val>
                                        </p:tav>
                                        <p:tav tm="100000">
                                          <p:val>
                                            <p:strVal val="#ppt_w"/>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anim calcmode="lin" valueType="num">
                                      <p:cBhvr>
                                        <p:cTn id="18" dur="2000" fill="hold"/>
                                        <p:tgtEl>
                                          <p:spTgt spid="5"/>
                                        </p:tgtEl>
                                        <p:attrNameLst>
                                          <p:attrName>ppt_x</p:attrName>
                                        </p:attrNameLst>
                                      </p:cBhvr>
                                      <p:tavLst>
                                        <p:tav tm="0">
                                          <p:val>
                                            <p:strVal val="#ppt_x-.2"/>
                                          </p:val>
                                        </p:tav>
                                        <p:tav tm="100000">
                                          <p:val>
                                            <p:strVal val="#ppt_x"/>
                                          </p:val>
                                        </p:tav>
                                      </p:tavLst>
                                    </p:anim>
                                    <p:anim calcmode="lin" valueType="num">
                                      <p:cBhvr>
                                        <p:cTn id="19" dur="2000" fill="hold"/>
                                        <p:tgtEl>
                                          <p:spTgt spid="5"/>
                                        </p:tgtEl>
                                        <p:attrNameLst>
                                          <p:attrName>ppt_y</p:attrName>
                                        </p:attrNameLst>
                                      </p:cBhvr>
                                      <p:tavLst>
                                        <p:tav tm="0">
                                          <p:val>
                                            <p:strVal val="#ppt_y"/>
                                          </p:val>
                                        </p:tav>
                                        <p:tav tm="100000">
                                          <p:val>
                                            <p:strVal val="#ppt_y"/>
                                          </p:val>
                                        </p:tav>
                                      </p:tavLst>
                                    </p:anim>
                                    <p:animEffect transition="in" filter="fade">
                                      <p:cBhvr>
                                        <p:cTn id="20" dur="2000"/>
                                        <p:tgtEl>
                                          <p:spTgt spid="5"/>
                                        </p:tgtEl>
                                      </p:cBhvr>
                                    </p:animEffect>
                                  </p:childTnLst>
                                </p:cTn>
                              </p:par>
                              <p:par>
                                <p:cTn id="21" presetID="55"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0" fill="hold"/>
                                        <p:tgtEl>
                                          <p:spTgt spid="6"/>
                                        </p:tgtEl>
                                        <p:attrNameLst>
                                          <p:attrName>ppt_w</p:attrName>
                                        </p:attrNameLst>
                                      </p:cBhvr>
                                      <p:tavLst>
                                        <p:tav tm="0">
                                          <p:val>
                                            <p:strVal val="#ppt_w*0.70"/>
                                          </p:val>
                                        </p:tav>
                                        <p:tav tm="100000">
                                          <p:val>
                                            <p:strVal val="#ppt_w"/>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animEffect transition="in" filter="fade">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fYk9lMaHR0cDovL29jZG4uZXUvaW1hZ2VzL3B1bHNjbXMvWlRRN01EQV8vOWQwNDllMDI4ZjBiZjRjNDhlYjY5MzQ1OGU1Y2IyOTMuanBlZ5GTAs0C5ACBoTAB.jpg"/>
          <p:cNvPicPr>
            <a:picLocks noChangeAspect="1"/>
          </p:cNvPicPr>
          <p:nvPr/>
        </p:nvPicPr>
        <p:blipFill>
          <a:blip r:embed="rId2"/>
          <a:stretch>
            <a:fillRect/>
          </a:stretch>
        </p:blipFill>
        <p:spPr>
          <a:xfrm>
            <a:off x="5760720" y="4864608"/>
            <a:ext cx="3383280" cy="1993392"/>
          </a:xfrm>
          <a:prstGeom prst="rect">
            <a:avLst/>
          </a:prstGeom>
        </p:spPr>
      </p:pic>
      <p:sp>
        <p:nvSpPr>
          <p:cNvPr id="3" name="Content Placeholder 2"/>
          <p:cNvSpPr>
            <a:spLocks noGrp="1"/>
          </p:cNvSpPr>
          <p:nvPr>
            <p:ph idx="1"/>
          </p:nvPr>
        </p:nvSpPr>
        <p:spPr>
          <a:xfrm>
            <a:off x="0" y="533400"/>
            <a:ext cx="9144000" cy="6324600"/>
          </a:xfrm>
        </p:spPr>
        <p:txBody>
          <a:bodyPr>
            <a:normAutofit/>
          </a:bodyPr>
          <a:lstStyle/>
          <a:p>
            <a:endParaRPr lang="en-US" dirty="0" smtClean="0"/>
          </a:p>
          <a:p>
            <a:r>
              <a:rPr lang="en-US" dirty="0" smtClean="0"/>
              <a:t>The </a:t>
            </a:r>
            <a:r>
              <a:rPr lang="en-US" b="1" dirty="0" smtClean="0">
                <a:effectLst>
                  <a:outerShdw blurRad="38100" dist="38100" dir="2700000" algn="tl">
                    <a:srgbClr val="000000">
                      <a:alpha val="43137"/>
                    </a:srgbClr>
                  </a:outerShdw>
                </a:effectLst>
              </a:rPr>
              <a:t>Belgrade Marathon</a:t>
            </a:r>
            <a:r>
              <a:rPr lang="en-US" dirty="0" smtClean="0"/>
              <a:t> is held annually since 1988. It is one of the biggest sporting events in Serbia.</a:t>
            </a:r>
          </a:p>
          <a:p>
            <a:r>
              <a:rPr lang="en-US" dirty="0" smtClean="0"/>
              <a:t>Belgrade Marathon is adapted for people of all ages, and is separated into the following categories:</a:t>
            </a:r>
          </a:p>
          <a:p>
            <a:r>
              <a:rPr lang="en-US" dirty="0" smtClean="0"/>
              <a:t>The </a:t>
            </a:r>
            <a:r>
              <a:rPr lang="en-US" b="1" dirty="0" smtClean="0"/>
              <a:t>Kids Marathon</a:t>
            </a:r>
            <a:r>
              <a:rPr lang="en-US" dirty="0" smtClean="0"/>
              <a:t> is a race for children.</a:t>
            </a:r>
          </a:p>
          <a:p>
            <a:r>
              <a:rPr lang="en-US" dirty="0" smtClean="0"/>
              <a:t>The </a:t>
            </a:r>
            <a:r>
              <a:rPr lang="en-US" b="1" dirty="0" smtClean="0"/>
              <a:t>Fun Run</a:t>
            </a:r>
            <a:r>
              <a:rPr lang="en-US" dirty="0" smtClean="0"/>
              <a:t> is the event with the most participants (5 km)</a:t>
            </a:r>
          </a:p>
          <a:p>
            <a:r>
              <a:rPr lang="en-US" dirty="0" smtClean="0"/>
              <a:t>The </a:t>
            </a:r>
            <a:r>
              <a:rPr lang="en-US" b="1" dirty="0" smtClean="0"/>
              <a:t>Half-marathon</a:t>
            </a:r>
            <a:r>
              <a:rPr lang="en-US" dirty="0" smtClean="0"/>
              <a:t> is a half-distance marathon that is in accordance with world standards.</a:t>
            </a:r>
          </a:p>
          <a:p>
            <a:r>
              <a:rPr lang="en-US" dirty="0" smtClean="0"/>
              <a:t>The </a:t>
            </a:r>
            <a:r>
              <a:rPr lang="en-US" b="1" dirty="0" smtClean="0"/>
              <a:t>Marathon</a:t>
            </a:r>
            <a:r>
              <a:rPr lang="en-US" dirty="0" smtClean="0"/>
              <a:t> is a standard 42.195 km length marathon</a:t>
            </a:r>
          </a:p>
        </p:txBody>
      </p:sp>
    </p:spTree>
  </p:cSld>
  <p:clrMapOvr>
    <a:masterClrMapping/>
  </p:clrMapOvr>
  <p:transition advTm="166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anim calcmode="lin" valueType="num">
                                      <p:cBhvr>
                                        <p:cTn id="1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anim calcmode="lin" valueType="num">
                                      <p:cBhvr>
                                        <p:cTn id="2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anim calcmode="lin" valueType="num">
                                      <p:cBhvr>
                                        <p:cTn id="2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2000"/>
                                        <p:tgtEl>
                                          <p:spTgt spid="3">
                                            <p:txEl>
                                              <p:pRg st="5" end="5"/>
                                            </p:txEl>
                                          </p:spTgt>
                                        </p:tgtEl>
                                      </p:cBhvr>
                                    </p:animEffect>
                                    <p:anim calcmode="lin" valueType="num">
                                      <p:cBhvr>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2"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anim calcmode="lin" valueType="num">
                                      <p:cBhvr>
                                        <p:cTn id="3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vak_djokovic_220715_tw630.jpg"/>
          <p:cNvPicPr>
            <a:picLocks noChangeAspect="1"/>
          </p:cNvPicPr>
          <p:nvPr/>
        </p:nvPicPr>
        <p:blipFill>
          <a:blip r:embed="rId2"/>
          <a:stretch>
            <a:fillRect/>
          </a:stretch>
        </p:blipFill>
        <p:spPr>
          <a:xfrm>
            <a:off x="3429000" y="2690465"/>
            <a:ext cx="5562600" cy="4167535"/>
          </a:xfrm>
          <a:prstGeom prst="rect">
            <a:avLst/>
          </a:prstGeom>
        </p:spPr>
      </p:pic>
      <p:pic>
        <p:nvPicPr>
          <p:cNvPr id="5" name="Picture 4" descr="150px-Nole_Skupstina_BG_feb08.jpg"/>
          <p:cNvPicPr>
            <a:picLocks noChangeAspect="1"/>
          </p:cNvPicPr>
          <p:nvPr/>
        </p:nvPicPr>
        <p:blipFill>
          <a:blip r:embed="rId3"/>
          <a:stretch>
            <a:fillRect/>
          </a:stretch>
        </p:blipFill>
        <p:spPr>
          <a:xfrm>
            <a:off x="609600" y="3429000"/>
            <a:ext cx="1905000" cy="2730500"/>
          </a:xfrm>
          <a:prstGeom prst="rect">
            <a:avLst/>
          </a:prstGeom>
        </p:spPr>
      </p:pic>
      <p:sp>
        <p:nvSpPr>
          <p:cNvPr id="7" name="Content Placeholder 6"/>
          <p:cNvSpPr>
            <a:spLocks noGrp="1"/>
          </p:cNvSpPr>
          <p:nvPr>
            <p:ph idx="1"/>
          </p:nvPr>
        </p:nvSpPr>
        <p:spPr>
          <a:xfrm>
            <a:off x="0" y="0"/>
            <a:ext cx="9144000" cy="2743200"/>
          </a:xfrm>
        </p:spPr>
        <p:txBody>
          <a:bodyPr>
            <a:normAutofit fontScale="85000" lnSpcReduction="20000"/>
          </a:bodyPr>
          <a:lstStyle/>
          <a:p>
            <a:r>
              <a:rPr lang="en-US" b="1" dirty="0" smtClean="0">
                <a:effectLst>
                  <a:outerShdw blurRad="38100" dist="38100" dir="2700000" algn="tl">
                    <a:srgbClr val="000000">
                      <a:alpha val="43137"/>
                    </a:srgbClr>
                  </a:outerShdw>
                </a:effectLst>
              </a:rPr>
              <a:t>Novak </a:t>
            </a:r>
            <a:r>
              <a:rPr lang="en-US" b="1" dirty="0" err="1" smtClean="0">
                <a:effectLst>
                  <a:outerShdw blurRad="38100" dist="38100" dir="2700000" algn="tl">
                    <a:srgbClr val="000000">
                      <a:alpha val="43137"/>
                    </a:srgbClr>
                  </a:outerShdw>
                </a:effectLst>
              </a:rPr>
              <a:t>Djokovic</a:t>
            </a:r>
            <a:r>
              <a:rPr lang="en-US" b="1" dirty="0" smtClean="0">
                <a:effectLst>
                  <a:outerShdw blurRad="38100" dist="38100" dir="2700000" algn="tl">
                    <a:srgbClr val="000000">
                      <a:alpha val="43137"/>
                    </a:srgbClr>
                  </a:outerShdw>
                </a:effectLst>
              </a:rPr>
              <a:t> </a:t>
            </a:r>
            <a:r>
              <a:rPr lang="en-US" dirty="0" smtClean="0"/>
              <a:t>is Serbian prof</a:t>
            </a:r>
            <a:r>
              <a:rPr lang="sr-Latn-RS" dirty="0" smtClean="0"/>
              <a:t>es</a:t>
            </a:r>
            <a:r>
              <a:rPr lang="en-US" dirty="0" err="1" smtClean="0"/>
              <a:t>sional</a:t>
            </a:r>
            <a:r>
              <a:rPr lang="en-US" dirty="0" smtClean="0"/>
              <a:t> tennis player.  He has won 12 Grand Slam singles titles, five ATP Finals titles, 30 Masters 1000 series titles, 12 ATP World Tour 500 tournaments, and has held the No. 1 spot in the ATP rankings for a total of 223 weeks. In 2016, he became the eighth player in history to achieve the Career Grand Slam. Following his victory at the 2016 French open, he became the third man to hold all four major titles at once, the first since Rod Laver in 1969, and the first ever to do so on three different surfaces. Given these achievements, </a:t>
            </a:r>
            <a:r>
              <a:rPr lang="en-US" u="sng" dirty="0" err="1" smtClean="0"/>
              <a:t>Djokovic</a:t>
            </a:r>
            <a:r>
              <a:rPr lang="en-US" u="sng" dirty="0" smtClean="0"/>
              <a:t> is considered one of the greatest tennis players of all time.</a:t>
            </a:r>
          </a:p>
        </p:txBody>
      </p:sp>
    </p:spTree>
  </p:cSld>
  <p:clrMapOvr>
    <a:masterClrMapping/>
  </p:clrMapOvr>
  <p:transition advTm="203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0" fill="hold"/>
                                        <p:tgtEl>
                                          <p:spTgt spid="5"/>
                                        </p:tgtEl>
                                        <p:attrNameLst>
                                          <p:attrName>ppt_x</p:attrName>
                                        </p:attrNameLst>
                                      </p:cBhvr>
                                      <p:tavLst>
                                        <p:tav tm="0">
                                          <p:val>
                                            <p:strVal val="#ppt_x"/>
                                          </p:val>
                                        </p:tav>
                                        <p:tav tm="100000">
                                          <p:val>
                                            <p:strVal val="#ppt_x"/>
                                          </p:val>
                                        </p:tav>
                                      </p:tavLst>
                                    </p:anim>
                                    <p:anim calcmode="lin" valueType="num">
                                      <p:cBhvr additive="base">
                                        <p:cTn id="1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0968445_632516376878185_452515917002501292_n.jpg"/>
          <p:cNvPicPr>
            <a:picLocks noChangeAspect="1"/>
          </p:cNvPicPr>
          <p:nvPr/>
        </p:nvPicPr>
        <p:blipFill>
          <a:blip r:embed="rId2"/>
          <a:stretch>
            <a:fillRect/>
          </a:stretch>
        </p:blipFill>
        <p:spPr>
          <a:xfrm>
            <a:off x="3894633" y="3990975"/>
            <a:ext cx="5249367" cy="2867025"/>
          </a:xfrm>
          <a:prstGeom prst="rect">
            <a:avLst/>
          </a:prstGeom>
        </p:spPr>
      </p:pic>
      <p:sp>
        <p:nvSpPr>
          <p:cNvPr id="3" name="Content Placeholder 2"/>
          <p:cNvSpPr>
            <a:spLocks noGrp="1"/>
          </p:cNvSpPr>
          <p:nvPr>
            <p:ph idx="1"/>
          </p:nvPr>
        </p:nvSpPr>
        <p:spPr>
          <a:xfrm>
            <a:off x="0" y="0"/>
            <a:ext cx="5943600" cy="6858000"/>
          </a:xfrm>
        </p:spPr>
        <p:txBody>
          <a:bodyPr>
            <a:normAutofit/>
          </a:bodyPr>
          <a:lstStyle/>
          <a:p>
            <a:endParaRPr lang="en-US" b="1" dirty="0" smtClean="0"/>
          </a:p>
          <a:p>
            <a:endParaRPr lang="en-US" b="1" dirty="0" smtClean="0"/>
          </a:p>
          <a:p>
            <a:r>
              <a:rPr lang="en-US" b="1" dirty="0" err="1" smtClean="0">
                <a:effectLst>
                  <a:outerShdw blurRad="38100" dist="38100" dir="2700000" algn="tl">
                    <a:srgbClr val="000000">
                      <a:alpha val="43137"/>
                    </a:srgbClr>
                  </a:outerShdw>
                </a:effectLst>
              </a:rPr>
              <a:t>Bogdan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Bogdanović</a:t>
            </a:r>
            <a:r>
              <a:rPr lang="en-US" dirty="0" smtClean="0"/>
              <a:t>  is a Serbian professional basketball player for the Sacramento Kings (NBA). He also represents the Serbian national basketball team.  He was named the 2017 All–Europe Player of the year.</a:t>
            </a:r>
          </a:p>
          <a:p>
            <a:endParaRPr lang="en-US" dirty="0" smtClean="0">
              <a:effectLst>
                <a:outerShdw blurRad="38100" dist="38100" dir="2700000" algn="tl">
                  <a:srgbClr val="000000">
                    <a:alpha val="43137"/>
                  </a:srgbClr>
                </a:outerShdw>
              </a:effectLst>
            </a:endParaRPr>
          </a:p>
          <a:p>
            <a:r>
              <a:rPr lang="en-US" dirty="0" err="1" smtClean="0">
                <a:effectLst>
                  <a:outerShdw blurRad="38100" dist="38100" dir="2700000" algn="tl">
                    <a:srgbClr val="000000">
                      <a:alpha val="43137"/>
                    </a:srgbClr>
                  </a:outerShdw>
                </a:effectLst>
              </a:rPr>
              <a:t>Filip</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Filipović</a:t>
            </a:r>
            <a:r>
              <a:rPr lang="en-US" dirty="0" smtClean="0"/>
              <a:t> is a Serbian water polo player.  He is one of the best players in the world ( voted as the male water polo "Athlete of the Year" in 2011 and 2014).</a:t>
            </a:r>
            <a:endParaRPr lang="en-US" dirty="0"/>
          </a:p>
        </p:txBody>
      </p:sp>
      <p:sp>
        <p:nvSpPr>
          <p:cNvPr id="5" name="Right Arrow 4"/>
          <p:cNvSpPr/>
          <p:nvPr/>
        </p:nvSpPr>
        <p:spPr>
          <a:xfrm>
            <a:off x="5562600" y="1295400"/>
            <a:ext cx="3048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ogdan+Bogdanovic+Sacramento+Kings+v+Los+Angeles+sV2eN0U6osul.jpg"/>
          <p:cNvPicPr>
            <a:picLocks noChangeAspect="1"/>
          </p:cNvPicPr>
          <p:nvPr/>
        </p:nvPicPr>
        <p:blipFill>
          <a:blip r:embed="rId3" cstate="print"/>
          <a:stretch>
            <a:fillRect/>
          </a:stretch>
        </p:blipFill>
        <p:spPr>
          <a:xfrm>
            <a:off x="6400800" y="79811"/>
            <a:ext cx="2516378" cy="3577789"/>
          </a:xfrm>
          <a:prstGeom prst="rect">
            <a:avLst/>
          </a:prstGeom>
        </p:spPr>
      </p:pic>
    </p:spTree>
  </p:cSld>
  <p:clrMapOvr>
    <a:masterClrMapping/>
  </p:clrMapOvr>
  <p:transition advTm="1307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
                                        <p:tgtEl>
                                          <p:spTgt spid="3">
                                            <p:txEl>
                                              <p:pRg st="2" end="2"/>
                                            </p:txEl>
                                          </p:spTgt>
                                        </p:tgtEl>
                                      </p:cBhvr>
                                    </p:animEffect>
                                    <p:anim calcmode="lin" valueType="num">
                                      <p:cBhvr>
                                        <p:cTn id="8" dur="8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8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ppt_x</p:attrName>
                                        </p:attrNameLst>
                                      </p:cBhvr>
                                      <p:tavLst>
                                        <p:tav tm="0">
                                          <p:val>
                                            <p:strVal val="#ppt_x"/>
                                          </p:val>
                                        </p:tav>
                                        <p:tav tm="100000">
                                          <p:val>
                                            <p:strVal val="#ppt_x"/>
                                          </p:val>
                                        </p:tav>
                                      </p:tavLst>
                                    </p:anim>
                                    <p:anim calcmode="lin" valueType="num">
                                      <p:cBhvr>
                                        <p:cTn id="16" dur="2000" fill="hold"/>
                                        <p:tgtEl>
                                          <p:spTgt spid="5"/>
                                        </p:tgtEl>
                                        <p:attrNameLst>
                                          <p:attrName>ppt_y</p:attrName>
                                        </p:attrNameLst>
                                      </p:cBhvr>
                                      <p:tavLst>
                                        <p:tav tm="0">
                                          <p:val>
                                            <p:strVal val="#ppt_y+.1"/>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0" fill="hold"/>
                                        <p:tgtEl>
                                          <p:spTgt spid="6"/>
                                        </p:tgtEl>
                                        <p:attrNameLst>
                                          <p:attrName>ppt_x</p:attrName>
                                        </p:attrNameLst>
                                      </p:cBhvr>
                                      <p:tavLst>
                                        <p:tav tm="0">
                                          <p:val>
                                            <p:strVal val="#ppt_x"/>
                                          </p:val>
                                        </p:tav>
                                        <p:tav tm="100000">
                                          <p:val>
                                            <p:strVal val="#ppt_x"/>
                                          </p:val>
                                        </p:tav>
                                      </p:tavLst>
                                    </p:anim>
                                    <p:anim calcmode="lin" valueType="num">
                                      <p:cBhvr additive="base">
                                        <p:cTn id="20" dur="50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5000"/>
                            </p:stCondLst>
                            <p:childTnLst>
                              <p:par>
                                <p:cTn id="22" presetID="43"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
                                        <p:tgtEl>
                                          <p:spTgt spid="3">
                                            <p:txEl>
                                              <p:pRg st="4" end="4"/>
                                            </p:txEl>
                                          </p:spTgt>
                                        </p:tgtEl>
                                      </p:cBhvr>
                                    </p:animEffect>
                                    <p:anim calcmode="lin" valueType="num">
                                      <p:cBhvr>
                                        <p:cTn id="25" dur="8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8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27" dur="1200" decel="50000" fill="hold">
                                          <p:stCondLst>
                                            <p:cond delay="8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1200" decel="50000" fill="hold">
                                          <p:stCondLst>
                                            <p:cond delay="8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0" fill="hold"/>
                                        <p:tgtEl>
                                          <p:spTgt spid="7"/>
                                        </p:tgtEl>
                                        <p:attrNameLst>
                                          <p:attrName>ppt_x</p:attrName>
                                        </p:attrNameLst>
                                      </p:cBhvr>
                                      <p:tavLst>
                                        <p:tav tm="0">
                                          <p:val>
                                            <p:strVal val="#ppt_x"/>
                                          </p:val>
                                        </p:tav>
                                        <p:tav tm="100000">
                                          <p:val>
                                            <p:strVal val="#ppt_x"/>
                                          </p:val>
                                        </p:tav>
                                      </p:tavLst>
                                    </p:anim>
                                    <p:anim calcmode="lin" valueType="num">
                                      <p:cBhvr additive="base">
                                        <p:cTn id="32"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0"/>
            <a:ext cx="9144000" cy="6857999"/>
          </a:xfrm>
        </p:spPr>
        <p:txBody>
          <a:bodyPr>
            <a:normAutofit/>
          </a:bodyPr>
          <a:lstStyle/>
          <a:p>
            <a:r>
              <a:rPr lang="en-US" sz="3600" dirty="0" smtClean="0"/>
              <a:t>Belgrade has got plenty of places for rest and relaxing, adventure and entertainment.</a:t>
            </a:r>
          </a:p>
          <a:p>
            <a:r>
              <a:rPr lang="en-US" sz="3600" b="1" dirty="0" err="1" smtClean="0">
                <a:effectLst>
                  <a:outerShdw blurRad="38100" dist="38100" dir="2700000" algn="tl">
                    <a:srgbClr val="000000">
                      <a:alpha val="43137"/>
                    </a:srgbClr>
                  </a:outerShdw>
                </a:effectLst>
              </a:rPr>
              <a:t>Ada</a:t>
            </a:r>
            <a:r>
              <a:rPr lang="en-US" sz="3600" b="1" dirty="0" smtClean="0">
                <a:effectLst>
                  <a:outerShdw blurRad="38100" dist="38100" dir="2700000" algn="tl">
                    <a:srgbClr val="000000">
                      <a:alpha val="43137"/>
                    </a:srgbClr>
                  </a:outerShdw>
                </a:effectLst>
              </a:rPr>
              <a:t> </a:t>
            </a:r>
            <a:r>
              <a:rPr lang="en-US" sz="3600" b="1" dirty="0" err="1" smtClean="0">
                <a:effectLst>
                  <a:outerShdw blurRad="38100" dist="38100" dir="2700000" algn="tl">
                    <a:srgbClr val="000000">
                      <a:alpha val="43137"/>
                    </a:srgbClr>
                  </a:outerShdw>
                </a:effectLst>
              </a:rPr>
              <a:t>Ciganlija</a:t>
            </a:r>
            <a:r>
              <a:rPr lang="en-US" sz="3600" b="1" dirty="0" smtClean="0">
                <a:effectLst>
                  <a:outerShdw blurRad="38100" dist="38100" dir="2700000" algn="tl">
                    <a:srgbClr val="000000">
                      <a:alpha val="43137"/>
                    </a:srgbClr>
                  </a:outerShdw>
                </a:effectLst>
              </a:rPr>
              <a:t> </a:t>
            </a:r>
            <a:r>
              <a:rPr lang="en-US" sz="3600" dirty="0" smtClean="0"/>
              <a:t>lake is one of the most </a:t>
            </a:r>
            <a:r>
              <a:rPr lang="en-US" sz="3600" dirty="0" err="1" smtClean="0"/>
              <a:t>favourite</a:t>
            </a:r>
            <a:r>
              <a:rPr lang="en-US" sz="3600" dirty="0" smtClean="0"/>
              <a:t> resorts</a:t>
            </a:r>
            <a:endParaRPr lang="en-US" sz="3600" dirty="0"/>
          </a:p>
        </p:txBody>
      </p:sp>
      <p:pic>
        <p:nvPicPr>
          <p:cNvPr id="5" name="Picture 4" descr="Ada-Ciganlija.jpg"/>
          <p:cNvPicPr>
            <a:picLocks noChangeAspect="1"/>
          </p:cNvPicPr>
          <p:nvPr/>
        </p:nvPicPr>
        <p:blipFill>
          <a:blip r:embed="rId2"/>
          <a:stretch>
            <a:fillRect/>
          </a:stretch>
        </p:blipFill>
        <p:spPr>
          <a:xfrm>
            <a:off x="533400" y="2362200"/>
            <a:ext cx="8164286" cy="4267200"/>
          </a:xfrm>
          <a:prstGeom prst="rect">
            <a:avLst/>
          </a:prstGeom>
        </p:spPr>
      </p:pic>
    </p:spTree>
  </p:cSld>
  <p:clrMapOvr>
    <a:masterClrMapping/>
  </p:clrMapOvr>
  <p:transition advTm="81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2000"/>
                                        <p:tgtEl>
                                          <p:spTgt spid="7">
                                            <p:txEl>
                                              <p:pRg st="1" end="1"/>
                                            </p:txEl>
                                          </p:spTgt>
                                        </p:tgtEl>
                                      </p:cBhvr>
                                    </p:animEffect>
                                    <p:anim calcmode="lin" valueType="num">
                                      <p:cBhvr>
                                        <p:cTn id="14"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7">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3000"/>
                                        <p:tgtEl>
                                          <p:spTgt spid="5"/>
                                        </p:tgtEl>
                                      </p:cBhvr>
                                    </p:animEffect>
                                    <p:anim calcmode="lin" valueType="num">
                                      <p:cBhvr>
                                        <p:cTn id="19" dur="3000" fill="hold"/>
                                        <p:tgtEl>
                                          <p:spTgt spid="5"/>
                                        </p:tgtEl>
                                        <p:attrNameLst>
                                          <p:attrName>ppt_x</p:attrName>
                                        </p:attrNameLst>
                                      </p:cBhvr>
                                      <p:tavLst>
                                        <p:tav tm="0">
                                          <p:val>
                                            <p:strVal val="#ppt_x"/>
                                          </p:val>
                                        </p:tav>
                                        <p:tav tm="100000">
                                          <p:val>
                                            <p:strVal val="#ppt_x"/>
                                          </p:val>
                                        </p:tav>
                                      </p:tavLst>
                                    </p:anim>
                                    <p:anim calcmode="lin" valueType="num">
                                      <p:cBhvr>
                                        <p:cTn id="20" dur="3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sr-Latn-RS" b="1" dirty="0" smtClean="0">
                <a:effectLst>
                  <a:outerShdw blurRad="38100" dist="38100" dir="2700000" algn="tl">
                    <a:srgbClr val="000000">
                      <a:alpha val="43137"/>
                    </a:srgbClr>
                  </a:outerShdw>
                </a:effectLst>
              </a:rPr>
              <a:t>Košutnjak</a:t>
            </a:r>
            <a:r>
              <a:rPr lang="en-US" dirty="0" smtClean="0"/>
              <a:t> is famous park and resort spreading on the area of 330 hectares. Clean air, running path, a sport centre with swimming pools, and mini golf course attracts people .</a:t>
            </a:r>
          </a:p>
          <a:p>
            <a:endParaRPr lang="en-US" dirty="0" smtClean="0"/>
          </a:p>
          <a:p>
            <a:endParaRPr lang="en-US" dirty="0" smtClean="0"/>
          </a:p>
          <a:p>
            <a:endParaRPr lang="en-US" dirty="0" smtClean="0"/>
          </a:p>
          <a:p>
            <a:r>
              <a:rPr lang="en-US" b="1" dirty="0" smtClean="0">
                <a:effectLst>
                  <a:outerShdw blurRad="38100" dist="38100" dir="2700000" algn="tl">
                    <a:srgbClr val="000000">
                      <a:alpha val="43137"/>
                    </a:srgbClr>
                  </a:outerShdw>
                </a:effectLst>
              </a:rPr>
              <a:t>Top</a:t>
            </a:r>
            <a:r>
              <a:rPr lang="sr-Latn-RS" b="1" dirty="0" smtClean="0">
                <a:effectLst>
                  <a:outerShdw blurRad="38100" dist="38100" dir="2700000" algn="tl">
                    <a:srgbClr val="000000">
                      <a:alpha val="43137"/>
                    </a:srgbClr>
                  </a:outerShdw>
                </a:effectLst>
              </a:rPr>
              <a:t>čider</a:t>
            </a:r>
            <a:r>
              <a:rPr lang="en-US" dirty="0" smtClean="0"/>
              <a:t> is one of the most beautiful parks in the city. </a:t>
            </a:r>
            <a:endParaRPr lang="en-US" dirty="0"/>
          </a:p>
        </p:txBody>
      </p:sp>
      <p:pic>
        <p:nvPicPr>
          <p:cNvPr id="4" name="Picture 3" descr="download (1).jpg"/>
          <p:cNvPicPr>
            <a:picLocks noChangeAspect="1"/>
          </p:cNvPicPr>
          <p:nvPr/>
        </p:nvPicPr>
        <p:blipFill>
          <a:blip r:embed="rId2"/>
          <a:stretch>
            <a:fillRect/>
          </a:stretch>
        </p:blipFill>
        <p:spPr>
          <a:xfrm>
            <a:off x="2590800" y="1295400"/>
            <a:ext cx="3219450" cy="1419225"/>
          </a:xfrm>
          <a:prstGeom prst="rect">
            <a:avLst/>
          </a:prstGeom>
        </p:spPr>
      </p:pic>
      <p:pic>
        <p:nvPicPr>
          <p:cNvPr id="5" name="Picture 4" descr="209607.jpg"/>
          <p:cNvPicPr>
            <a:picLocks noChangeAspect="1"/>
          </p:cNvPicPr>
          <p:nvPr/>
        </p:nvPicPr>
        <p:blipFill>
          <a:blip r:embed="rId3" cstate="print"/>
          <a:stretch>
            <a:fillRect/>
          </a:stretch>
        </p:blipFill>
        <p:spPr>
          <a:xfrm>
            <a:off x="3962400" y="3200400"/>
            <a:ext cx="4800600" cy="3435429"/>
          </a:xfrm>
          <a:prstGeom prst="rect">
            <a:avLst/>
          </a:prstGeom>
        </p:spPr>
      </p:pic>
    </p:spTree>
  </p:cSld>
  <p:clrMapOvr>
    <a:masterClrMapping/>
  </p:clrMapOvr>
  <p:transition advTm="109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
                                        <p:tgtEl>
                                          <p:spTgt spid="3">
                                            <p:txEl>
                                              <p:pRg st="0" end="0"/>
                                            </p:txEl>
                                          </p:spTgt>
                                        </p:tgtEl>
                                      </p:cBhvr>
                                    </p:animEffect>
                                    <p:anim calcmode="lin" valueType="num">
                                      <p:cBhvr>
                                        <p:cTn id="8" dur="8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8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2000"/>
                            </p:stCondLst>
                            <p:childTnLst>
                              <p:par>
                                <p:cTn id="13" presetID="43"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
                                        <p:tgtEl>
                                          <p:spTgt spid="3">
                                            <p:txEl>
                                              <p:pRg st="4" end="4"/>
                                            </p:txEl>
                                          </p:spTgt>
                                        </p:tgtEl>
                                      </p:cBhvr>
                                    </p:animEffect>
                                    <p:anim calcmode="lin" valueType="num">
                                      <p:cBhvr>
                                        <p:cTn id="16" dur="8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7" dur="8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18" dur="1200" decel="50000" fill="hold">
                                          <p:stCondLst>
                                            <p:cond delay="8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1200" decel="50000" fill="hold">
                                          <p:stCondLst>
                                            <p:cond delay="8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anim calcmode="lin" valueType="num">
                                      <p:cBhvr>
                                        <p:cTn id="23" dur="2000" fill="hold"/>
                                        <p:tgtEl>
                                          <p:spTgt spid="4"/>
                                        </p:tgtEl>
                                        <p:attrNameLst>
                                          <p:attrName>ppt_x</p:attrName>
                                        </p:attrNameLst>
                                      </p:cBhvr>
                                      <p:tavLst>
                                        <p:tav tm="0">
                                          <p:val>
                                            <p:strVal val="#ppt_x"/>
                                          </p:val>
                                        </p:tav>
                                        <p:tav tm="100000">
                                          <p:val>
                                            <p:strVal val="#ppt_x"/>
                                          </p:val>
                                        </p:tav>
                                      </p:tavLst>
                                    </p:anim>
                                    <p:anim calcmode="lin" valueType="num">
                                      <p:cBhvr>
                                        <p:cTn id="24" dur="2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ppt_x</p:attrName>
                                        </p:attrNameLst>
                                      </p:cBhvr>
                                      <p:tavLst>
                                        <p:tav tm="0">
                                          <p:val>
                                            <p:strVal val="#ppt_x"/>
                                          </p:val>
                                        </p:tav>
                                        <p:tav tm="100000">
                                          <p:val>
                                            <p:strVal val="#ppt_x"/>
                                          </p:val>
                                        </p:tav>
                                      </p:tavLst>
                                    </p:anim>
                                    <p:anim calcmode="lin" valueType="num">
                                      <p:cBhvr>
                                        <p:cTn id="2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b="1" dirty="0" err="1" smtClean="0">
                <a:effectLst>
                  <a:outerShdw blurRad="38100" dist="38100" dir="2700000" algn="tl">
                    <a:srgbClr val="000000">
                      <a:alpha val="43137"/>
                    </a:srgbClr>
                  </a:outerShdw>
                </a:effectLst>
              </a:rPr>
              <a:t>Avala</a:t>
            </a:r>
            <a:r>
              <a:rPr lang="en-US" b="1" dirty="0" smtClean="0">
                <a:effectLst>
                  <a:outerShdw blurRad="38100" dist="38100" dir="2700000" algn="tl">
                    <a:srgbClr val="000000">
                      <a:alpha val="43137"/>
                    </a:srgbClr>
                  </a:outerShdw>
                </a:effectLst>
              </a:rPr>
              <a:t>  </a:t>
            </a:r>
            <a:r>
              <a:rPr lang="en-US" dirty="0" smtClean="0"/>
              <a:t>mountain is about 20km away from Belgrade. It is covered by deciduous and larch forest. On the top of the mountain is a mausoleum, </a:t>
            </a:r>
            <a:r>
              <a:rPr lang="en-US" b="1" dirty="0" smtClean="0">
                <a:effectLst>
                  <a:outerShdw blurRad="38100" dist="38100" dir="2700000" algn="tl">
                    <a:srgbClr val="000000">
                      <a:alpha val="43137"/>
                    </a:srgbClr>
                  </a:outerShdw>
                </a:effectLst>
              </a:rPr>
              <a:t>A Monument to an Unknown Hero</a:t>
            </a:r>
            <a:r>
              <a:rPr lang="en-US" dirty="0" smtClean="0"/>
              <a:t>, dedicated to the heroes from the World War I.</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trademark of </a:t>
            </a:r>
            <a:r>
              <a:rPr lang="en-US" dirty="0" err="1" smtClean="0"/>
              <a:t>Avala</a:t>
            </a:r>
            <a:r>
              <a:rPr lang="en-US" dirty="0" smtClean="0"/>
              <a:t>, and Belgrade itself, is </a:t>
            </a:r>
            <a:r>
              <a:rPr lang="en-US" b="1" dirty="0" err="1" smtClean="0">
                <a:effectLst>
                  <a:outerShdw blurRad="38100" dist="38100" dir="2700000" algn="tl">
                    <a:srgbClr val="000000">
                      <a:alpha val="43137"/>
                    </a:srgbClr>
                  </a:outerShdw>
                </a:effectLst>
              </a:rPr>
              <a:t>Avala</a:t>
            </a:r>
            <a:r>
              <a:rPr lang="en-US" b="1" dirty="0" smtClean="0">
                <a:effectLst>
                  <a:outerShdw blurRad="38100" dist="38100" dir="2700000" algn="tl">
                    <a:srgbClr val="000000">
                      <a:alpha val="43137"/>
                    </a:srgbClr>
                  </a:outerShdw>
                </a:effectLst>
              </a:rPr>
              <a:t> Tower (</a:t>
            </a:r>
            <a:r>
              <a:rPr lang="en-US" dirty="0" smtClean="0"/>
              <a:t>204.75m high).</a:t>
            </a:r>
            <a:endParaRPr lang="en-US" dirty="0"/>
          </a:p>
        </p:txBody>
      </p:sp>
      <p:pic>
        <p:nvPicPr>
          <p:cNvPr id="4" name="Picture 3" descr="avala-mala1-300x183.jpg"/>
          <p:cNvPicPr>
            <a:picLocks noChangeAspect="1"/>
          </p:cNvPicPr>
          <p:nvPr/>
        </p:nvPicPr>
        <p:blipFill>
          <a:blip r:embed="rId2"/>
          <a:stretch>
            <a:fillRect/>
          </a:stretch>
        </p:blipFill>
        <p:spPr>
          <a:xfrm>
            <a:off x="5943600" y="2286000"/>
            <a:ext cx="2857500" cy="1743075"/>
          </a:xfrm>
          <a:prstGeom prst="rect">
            <a:avLst/>
          </a:prstGeom>
        </p:spPr>
      </p:pic>
      <p:pic>
        <p:nvPicPr>
          <p:cNvPr id="5" name="Picture 4" descr="Spomenik_neznanom_junaku,_Avala,_Beograd.JPG"/>
          <p:cNvPicPr>
            <a:picLocks noChangeAspect="1"/>
          </p:cNvPicPr>
          <p:nvPr/>
        </p:nvPicPr>
        <p:blipFill>
          <a:blip r:embed="rId3" cstate="print"/>
          <a:stretch>
            <a:fillRect/>
          </a:stretch>
        </p:blipFill>
        <p:spPr>
          <a:xfrm>
            <a:off x="228600" y="1676400"/>
            <a:ext cx="4876800" cy="3657600"/>
          </a:xfrm>
          <a:prstGeom prst="rect">
            <a:avLst/>
          </a:prstGeom>
        </p:spPr>
      </p:pic>
      <p:sp>
        <p:nvSpPr>
          <p:cNvPr id="6" name="Down Arrow 5"/>
          <p:cNvSpPr/>
          <p:nvPr/>
        </p:nvSpPr>
        <p:spPr>
          <a:xfrm rot="10800000">
            <a:off x="7315200" y="4267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138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grpId="0" nodeType="after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 calcmode="lin" valueType="num">
                                      <p:cBhvr additive="base">
                                        <p:cTn id="12" dur="5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9" end="9"/>
                                            </p:txEl>
                                          </p:spTgt>
                                        </p:tgtEl>
                                        <p:attrNameLst>
                                          <p:attrName>ppt_y</p:attrName>
                                        </p:attrNameLst>
                                      </p:cBhvr>
                                      <p:tavLst>
                                        <p:tav tm="0">
                                          <p:val>
                                            <p:strVal val="1+#ppt_h/2"/>
                                          </p:val>
                                        </p:tav>
                                        <p:tav tm="100000">
                                          <p:val>
                                            <p:strVal val="#ppt_y"/>
                                          </p:val>
                                        </p:tav>
                                      </p:tavLst>
                                    </p:anim>
                                  </p:childTnLst>
                                </p:cTn>
                              </p:par>
                              <p:par>
                                <p:cTn id="14" presetID="7"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0" fill="hold"/>
                                        <p:tgtEl>
                                          <p:spTgt spid="5"/>
                                        </p:tgtEl>
                                        <p:attrNameLst>
                                          <p:attrName>ppt_x</p:attrName>
                                        </p:attrNameLst>
                                      </p:cBhvr>
                                      <p:tavLst>
                                        <p:tav tm="0">
                                          <p:val>
                                            <p:strVal val="#ppt_x"/>
                                          </p:val>
                                        </p:tav>
                                        <p:tav tm="100000">
                                          <p:val>
                                            <p:strVal val="#ppt_x"/>
                                          </p:val>
                                        </p:tav>
                                      </p:tavLst>
                                    </p:anim>
                                    <p:anim calcmode="lin" valueType="num">
                                      <p:cBhvr additive="base">
                                        <p:cTn id="17" dur="5000" fill="hold"/>
                                        <p:tgtEl>
                                          <p:spTgt spid="5"/>
                                        </p:tgtEl>
                                        <p:attrNameLst>
                                          <p:attrName>ppt_y</p:attrName>
                                        </p:attrNameLst>
                                      </p:cBhvr>
                                      <p:tavLst>
                                        <p:tav tm="0">
                                          <p:val>
                                            <p:strVal val="1+#ppt_h/2"/>
                                          </p:val>
                                        </p:tav>
                                        <p:tav tm="100000">
                                          <p:val>
                                            <p:strVal val="#ppt_y"/>
                                          </p:val>
                                        </p:tav>
                                      </p:tavLst>
                                    </p:anim>
                                  </p:childTnLst>
                                </p:cTn>
                              </p:par>
                              <p:par>
                                <p:cTn id="18" presetID="7"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0" fill="hold"/>
                                        <p:tgtEl>
                                          <p:spTgt spid="6"/>
                                        </p:tgtEl>
                                        <p:attrNameLst>
                                          <p:attrName>ppt_x</p:attrName>
                                        </p:attrNameLst>
                                      </p:cBhvr>
                                      <p:tavLst>
                                        <p:tav tm="0">
                                          <p:val>
                                            <p:strVal val="#ppt_x"/>
                                          </p:val>
                                        </p:tav>
                                        <p:tav tm="100000">
                                          <p:val>
                                            <p:strVal val="#ppt_x"/>
                                          </p:val>
                                        </p:tav>
                                      </p:tavLst>
                                    </p:anim>
                                    <p:anim calcmode="lin" valueType="num">
                                      <p:cBhvr additive="base">
                                        <p:cTn id="21"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b="1" dirty="0" smtClean="0">
                <a:effectLst>
                  <a:outerShdw blurRad="38100" dist="38100" dir="2700000" algn="tl">
                    <a:srgbClr val="000000">
                      <a:alpha val="43137"/>
                    </a:srgbClr>
                  </a:outerShdw>
                </a:effectLst>
              </a:rPr>
              <a:t>Botanical garden “</a:t>
            </a:r>
            <a:r>
              <a:rPr lang="en-US" b="1" dirty="0" err="1" smtClean="0">
                <a:effectLst>
                  <a:outerShdw blurRad="38100" dist="38100" dir="2700000" algn="tl">
                    <a:srgbClr val="000000">
                      <a:alpha val="43137"/>
                    </a:srgbClr>
                  </a:outerShdw>
                </a:effectLst>
              </a:rPr>
              <a:t>Jevremovac</a:t>
            </a:r>
            <a:r>
              <a:rPr lang="en-US" b="1" dirty="0" smtClean="0">
                <a:effectLst>
                  <a:outerShdw blurRad="38100" dist="38100" dir="2700000" algn="tl">
                    <a:srgbClr val="000000">
                      <a:alpha val="43137"/>
                    </a:srgbClr>
                  </a:outerShdw>
                </a:effectLst>
              </a:rPr>
              <a:t>” </a:t>
            </a:r>
            <a:r>
              <a:rPr lang="en-US" dirty="0" smtClean="0"/>
              <a:t>is located in the very center of Belgrade. It is founded in 1874, and spreads in the area of 5 hectares.</a:t>
            </a:r>
            <a:endParaRPr lang="en-US" dirty="0"/>
          </a:p>
        </p:txBody>
      </p:sp>
      <p:pic>
        <p:nvPicPr>
          <p:cNvPr id="4" name="Picture 3" descr="1398685619-botanicka-basta-potok.jpg"/>
          <p:cNvPicPr>
            <a:picLocks noChangeAspect="1"/>
          </p:cNvPicPr>
          <p:nvPr/>
        </p:nvPicPr>
        <p:blipFill>
          <a:blip r:embed="rId2"/>
          <a:stretch>
            <a:fillRect/>
          </a:stretch>
        </p:blipFill>
        <p:spPr>
          <a:xfrm>
            <a:off x="4978400" y="3733801"/>
            <a:ext cx="4165600" cy="3124200"/>
          </a:xfrm>
          <a:prstGeom prst="rect">
            <a:avLst/>
          </a:prstGeom>
        </p:spPr>
      </p:pic>
      <p:pic>
        <p:nvPicPr>
          <p:cNvPr id="5" name="Picture 4" descr="basta1.jpg"/>
          <p:cNvPicPr>
            <a:picLocks noChangeAspect="1"/>
          </p:cNvPicPr>
          <p:nvPr/>
        </p:nvPicPr>
        <p:blipFill>
          <a:blip r:embed="rId3"/>
          <a:stretch>
            <a:fillRect/>
          </a:stretch>
        </p:blipFill>
        <p:spPr>
          <a:xfrm>
            <a:off x="152400" y="1295401"/>
            <a:ext cx="4774699" cy="3429000"/>
          </a:xfrm>
          <a:prstGeom prst="rect">
            <a:avLst/>
          </a:prstGeom>
        </p:spPr>
      </p:pic>
      <p:pic>
        <p:nvPicPr>
          <p:cNvPr id="6" name="Picture 5" descr="Botanical-Garden-Belgrade.jpg"/>
          <p:cNvPicPr>
            <a:picLocks noChangeAspect="1"/>
          </p:cNvPicPr>
          <p:nvPr/>
        </p:nvPicPr>
        <p:blipFill>
          <a:blip r:embed="rId4"/>
          <a:stretch>
            <a:fillRect/>
          </a:stretch>
        </p:blipFill>
        <p:spPr>
          <a:xfrm>
            <a:off x="4957762" y="1143000"/>
            <a:ext cx="4186238" cy="2563003"/>
          </a:xfrm>
          <a:prstGeom prst="rect">
            <a:avLst/>
          </a:prstGeom>
        </p:spPr>
      </p:pic>
    </p:spTree>
  </p:cSld>
  <p:clrMapOvr>
    <a:masterClrMapping/>
  </p:clrMapOvr>
  <p:transition advTm="993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3">
                                            <p:txEl>
                                              <p:pRg st="0" end="0"/>
                                            </p:txEl>
                                          </p:spTgt>
                                        </p:tgtEl>
                                      </p:cBhvr>
                                    </p:animEffect>
                                  </p:childTnLst>
                                </p:cTn>
                              </p:par>
                            </p:childTnLst>
                          </p:cTn>
                        </p:par>
                        <p:par>
                          <p:cTn id="12" fill="hold">
                            <p:stCondLst>
                              <p:cond delay="2000"/>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style.rotation</p:attrName>
                                        </p:attrNameLst>
                                      </p:cBhvr>
                                      <p:tavLst>
                                        <p:tav tm="0">
                                          <p:val>
                                            <p:fltVal val="90"/>
                                          </p:val>
                                        </p:tav>
                                        <p:tav tm="100000">
                                          <p:val>
                                            <p:fltVal val="0"/>
                                          </p:val>
                                        </p:tav>
                                      </p:tavLst>
                                    </p:anim>
                                    <p:animEffect transition="in" filter="fade">
                                      <p:cBhvr>
                                        <p:cTn id="18" dur="2000"/>
                                        <p:tgtEl>
                                          <p:spTgt spid="5"/>
                                        </p:tgtEl>
                                      </p:cBhvr>
                                    </p:animEffect>
                                  </p:childTnLst>
                                </p:cTn>
                              </p:par>
                              <p:par>
                                <p:cTn id="19" presetID="31" presetClass="entr" presetSubtype="0" fill="hold" nodeType="withEffect">
                                  <p:stCondLst>
                                    <p:cond delay="0"/>
                                  </p:stCondLst>
                                  <p:iterate type="lt">
                                    <p:tmPct val="5000"/>
                                  </p:iterate>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anim calcmode="lin" valueType="num">
                                      <p:cBhvr>
                                        <p:cTn id="23" dur="2000" fill="hold"/>
                                        <p:tgtEl>
                                          <p:spTgt spid="6"/>
                                        </p:tgtEl>
                                        <p:attrNameLst>
                                          <p:attrName>style.rotation</p:attrName>
                                        </p:attrNameLst>
                                      </p:cBhvr>
                                      <p:tavLst>
                                        <p:tav tm="0">
                                          <p:val>
                                            <p:fltVal val="90"/>
                                          </p:val>
                                        </p:tav>
                                        <p:tav tm="100000">
                                          <p:val>
                                            <p:fltVal val="0"/>
                                          </p:val>
                                        </p:tav>
                                      </p:tavLst>
                                    </p:anim>
                                    <p:animEffect transition="in" filter="fade">
                                      <p:cBhvr>
                                        <p:cTn id="24" dur="2000"/>
                                        <p:tgtEl>
                                          <p:spTgt spid="6"/>
                                        </p:tgtEl>
                                      </p:cBhvr>
                                    </p:animEffect>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4"/>
                                        </p:tgtEl>
                                        <p:attrNameLst>
                                          <p:attrName>style.visibility</p:attrName>
                                        </p:attrNameLst>
                                      </p:cBhvr>
                                      <p:to>
                                        <p:strVal val="visible"/>
                                      </p:to>
                                    </p:set>
                                    <p:anim calcmode="lin" valueType="num">
                                      <p:cBhvr>
                                        <p:cTn id="27" dur="2000" fill="hold"/>
                                        <p:tgtEl>
                                          <p:spTgt spid="4"/>
                                        </p:tgtEl>
                                        <p:attrNameLst>
                                          <p:attrName>ppt_w</p:attrName>
                                        </p:attrNameLst>
                                      </p:cBhvr>
                                      <p:tavLst>
                                        <p:tav tm="0">
                                          <p:val>
                                            <p:fltVal val="0"/>
                                          </p:val>
                                        </p:tav>
                                        <p:tav tm="100000">
                                          <p:val>
                                            <p:strVal val="#ppt_w"/>
                                          </p:val>
                                        </p:tav>
                                      </p:tavLst>
                                    </p:anim>
                                    <p:anim calcmode="lin" valueType="num">
                                      <p:cBhvr>
                                        <p:cTn id="28" dur="2000" fill="hold"/>
                                        <p:tgtEl>
                                          <p:spTgt spid="4"/>
                                        </p:tgtEl>
                                        <p:attrNameLst>
                                          <p:attrName>ppt_h</p:attrName>
                                        </p:attrNameLst>
                                      </p:cBhvr>
                                      <p:tavLst>
                                        <p:tav tm="0">
                                          <p:val>
                                            <p:fltVal val="0"/>
                                          </p:val>
                                        </p:tav>
                                        <p:tav tm="100000">
                                          <p:val>
                                            <p:strVal val="#ppt_h"/>
                                          </p:val>
                                        </p:tav>
                                      </p:tavLst>
                                    </p:anim>
                                    <p:anim calcmode="lin" valueType="num">
                                      <p:cBhvr>
                                        <p:cTn id="29" dur="2000" fill="hold"/>
                                        <p:tgtEl>
                                          <p:spTgt spid="4"/>
                                        </p:tgtEl>
                                        <p:attrNameLst>
                                          <p:attrName>style.rotation</p:attrName>
                                        </p:attrNameLst>
                                      </p:cBhvr>
                                      <p:tavLst>
                                        <p:tav tm="0">
                                          <p:val>
                                            <p:fltVal val="90"/>
                                          </p:val>
                                        </p:tav>
                                        <p:tav tm="100000">
                                          <p:val>
                                            <p:fltVal val="0"/>
                                          </p:val>
                                        </p:tav>
                                      </p:tavLst>
                                    </p:anim>
                                    <p:animEffect transition="in" filter="fade">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b="1" dirty="0" smtClean="0"/>
          </a:p>
          <a:p>
            <a:r>
              <a:rPr lang="en-US" b="1" dirty="0" err="1" smtClean="0">
                <a:effectLst>
                  <a:outerShdw blurRad="38100" dist="38100" dir="2700000" algn="tl">
                    <a:srgbClr val="000000">
                      <a:alpha val="43137"/>
                    </a:srgbClr>
                  </a:outerShdw>
                </a:effectLst>
              </a:rPr>
              <a:t>Beo</a:t>
            </a:r>
            <a:r>
              <a:rPr lang="en-US" b="1" dirty="0" smtClean="0">
                <a:effectLst>
                  <a:outerShdw blurRad="38100" dist="38100" dir="2700000" algn="tl">
                    <a:srgbClr val="000000">
                      <a:alpha val="43137"/>
                    </a:srgbClr>
                  </a:outerShdw>
                </a:effectLst>
              </a:rPr>
              <a:t> zoo</a:t>
            </a:r>
            <a:r>
              <a:rPr lang="en-US" dirty="0" smtClean="0"/>
              <a:t> is a zoo located in </a:t>
            </a:r>
            <a:r>
              <a:rPr lang="en-US" dirty="0" err="1" smtClean="0"/>
              <a:t>Kalemegdan</a:t>
            </a:r>
            <a:r>
              <a:rPr lang="en-US" dirty="0" smtClean="0"/>
              <a:t> Park. It was founded in 1936 and is one of the oldest zoos in Europe.</a:t>
            </a:r>
          </a:p>
          <a:p>
            <a:r>
              <a:rPr lang="en-US" dirty="0" smtClean="0"/>
              <a:t>The zoo covers an area of about 7 hectares, and has about 1,700 animals representing amore than 150 different species. It holds domestic as well as exotic wild animals.</a:t>
            </a:r>
            <a:endParaRPr lang="en-US" dirty="0"/>
          </a:p>
        </p:txBody>
      </p:sp>
      <p:pic>
        <p:nvPicPr>
          <p:cNvPr id="4" name="Picture 3" descr="8.2._Beo_zoo_vrt_u_Beogradu.jpg"/>
          <p:cNvPicPr>
            <a:picLocks noChangeAspect="1"/>
          </p:cNvPicPr>
          <p:nvPr/>
        </p:nvPicPr>
        <p:blipFill>
          <a:blip r:embed="rId2"/>
          <a:stretch>
            <a:fillRect/>
          </a:stretch>
        </p:blipFill>
        <p:spPr>
          <a:xfrm>
            <a:off x="2641600" y="3352800"/>
            <a:ext cx="6502400" cy="3190240"/>
          </a:xfrm>
          <a:prstGeom prst="rect">
            <a:avLst/>
          </a:prstGeom>
        </p:spPr>
      </p:pic>
      <p:pic>
        <p:nvPicPr>
          <p:cNvPr id="5" name="Picture 4" descr="1024px-Beli_tigar_u_beogradskom_ZOO_vrtu.jpg"/>
          <p:cNvPicPr>
            <a:picLocks noChangeAspect="1"/>
          </p:cNvPicPr>
          <p:nvPr/>
        </p:nvPicPr>
        <p:blipFill>
          <a:blip r:embed="rId3" cstate="print"/>
          <a:stretch>
            <a:fillRect/>
          </a:stretch>
        </p:blipFill>
        <p:spPr>
          <a:xfrm>
            <a:off x="0" y="2667000"/>
            <a:ext cx="2641600" cy="1981200"/>
          </a:xfrm>
          <a:prstGeom prst="rect">
            <a:avLst/>
          </a:prstGeom>
        </p:spPr>
      </p:pic>
    </p:spTree>
  </p:cSld>
  <p:clrMapOvr>
    <a:masterClrMapping/>
  </p:clrMapOvr>
  <p:transition advTm="150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anim calcmode="lin" valueType="num">
                                      <p:cBhvr>
                                        <p:cTn id="1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31" presetClass="entr" presetSubtype="0" fill="hold" nodeType="afterEffect">
                                  <p:stCondLst>
                                    <p:cond delay="0"/>
                                  </p:stCondLst>
                                  <p:iterate type="lt">
                                    <p:tmPct val="5000"/>
                                  </p:iterate>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style.rotation</p:attrName>
                                        </p:attrNameLst>
                                      </p:cBhvr>
                                      <p:tavLst>
                                        <p:tav tm="0">
                                          <p:val>
                                            <p:fltVal val="90"/>
                                          </p:val>
                                        </p:tav>
                                        <p:tav tm="100000">
                                          <p:val>
                                            <p:fltVal val="0"/>
                                          </p:val>
                                        </p:tav>
                                      </p:tavLst>
                                    </p:anim>
                                    <p:animEffect transition="in" filter="fade">
                                      <p:cBhvr>
                                        <p:cTn id="22" dur="2000"/>
                                        <p:tgtEl>
                                          <p:spTgt spid="5"/>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 calcmode="lin" valueType="num">
                                      <p:cBhvr>
                                        <p:cTn id="27" dur="2000" fill="hold"/>
                                        <p:tgtEl>
                                          <p:spTgt spid="4"/>
                                        </p:tgtEl>
                                        <p:attrNameLst>
                                          <p:attrName>style.rotation</p:attrName>
                                        </p:attrNameLst>
                                      </p:cBhvr>
                                      <p:tavLst>
                                        <p:tav tm="0">
                                          <p:val>
                                            <p:fltVal val="90"/>
                                          </p:val>
                                        </p:tav>
                                        <p:tav tm="100000">
                                          <p:val>
                                            <p:fltVal val="0"/>
                                          </p:val>
                                        </p:tav>
                                      </p:tavLst>
                                    </p:anim>
                                    <p:animEffect transition="in" filter="fade">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b="1" dirty="0" smtClean="0"/>
          </a:p>
          <a:p>
            <a:endParaRPr lang="en-US" b="1" dirty="0" smtClean="0"/>
          </a:p>
          <a:p>
            <a:r>
              <a:rPr lang="en-US" b="1" dirty="0" err="1" smtClean="0">
                <a:effectLst>
                  <a:outerShdw blurRad="38100" dist="38100" dir="2700000" algn="tl">
                    <a:srgbClr val="000000">
                      <a:alpha val="43137"/>
                    </a:srgbClr>
                  </a:outerShdw>
                </a:effectLst>
              </a:rPr>
              <a:t>Skadarlija</a:t>
            </a:r>
            <a:r>
              <a:rPr lang="en-US" dirty="0" smtClean="0"/>
              <a:t> is a vintage street, generally considered the authentic bohemian quarter of Belgrade, similar to Paris‘s Montmartre.</a:t>
            </a:r>
          </a:p>
          <a:p>
            <a:r>
              <a:rPr lang="en-US" dirty="0" smtClean="0"/>
              <a:t>It includes well-known restaurants, art galleries, antique and souvenir shops, and the </a:t>
            </a:r>
            <a:r>
              <a:rPr lang="en-US" i="1" dirty="0" err="1" smtClean="0"/>
              <a:t>Sebilj</a:t>
            </a:r>
            <a:r>
              <a:rPr lang="en-US" dirty="0" smtClean="0"/>
              <a:t> fountain. Groups playing Serbian brass or traditional urban music and actors dressed in traditional Serb costumes perform down the street. </a:t>
            </a:r>
          </a:p>
          <a:p>
            <a:r>
              <a:rPr lang="en-US" dirty="0" err="1" smtClean="0"/>
              <a:t>Skadarlija</a:t>
            </a:r>
            <a:r>
              <a:rPr lang="en-US" dirty="0" smtClean="0"/>
              <a:t> is known as a place                                                         visited by young couples and                                                      entire families with children.</a:t>
            </a:r>
            <a:endParaRPr lang="en-US" dirty="0"/>
          </a:p>
        </p:txBody>
      </p:sp>
      <p:pic>
        <p:nvPicPr>
          <p:cNvPr id="6" name="Picture 5" descr="1024px-Skadarska_street.jpg"/>
          <p:cNvPicPr>
            <a:picLocks noChangeAspect="1"/>
          </p:cNvPicPr>
          <p:nvPr/>
        </p:nvPicPr>
        <p:blipFill>
          <a:blip r:embed="rId2"/>
          <a:stretch>
            <a:fillRect/>
          </a:stretch>
        </p:blipFill>
        <p:spPr>
          <a:xfrm>
            <a:off x="5029200" y="3916680"/>
            <a:ext cx="3921760" cy="2941320"/>
          </a:xfrm>
          <a:prstGeom prst="rect">
            <a:avLst/>
          </a:prstGeom>
        </p:spPr>
      </p:pic>
    </p:spTree>
  </p:cSld>
  <p:clrMapOvr>
    <a:masterClrMapping/>
  </p:clrMapOvr>
  <p:transition advTm="204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2" end="2"/>
                                            </p:txEl>
                                          </p:spTgt>
                                        </p:tgtEl>
                                        <p:attrNameLst>
                                          <p:attrName>fill.type</p:attrName>
                                        </p:attrNameLst>
                                      </p:cBhvr>
                                      <p:to>
                                        <p:strVal val="solid"/>
                                      </p:to>
                                    </p:set>
                                  </p:childTnLst>
                                </p:cTn>
                              </p:par>
                            </p:childTnLst>
                          </p:cTn>
                        </p:par>
                        <p:par>
                          <p:cTn id="10" fill="hold">
                            <p:stCondLst>
                              <p:cond delay="44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13"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3" end="3"/>
                                            </p:txEl>
                                          </p:spTgt>
                                        </p:tgtEl>
                                        <p:attrNameLst>
                                          <p:attrName>fill.type</p:attrName>
                                        </p:attrNameLst>
                                      </p:cBhvr>
                                      <p:to>
                                        <p:strVal val="solid"/>
                                      </p:to>
                                    </p:set>
                                  </p:childTnLst>
                                </p:cTn>
                              </p:par>
                            </p:childTnLst>
                          </p:cTn>
                        </p:par>
                        <p:par>
                          <p:cTn id="16" fill="hold">
                            <p:stCondLst>
                              <p:cond delay="125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19"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4" end="4"/>
                                            </p:txEl>
                                          </p:spTgt>
                                        </p:tgtEl>
                                        <p:attrNameLst>
                                          <p:attrName>fill.type</p:attrName>
                                        </p:attrNameLst>
                                      </p:cBhvr>
                                      <p:to>
                                        <p:strVal val="solid"/>
                                      </p:to>
                                    </p:set>
                                  </p:childTnLst>
                                </p:cTn>
                              </p:par>
                            </p:childTnLst>
                          </p:cTn>
                        </p:par>
                        <p:par>
                          <p:cTn id="22" fill="hold">
                            <p:stCondLst>
                              <p:cond delay="15600"/>
                            </p:stCondLst>
                            <p:childTnLst>
                              <p:par>
                                <p:cTn id="23" presetID="31" presetClass="entr" presetSubtype="0" fill="hold" nodeType="afterEffect">
                                  <p:stCondLst>
                                    <p:cond delay="0"/>
                                  </p:stCondLst>
                                  <p:iterate type="lt">
                                    <p:tmPct val="5000"/>
                                  </p:iterate>
                                  <p:childTnLst>
                                    <p:set>
                                      <p:cBhvr>
                                        <p:cTn id="24" dur="1" fill="hold">
                                          <p:stCondLst>
                                            <p:cond delay="0"/>
                                          </p:stCondLst>
                                        </p:cTn>
                                        <p:tgtEl>
                                          <p:spTgt spid="6"/>
                                        </p:tgtEl>
                                        <p:attrNameLst>
                                          <p:attrName>style.visibility</p:attrName>
                                        </p:attrNameLst>
                                      </p:cBhvr>
                                      <p:to>
                                        <p:strVal val="visible"/>
                                      </p:to>
                                    </p:set>
                                    <p:anim calcmode="lin" valueType="num">
                                      <p:cBhvr>
                                        <p:cTn id="25" dur="2000" fill="hold"/>
                                        <p:tgtEl>
                                          <p:spTgt spid="6"/>
                                        </p:tgtEl>
                                        <p:attrNameLst>
                                          <p:attrName>ppt_w</p:attrName>
                                        </p:attrNameLst>
                                      </p:cBhvr>
                                      <p:tavLst>
                                        <p:tav tm="0">
                                          <p:val>
                                            <p:fltVal val="0"/>
                                          </p:val>
                                        </p:tav>
                                        <p:tav tm="100000">
                                          <p:val>
                                            <p:strVal val="#ppt_w"/>
                                          </p:val>
                                        </p:tav>
                                      </p:tavLst>
                                    </p:anim>
                                    <p:anim calcmode="lin" valueType="num">
                                      <p:cBhvr>
                                        <p:cTn id="26" dur="2000" fill="hold"/>
                                        <p:tgtEl>
                                          <p:spTgt spid="6"/>
                                        </p:tgtEl>
                                        <p:attrNameLst>
                                          <p:attrName>ppt_h</p:attrName>
                                        </p:attrNameLst>
                                      </p:cBhvr>
                                      <p:tavLst>
                                        <p:tav tm="0">
                                          <p:val>
                                            <p:fltVal val="0"/>
                                          </p:val>
                                        </p:tav>
                                        <p:tav tm="100000">
                                          <p:val>
                                            <p:strVal val="#ppt_h"/>
                                          </p:val>
                                        </p:tav>
                                      </p:tavLst>
                                    </p:anim>
                                    <p:anim calcmode="lin" valueType="num">
                                      <p:cBhvr>
                                        <p:cTn id="27" dur="2000" fill="hold"/>
                                        <p:tgtEl>
                                          <p:spTgt spid="6"/>
                                        </p:tgtEl>
                                        <p:attrNameLst>
                                          <p:attrName>style.rotation</p:attrName>
                                        </p:attrNameLst>
                                      </p:cBhvr>
                                      <p:tavLst>
                                        <p:tav tm="0">
                                          <p:val>
                                            <p:fltVal val="90"/>
                                          </p:val>
                                        </p:tav>
                                        <p:tav tm="100000">
                                          <p:val>
                                            <p:fltVal val="0"/>
                                          </p:val>
                                        </p:tav>
                                      </p:tavLst>
                                    </p:anim>
                                    <p:animEffect transition="in" filter="fade">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US" b="1" dirty="0" smtClean="0"/>
          </a:p>
          <a:p>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Belgrade is a capital city of Republic of Serbia .</a:t>
            </a:r>
          </a:p>
          <a:p>
            <a:r>
              <a:rPr lang="en-US" dirty="0" smtClean="0"/>
              <a:t>It is the one among the oldest and largest cities in  south eastern Europe.</a:t>
            </a:r>
          </a:p>
          <a:p>
            <a:endParaRPr lang="en-US" dirty="0" smtClean="0"/>
          </a:p>
        </p:txBody>
      </p:sp>
      <p:pic>
        <p:nvPicPr>
          <p:cNvPr id="5" name="Picture 4" descr="Дом_Народне_Скупштине_Србије.jpg"/>
          <p:cNvPicPr>
            <a:picLocks noChangeAspect="1"/>
          </p:cNvPicPr>
          <p:nvPr/>
        </p:nvPicPr>
        <p:blipFill>
          <a:blip r:embed="rId2" cstate="print"/>
          <a:stretch>
            <a:fillRect/>
          </a:stretch>
        </p:blipFill>
        <p:spPr>
          <a:xfrm>
            <a:off x="228600" y="2362200"/>
            <a:ext cx="4648200" cy="1953697"/>
          </a:xfrm>
          <a:prstGeom prst="rect">
            <a:avLst/>
          </a:prstGeom>
        </p:spPr>
      </p:pic>
      <p:pic>
        <p:nvPicPr>
          <p:cNvPr id="8" name="Picture 7" descr="1024px-Crkva_Svetog_Marka_u_Beogradu.jpg"/>
          <p:cNvPicPr>
            <a:picLocks noChangeAspect="1"/>
          </p:cNvPicPr>
          <p:nvPr/>
        </p:nvPicPr>
        <p:blipFill>
          <a:blip r:embed="rId3" cstate="print"/>
          <a:stretch>
            <a:fillRect/>
          </a:stretch>
        </p:blipFill>
        <p:spPr>
          <a:xfrm>
            <a:off x="6096000" y="2286000"/>
            <a:ext cx="2617115" cy="2057400"/>
          </a:xfrm>
          <a:prstGeom prst="rect">
            <a:avLst/>
          </a:prstGeom>
        </p:spPr>
      </p:pic>
      <p:pic>
        <p:nvPicPr>
          <p:cNvPr id="9" name="Picture 8" descr="panorama-beograda-sa-usca.jpg"/>
          <p:cNvPicPr>
            <a:picLocks noChangeAspect="1"/>
          </p:cNvPicPr>
          <p:nvPr/>
        </p:nvPicPr>
        <p:blipFill>
          <a:blip r:embed="rId4"/>
          <a:stretch>
            <a:fillRect/>
          </a:stretch>
        </p:blipFill>
        <p:spPr>
          <a:xfrm>
            <a:off x="533400" y="4302845"/>
            <a:ext cx="7848600" cy="2555155"/>
          </a:xfrm>
          <a:prstGeom prst="rect">
            <a:avLst/>
          </a:prstGeom>
        </p:spPr>
      </p:pic>
    </p:spTree>
  </p:cSld>
  <p:clrMapOvr>
    <a:masterClrMapping/>
  </p:clrMapOvr>
  <p:transition advTm="76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ppt_x</p:attrName>
                                        </p:attrNameLst>
                                      </p:cBhvr>
                                      <p:tavLst>
                                        <p:tav tm="0">
                                          <p:val>
                                            <p:strVal val="#ppt_x"/>
                                          </p:val>
                                        </p:tav>
                                        <p:tav tm="100000">
                                          <p:val>
                                            <p:strVal val="#ppt_x"/>
                                          </p:val>
                                        </p:tav>
                                      </p:tavLst>
                                    </p:anim>
                                    <p:anim calcmode="lin" valueType="num">
                                      <p:cBhvr>
                                        <p:cTn id="22" dur="2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ppt_x</p:attrName>
                                        </p:attrNameLst>
                                      </p:cBhvr>
                                      <p:tavLst>
                                        <p:tav tm="0">
                                          <p:val>
                                            <p:strVal val="#ppt_x"/>
                                          </p:val>
                                        </p:tav>
                                        <p:tav tm="100000">
                                          <p:val>
                                            <p:strVal val="#ppt_x"/>
                                          </p:val>
                                        </p:tav>
                                      </p:tavLst>
                                    </p:anim>
                                    <p:anim calcmode="lin" valueType="num">
                                      <p:cBhvr>
                                        <p:cTn id="27" dur="2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anim calcmode="lin" valueType="num">
                                      <p:cBhvr>
                                        <p:cTn id="31" dur="2000" fill="hold"/>
                                        <p:tgtEl>
                                          <p:spTgt spid="9"/>
                                        </p:tgtEl>
                                        <p:attrNameLst>
                                          <p:attrName>ppt_x</p:attrName>
                                        </p:attrNameLst>
                                      </p:cBhvr>
                                      <p:tavLst>
                                        <p:tav tm="0">
                                          <p:val>
                                            <p:strVal val="#ppt_x"/>
                                          </p:val>
                                        </p:tav>
                                        <p:tav tm="100000">
                                          <p:val>
                                            <p:strVal val="#ppt_x"/>
                                          </p:val>
                                        </p:tav>
                                      </p:tavLst>
                                    </p:anim>
                                    <p:anim calcmode="lin" valueType="num">
                                      <p:cBhvr>
                                        <p:cTn id="32"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b="1" dirty="0" smtClean="0"/>
          </a:p>
          <a:p>
            <a:endParaRPr lang="en-US" b="1" dirty="0" smtClean="0"/>
          </a:p>
          <a:p>
            <a:r>
              <a:rPr lang="en-US" b="1" dirty="0" err="1" smtClean="0">
                <a:effectLst>
                  <a:outerShdw blurRad="38100" dist="38100" dir="2700000" algn="tl">
                    <a:srgbClr val="000000">
                      <a:alpha val="43137"/>
                    </a:srgbClr>
                  </a:outerShdw>
                </a:effectLst>
              </a:rPr>
              <a:t>Miloš</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Biković</a:t>
            </a:r>
            <a:r>
              <a:rPr lang="en-US" dirty="0" smtClean="0"/>
              <a:t>  is a Serbian actor and model. He is currently p</a:t>
            </a:r>
            <a:r>
              <a:rPr lang="sr-Latn-RS" dirty="0" smtClean="0"/>
              <a:t>u</a:t>
            </a:r>
            <a:r>
              <a:rPr lang="en-US" dirty="0" err="1" smtClean="0"/>
              <a:t>rsuing</a:t>
            </a:r>
            <a:r>
              <a:rPr lang="en-US" dirty="0" smtClean="0"/>
              <a:t> international career, making films in Russia with famous stars like Antonio Banderas.</a:t>
            </a:r>
            <a:endParaRPr lang="en-US" dirty="0"/>
          </a:p>
        </p:txBody>
      </p:sp>
      <p:pic>
        <p:nvPicPr>
          <p:cNvPr id="4" name="Picture 3" descr="9946663415aa007d4385a3895080596_v4_big.png"/>
          <p:cNvPicPr>
            <a:picLocks noChangeAspect="1"/>
          </p:cNvPicPr>
          <p:nvPr/>
        </p:nvPicPr>
        <p:blipFill>
          <a:blip r:embed="rId2" cstate="print"/>
          <a:stretch>
            <a:fillRect/>
          </a:stretch>
        </p:blipFill>
        <p:spPr>
          <a:xfrm>
            <a:off x="6400800" y="3962400"/>
            <a:ext cx="2602631" cy="2671763"/>
          </a:xfrm>
          <a:prstGeom prst="rect">
            <a:avLst/>
          </a:prstGeom>
        </p:spPr>
      </p:pic>
      <p:pic>
        <p:nvPicPr>
          <p:cNvPr id="5" name="Picture 4" descr="milos-bikovic-Michael-Ryzhov.jpg"/>
          <p:cNvPicPr>
            <a:picLocks noChangeAspect="1"/>
          </p:cNvPicPr>
          <p:nvPr/>
        </p:nvPicPr>
        <p:blipFill>
          <a:blip r:embed="rId3"/>
          <a:stretch>
            <a:fillRect/>
          </a:stretch>
        </p:blipFill>
        <p:spPr>
          <a:xfrm>
            <a:off x="6286500" y="1981200"/>
            <a:ext cx="2857500" cy="1905000"/>
          </a:xfrm>
          <a:prstGeom prst="rect">
            <a:avLst/>
          </a:prstGeom>
        </p:spPr>
      </p:pic>
      <p:pic>
        <p:nvPicPr>
          <p:cNvPr id="6" name="Picture 5" descr="maxresdefault.jpg"/>
          <p:cNvPicPr>
            <a:picLocks noChangeAspect="1"/>
          </p:cNvPicPr>
          <p:nvPr/>
        </p:nvPicPr>
        <p:blipFill>
          <a:blip r:embed="rId4"/>
          <a:stretch>
            <a:fillRect/>
          </a:stretch>
        </p:blipFill>
        <p:spPr>
          <a:xfrm>
            <a:off x="152400" y="3352800"/>
            <a:ext cx="5926667" cy="3333750"/>
          </a:xfrm>
          <a:prstGeom prst="rect">
            <a:avLst/>
          </a:prstGeom>
        </p:spPr>
      </p:pic>
    </p:spTree>
  </p:cSld>
  <p:clrMapOvr>
    <a:masterClrMapping/>
  </p:clrMapOvr>
  <p:transition advTm="917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05"/>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 calcmode="lin" valueType="num">
                                      <p:cBhvr>
                                        <p:cTn id="9" dur="2000" fill="hold"/>
                                        <p:tgtEl>
                                          <p:spTgt spid="5"/>
                                        </p:tgtEl>
                                        <p:attrNameLst>
                                          <p:attrName>ppt_x</p:attrName>
                                        </p:attrNameLst>
                                      </p:cBhvr>
                                      <p:tavLst>
                                        <p:tav tm="0">
                                          <p:val>
                                            <p:strVal val="#ppt_x-.2"/>
                                          </p:val>
                                        </p:tav>
                                        <p:tav tm="100000">
                                          <p:val>
                                            <p:strVal val="#ppt_x"/>
                                          </p:val>
                                        </p:tav>
                                      </p:tavLst>
                                    </p:anim>
                                    <p:anim calcmode="lin" valueType="num">
                                      <p:cBhvr>
                                        <p:cTn id="10" dur="2000" fill="hold"/>
                                        <p:tgtEl>
                                          <p:spTgt spid="5"/>
                                        </p:tgtEl>
                                        <p:attrNameLst>
                                          <p:attrName>ppt_y</p:attrName>
                                        </p:attrNameLst>
                                      </p:cBhvr>
                                      <p:tavLst>
                                        <p:tav tm="0">
                                          <p:val>
                                            <p:strVal val="#ppt_y"/>
                                          </p:val>
                                        </p:tav>
                                        <p:tav tm="100000">
                                          <p:val>
                                            <p:strVal val="#ppt_y"/>
                                          </p:val>
                                        </p:tav>
                                      </p:tavLst>
                                    </p:anim>
                                    <p:animEffect transition="in" filter="fade">
                                      <p:cBhvr>
                                        <p:cTn id="11" dur="2000"/>
                                        <p:tgtEl>
                                          <p:spTgt spid="5"/>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2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5"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6" dur="2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7" dur="2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8" dur="2000"/>
                                        <p:tgtEl>
                                          <p:spTgt spid="3">
                                            <p:txEl>
                                              <p:pRg st="2" end="2"/>
                                            </p:txEl>
                                          </p:spTgt>
                                        </p:tgtEl>
                                      </p:cBhvr>
                                    </p:animEffect>
                                  </p:childTnLst>
                                </p:cTn>
                              </p:par>
                            </p:childTnLst>
                          </p:cTn>
                        </p:par>
                        <p:par>
                          <p:cTn id="19" fill="hold">
                            <p:stCondLst>
                              <p:cond delay="2000"/>
                            </p:stCondLst>
                            <p:childTnLst>
                              <p:par>
                                <p:cTn id="20" presetID="54" presetClass="entr" presetSubtype="0" ac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000" fill="hold"/>
                                        <p:tgtEl>
                                          <p:spTgt spid="6"/>
                                        </p:tgtEl>
                                        <p:attrNameLst>
                                          <p:attrName>ppt_w</p:attrName>
                                        </p:attrNameLst>
                                      </p:cBhvr>
                                      <p:tavLst>
                                        <p:tav tm="0">
                                          <p:val>
                                            <p:strVal val="#ppt_w*0.05"/>
                                          </p:val>
                                        </p:tav>
                                        <p:tav tm="100000">
                                          <p:val>
                                            <p:strVal val="#ppt_w"/>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anim calcmode="lin" valueType="num">
                                      <p:cBhvr>
                                        <p:cTn id="24" dur="2000" fill="hold"/>
                                        <p:tgtEl>
                                          <p:spTgt spid="6"/>
                                        </p:tgtEl>
                                        <p:attrNameLst>
                                          <p:attrName>ppt_x</p:attrName>
                                        </p:attrNameLst>
                                      </p:cBhvr>
                                      <p:tavLst>
                                        <p:tav tm="0">
                                          <p:val>
                                            <p:strVal val="#ppt_x-.2"/>
                                          </p:val>
                                        </p:tav>
                                        <p:tav tm="100000">
                                          <p:val>
                                            <p:strVal val="#ppt_x"/>
                                          </p:val>
                                        </p:tav>
                                      </p:tavLst>
                                    </p:anim>
                                    <p:anim calcmode="lin" valueType="num">
                                      <p:cBhvr>
                                        <p:cTn id="25" dur="2000" fill="hold"/>
                                        <p:tgtEl>
                                          <p:spTgt spid="6"/>
                                        </p:tgtEl>
                                        <p:attrNameLst>
                                          <p:attrName>ppt_y</p:attrName>
                                        </p:attrNameLst>
                                      </p:cBhvr>
                                      <p:tavLst>
                                        <p:tav tm="0">
                                          <p:val>
                                            <p:strVal val="#ppt_y"/>
                                          </p:val>
                                        </p:tav>
                                        <p:tav tm="100000">
                                          <p:val>
                                            <p:strVal val="#ppt_y"/>
                                          </p:val>
                                        </p:tav>
                                      </p:tavLst>
                                    </p:anim>
                                    <p:animEffect transition="in" filter="fade">
                                      <p:cBhvr>
                                        <p:cTn id="26" dur="2000"/>
                                        <p:tgtEl>
                                          <p:spTgt spid="6"/>
                                        </p:tgtEl>
                                      </p:cBhvr>
                                    </p:animEffect>
                                  </p:childTnLst>
                                </p:cTn>
                              </p:par>
                              <p:par>
                                <p:cTn id="27" presetID="54" presetClass="entr" presetSubtype="0" accel="10000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2000" fill="hold"/>
                                        <p:tgtEl>
                                          <p:spTgt spid="4"/>
                                        </p:tgtEl>
                                        <p:attrNameLst>
                                          <p:attrName>ppt_w</p:attrName>
                                        </p:attrNameLst>
                                      </p:cBhvr>
                                      <p:tavLst>
                                        <p:tav tm="0">
                                          <p:val>
                                            <p:strVal val="#ppt_w*0.05"/>
                                          </p:val>
                                        </p:tav>
                                        <p:tav tm="100000">
                                          <p:val>
                                            <p:strVal val="#ppt_w"/>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anim calcmode="lin" valueType="num">
                                      <p:cBhvr>
                                        <p:cTn id="31" dur="2000" fill="hold"/>
                                        <p:tgtEl>
                                          <p:spTgt spid="4"/>
                                        </p:tgtEl>
                                        <p:attrNameLst>
                                          <p:attrName>ppt_x</p:attrName>
                                        </p:attrNameLst>
                                      </p:cBhvr>
                                      <p:tavLst>
                                        <p:tav tm="0">
                                          <p:val>
                                            <p:strVal val="#ppt_x-.2"/>
                                          </p:val>
                                        </p:tav>
                                        <p:tav tm="100000">
                                          <p:val>
                                            <p:strVal val="#ppt_x"/>
                                          </p:val>
                                        </p:tav>
                                      </p:tavLst>
                                    </p:anim>
                                    <p:anim calcmode="lin" valueType="num">
                                      <p:cBhvr>
                                        <p:cTn id="32" dur="2000" fill="hold"/>
                                        <p:tgtEl>
                                          <p:spTgt spid="4"/>
                                        </p:tgtEl>
                                        <p:attrNameLst>
                                          <p:attrName>ppt_y</p:attrName>
                                        </p:attrNameLst>
                                      </p:cBhvr>
                                      <p:tavLst>
                                        <p:tav tm="0">
                                          <p:val>
                                            <p:strVal val="#ppt_y"/>
                                          </p:val>
                                        </p:tav>
                                        <p:tav tm="100000">
                                          <p:val>
                                            <p:strVal val="#ppt_y"/>
                                          </p:val>
                                        </p:tav>
                                      </p:tavLst>
                                    </p:anim>
                                    <p:animEffect transition="in" filter="fade">
                                      <p:cBhvr>
                                        <p:cTn id="3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b="1" dirty="0" smtClean="0"/>
          </a:p>
          <a:p>
            <a:endParaRPr lang="en-US" b="1" dirty="0" smtClean="0"/>
          </a:p>
          <a:p>
            <a:r>
              <a:rPr lang="en-US" dirty="0" smtClean="0"/>
              <a:t>The beauty of our city is in the smiles of people, their warmth and sincerity, and open heart.</a:t>
            </a:r>
          </a:p>
          <a:p>
            <a:r>
              <a:rPr lang="en-US" dirty="0" smtClean="0"/>
              <a:t>Belgrade is our home town, and we are proud to present a small part </a:t>
            </a:r>
            <a:r>
              <a:rPr lang="en-US" smtClean="0"/>
              <a:t>of its </a:t>
            </a:r>
            <a:r>
              <a:rPr lang="en-US" dirty="0" smtClean="0"/>
              <a:t>greatness to you.</a:t>
            </a:r>
          </a:p>
          <a:p>
            <a:r>
              <a:rPr lang="en-US" dirty="0" smtClean="0"/>
              <a:t>We invite you to visit us , and see for yourselves unique charm of Belgrade.</a:t>
            </a:r>
          </a:p>
          <a:p>
            <a:endParaRPr lang="en-US" dirty="0" smtClean="0"/>
          </a:p>
          <a:p>
            <a:endParaRPr lang="en-US" dirty="0" smtClean="0"/>
          </a:p>
          <a:p>
            <a:pPr>
              <a:buNone/>
            </a:pPr>
            <a:endParaRPr lang="en-US" dirty="0" smtClean="0"/>
          </a:p>
        </p:txBody>
      </p:sp>
    </p:spTree>
  </p:cSld>
  <p:clrMapOvr>
    <a:masterClrMapping/>
  </p:clrMapOvr>
  <p:transition advTm="147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2" end="2"/>
                                            </p:txEl>
                                          </p:spTgt>
                                        </p:tgtEl>
                                        <p:attrNameLst>
                                          <p:attrName>fill.type</p:attrName>
                                        </p:attrNameLst>
                                      </p:cBhvr>
                                      <p:to>
                                        <p:strVal val="solid"/>
                                      </p:to>
                                    </p:set>
                                  </p:childTnLst>
                                </p:cTn>
                              </p:par>
                            </p:childTnLst>
                          </p:cTn>
                        </p:par>
                        <p:par>
                          <p:cTn id="10" fill="hold">
                            <p:stCondLst>
                              <p:cond delay="31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13"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3" end="3"/>
                                            </p:txEl>
                                          </p:spTgt>
                                        </p:tgtEl>
                                        <p:attrNameLst>
                                          <p:attrName>fill.type</p:attrName>
                                        </p:attrNameLst>
                                      </p:cBhvr>
                                      <p:to>
                                        <p:strVal val="solid"/>
                                      </p:to>
                                    </p:set>
                                  </p:childTnLst>
                                </p:cTn>
                              </p:par>
                            </p:childTnLst>
                          </p:cTn>
                        </p:par>
                        <p:par>
                          <p:cTn id="16" fill="hold">
                            <p:stCondLst>
                              <p:cond delay="61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19"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dirty="0" smtClean="0"/>
          </a:p>
          <a:p>
            <a:r>
              <a:rPr lang="en-US" dirty="0" smtClean="0"/>
              <a:t>Belgrade is located at the confluence of the Sava and Danube rivers, where the </a:t>
            </a:r>
            <a:r>
              <a:rPr lang="en-US" dirty="0" err="1" smtClean="0"/>
              <a:t>Pannonian</a:t>
            </a:r>
            <a:r>
              <a:rPr lang="en-US" dirty="0" smtClean="0"/>
              <a:t> Plain meets the Balkans. </a:t>
            </a:r>
          </a:p>
          <a:p>
            <a:r>
              <a:rPr lang="en-US" dirty="0" smtClean="0"/>
              <a:t>The urban area of the City of Belgrade has a population of 1.68 million, while nearly 1.7 million people live within its administrative limits.</a:t>
            </a:r>
            <a:endParaRPr lang="en-US" baseline="30000" dirty="0" smtClean="0"/>
          </a:p>
          <a:p>
            <a:r>
              <a:rPr lang="en-US" dirty="0" smtClean="0"/>
              <a:t>Its metropolitan territory is divided into 17 municipalities, each with its own local council.</a:t>
            </a:r>
            <a:endParaRPr lang="en-US" baseline="30000" dirty="0" smtClean="0"/>
          </a:p>
        </p:txBody>
      </p:sp>
      <p:pic>
        <p:nvPicPr>
          <p:cNvPr id="4" name="Picture 3" descr="5-06.jpg"/>
          <p:cNvPicPr>
            <a:picLocks noChangeAspect="1"/>
          </p:cNvPicPr>
          <p:nvPr/>
        </p:nvPicPr>
        <p:blipFill>
          <a:blip r:embed="rId2"/>
          <a:stretch>
            <a:fillRect/>
          </a:stretch>
        </p:blipFill>
        <p:spPr>
          <a:xfrm>
            <a:off x="838200" y="4038600"/>
            <a:ext cx="7334250" cy="2667000"/>
          </a:xfrm>
          <a:prstGeom prst="rect">
            <a:avLst/>
          </a:prstGeom>
        </p:spPr>
      </p:pic>
    </p:spTree>
  </p:cSld>
  <p:clrMapOvr>
    <a:masterClrMapping/>
  </p:clrMapOvr>
  <p:transition advTm="150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anim calcmode="lin" valueType="num">
                                      <p:cBhvr>
                                        <p:cTn id="1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anim calcmode="lin" valueType="num">
                                      <p:cBhvr>
                                        <p:cTn id="2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55"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strVal val="#ppt_w*0.70"/>
                                          </p:val>
                                        </p:tav>
                                        <p:tav tm="100000">
                                          <p:val>
                                            <p:strVal val="#ppt_w"/>
                                          </p:val>
                                        </p:tav>
                                      </p:tavLst>
                                    </p:anim>
                                    <p:anim calcmode="lin" valueType="num">
                                      <p:cBhvr>
                                        <p:cTn id="26" dur="2000" fill="hold"/>
                                        <p:tgtEl>
                                          <p:spTgt spid="4"/>
                                        </p:tgtEl>
                                        <p:attrNameLst>
                                          <p:attrName>ppt_h</p:attrName>
                                        </p:attrNameLst>
                                      </p:cBhvr>
                                      <p:tavLst>
                                        <p:tav tm="0">
                                          <p:val>
                                            <p:strVal val="#ppt_h"/>
                                          </p:val>
                                        </p:tav>
                                        <p:tav tm="100000">
                                          <p:val>
                                            <p:strVal val="#ppt_h"/>
                                          </p:val>
                                        </p:tav>
                                      </p:tavLst>
                                    </p:anim>
                                    <p:animEffect transition="in" filter="fad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dirty="0" smtClean="0"/>
          </a:p>
          <a:p>
            <a:r>
              <a:rPr lang="en-US" dirty="0" smtClean="0"/>
              <a:t>The name Belgrade (</a:t>
            </a:r>
            <a:r>
              <a:rPr lang="en-US" dirty="0" err="1" smtClean="0"/>
              <a:t>Bjelgrad</a:t>
            </a:r>
            <a:r>
              <a:rPr lang="en-US" dirty="0" smtClean="0"/>
              <a:t>, </a:t>
            </a:r>
            <a:r>
              <a:rPr lang="en-US" dirty="0" err="1" smtClean="0"/>
              <a:t>Belograd</a:t>
            </a:r>
            <a:r>
              <a:rPr lang="en-US" dirty="0" smtClean="0"/>
              <a:t>), was mentioned for the first time in the letter of Pope John VII to  the Bulgarian prince Boris on April 16, 878.(10</a:t>
            </a:r>
            <a:r>
              <a:rPr lang="en-US" baseline="30000" dirty="0" smtClean="0"/>
              <a:t>th</a:t>
            </a:r>
            <a:r>
              <a:rPr lang="en-US" dirty="0" smtClean="0"/>
              <a:t> row)</a:t>
            </a:r>
            <a:endParaRPr lang="en-US" dirty="0"/>
          </a:p>
        </p:txBody>
      </p:sp>
      <p:pic>
        <p:nvPicPr>
          <p:cNvPr id="4" name="Picture 3" descr="Slovensko_ime_Beograd_(Bjelgrad)_16._April_878.jpg"/>
          <p:cNvPicPr>
            <a:picLocks noChangeAspect="1"/>
          </p:cNvPicPr>
          <p:nvPr/>
        </p:nvPicPr>
        <p:blipFill>
          <a:blip r:embed="rId2"/>
          <a:stretch>
            <a:fillRect/>
          </a:stretch>
        </p:blipFill>
        <p:spPr>
          <a:xfrm>
            <a:off x="2819400" y="1894367"/>
            <a:ext cx="3429000" cy="4896293"/>
          </a:xfrm>
          <a:prstGeom prst="rect">
            <a:avLst/>
          </a:prstGeom>
        </p:spPr>
      </p:pic>
      <p:sp>
        <p:nvSpPr>
          <p:cNvPr id="5" name="Down Arrow 4"/>
          <p:cNvSpPr/>
          <p:nvPr/>
        </p:nvSpPr>
        <p:spPr>
          <a:xfrm rot="5400000">
            <a:off x="6362700" y="4457700"/>
            <a:ext cx="609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1018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endParaRPr lang="en-US" dirty="0" smtClean="0"/>
          </a:p>
          <a:p>
            <a:endParaRPr lang="en-US" dirty="0" smtClean="0"/>
          </a:p>
          <a:p>
            <a:r>
              <a:rPr lang="en-US" dirty="0" smtClean="0"/>
              <a:t>Belgrade hosts many annual international cultural events :</a:t>
            </a:r>
          </a:p>
          <a:p>
            <a:r>
              <a:rPr lang="en-US" dirty="0" smtClean="0"/>
              <a:t> </a:t>
            </a:r>
            <a:r>
              <a:rPr lang="en-US" b="1" dirty="0" smtClean="0">
                <a:effectLst>
                  <a:outerShdw blurRad="38100" dist="38100" dir="2700000" algn="tl">
                    <a:srgbClr val="000000">
                      <a:alpha val="43137"/>
                    </a:srgbClr>
                  </a:outerShdw>
                </a:effectLst>
              </a:rPr>
              <a:t>FEST</a:t>
            </a:r>
            <a:r>
              <a:rPr lang="en-US" dirty="0" smtClean="0"/>
              <a:t> - film festival held from 1971 </a:t>
            </a:r>
          </a:p>
          <a:p>
            <a:r>
              <a:rPr lang="en-US" dirty="0" smtClean="0"/>
              <a:t> </a:t>
            </a:r>
            <a:r>
              <a:rPr lang="en-US" b="1" dirty="0" smtClean="0">
                <a:effectLst>
                  <a:outerShdw blurRad="38100" dist="38100" dir="2700000" algn="tl">
                    <a:srgbClr val="000000">
                      <a:alpha val="43137"/>
                    </a:srgbClr>
                  </a:outerShdw>
                </a:effectLst>
              </a:rPr>
              <a:t>BITEF</a:t>
            </a:r>
            <a:r>
              <a:rPr lang="en-US" dirty="0" smtClean="0"/>
              <a:t> - international theatre festival </a:t>
            </a:r>
          </a:p>
          <a:p>
            <a:r>
              <a:rPr lang="en-US" dirty="0" smtClean="0"/>
              <a:t> </a:t>
            </a:r>
            <a:r>
              <a:rPr lang="en-US" b="1" dirty="0" smtClean="0">
                <a:effectLst>
                  <a:outerShdw blurRad="38100" dist="38100" dir="2700000" algn="tl">
                    <a:srgbClr val="000000">
                      <a:alpha val="43137"/>
                    </a:srgbClr>
                  </a:outerShdw>
                </a:effectLst>
              </a:rPr>
              <a:t>Belgrade Days </a:t>
            </a:r>
            <a:r>
              <a:rPr lang="en-US" dirty="0" smtClean="0"/>
              <a:t>- official Belgrade holiday that covers Day of Open Theatres, Night of Museums, Fair of old Crafts, various concerts, exhibitions and sports events. </a:t>
            </a:r>
          </a:p>
          <a:p>
            <a:r>
              <a:rPr lang="en-US" dirty="0" smtClean="0"/>
              <a:t> </a:t>
            </a:r>
            <a:r>
              <a:rPr lang="en-US" b="1" dirty="0" smtClean="0">
                <a:effectLst>
                  <a:outerShdw blurRad="38100" dist="38100" dir="2700000" algn="tl">
                    <a:srgbClr val="000000">
                      <a:alpha val="43137"/>
                    </a:srgbClr>
                  </a:outerShdw>
                </a:effectLst>
              </a:rPr>
              <a:t>SINEMANIJA</a:t>
            </a:r>
            <a:r>
              <a:rPr lang="en-US" dirty="0" smtClean="0"/>
              <a:t> - movie festival</a:t>
            </a:r>
            <a:endParaRPr lang="en-US" dirty="0" smtClean="0">
              <a:hlinkClick r:id="rId2" tooltip="FEST (Belgrade)"/>
            </a:endParaRPr>
          </a:p>
          <a:p>
            <a:r>
              <a:rPr lang="en-US" dirty="0" smtClean="0"/>
              <a:t> </a:t>
            </a:r>
            <a:r>
              <a:rPr lang="en-US" b="1" dirty="0" smtClean="0">
                <a:effectLst>
                  <a:outerShdw blurRad="38100" dist="38100" dir="2700000" algn="tl">
                    <a:srgbClr val="000000">
                      <a:alpha val="43137"/>
                    </a:srgbClr>
                  </a:outerShdw>
                </a:effectLst>
              </a:rPr>
              <a:t>Belgrade Book Fair</a:t>
            </a:r>
          </a:p>
          <a:p>
            <a:r>
              <a:rPr lang="en-US" dirty="0" smtClean="0"/>
              <a:t> </a:t>
            </a:r>
            <a:r>
              <a:rPr lang="en-US" b="1" dirty="0" smtClean="0">
                <a:effectLst>
                  <a:outerShdw blurRad="38100" dist="38100" dir="2700000" algn="tl">
                    <a:srgbClr val="000000">
                      <a:alpha val="43137"/>
                    </a:srgbClr>
                  </a:outerShdw>
                </a:effectLst>
              </a:rPr>
              <a:t>BELEF</a:t>
            </a:r>
            <a:r>
              <a:rPr lang="en-US" dirty="0" smtClean="0"/>
              <a:t> – music and artistic performances</a:t>
            </a:r>
          </a:p>
          <a:p>
            <a:r>
              <a:rPr lang="en-US" dirty="0" smtClean="0"/>
              <a:t> </a:t>
            </a:r>
            <a:r>
              <a:rPr lang="en-US" b="1" dirty="0" smtClean="0">
                <a:effectLst>
                  <a:outerShdw blurRad="38100" dist="38100" dir="2700000" algn="tl">
                    <a:srgbClr val="000000">
                      <a:alpha val="43137"/>
                    </a:srgbClr>
                  </a:outerShdw>
                </a:effectLst>
              </a:rPr>
              <a:t>Belgrade Jazz Festival </a:t>
            </a:r>
          </a:p>
          <a:p>
            <a:r>
              <a:rPr lang="en-US" dirty="0" smtClean="0"/>
              <a:t> </a:t>
            </a:r>
            <a:r>
              <a:rPr lang="en-US" b="1" dirty="0" smtClean="0">
                <a:effectLst>
                  <a:outerShdw blurRad="38100" dist="38100" dir="2700000" algn="tl">
                    <a:srgbClr val="000000">
                      <a:alpha val="43137"/>
                    </a:srgbClr>
                  </a:outerShdw>
                </a:effectLst>
              </a:rPr>
              <a:t>BEMUS</a:t>
            </a:r>
            <a:r>
              <a:rPr lang="en-US" dirty="0" smtClean="0"/>
              <a:t> – festival of classic music, opera and choirs </a:t>
            </a:r>
          </a:p>
          <a:p>
            <a:r>
              <a:rPr lang="en-US" dirty="0" smtClean="0"/>
              <a:t> </a:t>
            </a:r>
            <a:r>
              <a:rPr lang="en-US" b="1" dirty="0" smtClean="0">
                <a:effectLst>
                  <a:outerShdw blurRad="38100" dist="38100" dir="2700000" algn="tl">
                    <a:srgbClr val="000000">
                      <a:alpha val="43137"/>
                    </a:srgbClr>
                  </a:outerShdw>
                </a:effectLst>
              </a:rPr>
              <a:t>Belgrade Beer Fest </a:t>
            </a:r>
            <a:r>
              <a:rPr lang="en-US" dirty="0" smtClean="0"/>
              <a:t>– festival of drink and known rock and pop bands</a:t>
            </a:r>
          </a:p>
          <a:p>
            <a:r>
              <a:rPr lang="en-US" dirty="0" smtClean="0"/>
              <a:t> </a:t>
            </a:r>
            <a:r>
              <a:rPr lang="en-US" b="1" dirty="0" err="1" smtClean="0">
                <a:effectLst>
                  <a:outerShdw blurRad="38100" dist="38100" dir="2700000" algn="tl">
                    <a:srgbClr val="000000">
                      <a:alpha val="43137"/>
                    </a:srgbClr>
                  </a:outerShdw>
                </a:effectLst>
              </a:rPr>
              <a:t>Bgd</a:t>
            </a:r>
            <a:r>
              <a:rPr lang="en-US" b="1" dirty="0" smtClean="0">
                <a:effectLst>
                  <a:outerShdw blurRad="38100" dist="38100" dir="2700000" algn="tl">
                    <a:srgbClr val="000000">
                      <a:alpha val="43137"/>
                    </a:srgbClr>
                  </a:outerShdw>
                </a:effectLst>
              </a:rPr>
              <a:t> Foam Fest </a:t>
            </a:r>
            <a:r>
              <a:rPr lang="en-US" dirty="0" smtClean="0"/>
              <a:t>– festival of world known DJs </a:t>
            </a:r>
            <a:endParaRPr lang="en-US" dirty="0"/>
          </a:p>
        </p:txBody>
      </p:sp>
    </p:spTree>
  </p:cSld>
  <p:clrMapOvr>
    <a:masterClrMapping/>
  </p:clrMapOvr>
  <p:transition advTm="252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anim calcmode="lin" valueType="num">
                                      <p:cBhvr>
                                        <p:cTn id="1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anim calcmode="lin" valueType="num">
                                      <p:cBhvr>
                                        <p:cTn id="2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anim calcmode="lin" valueType="num">
                                      <p:cBhvr>
                                        <p:cTn id="26"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anim calcmode="lin" valueType="num">
                                      <p:cBhvr>
                                        <p:cTn id="32"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2" presetClass="entr" presetSubtype="0"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anim calcmode="lin" valueType="num">
                                      <p:cBhvr>
                                        <p:cTn id="38"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0" fill="hold">
                            <p:stCondLst>
                              <p:cond delay="12000"/>
                            </p:stCondLst>
                            <p:childTnLst>
                              <p:par>
                                <p:cTn id="41" presetID="42"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2000"/>
                                        <p:tgtEl>
                                          <p:spTgt spid="3">
                                            <p:txEl>
                                              <p:pRg st="8" end="8"/>
                                            </p:txEl>
                                          </p:spTgt>
                                        </p:tgtEl>
                                      </p:cBhvr>
                                    </p:animEffect>
                                    <p:anim calcmode="lin" valueType="num">
                                      <p:cBhvr>
                                        <p:cTn id="44"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46" fill="hold">
                            <p:stCondLst>
                              <p:cond delay="14000"/>
                            </p:stCondLst>
                            <p:childTnLst>
                              <p:par>
                                <p:cTn id="47" presetID="42" presetClass="entr" presetSubtype="0"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2000"/>
                                        <p:tgtEl>
                                          <p:spTgt spid="3">
                                            <p:txEl>
                                              <p:pRg st="9" end="9"/>
                                            </p:txEl>
                                          </p:spTgt>
                                        </p:tgtEl>
                                      </p:cBhvr>
                                    </p:animEffect>
                                    <p:anim calcmode="lin" valueType="num">
                                      <p:cBhvr>
                                        <p:cTn id="50"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52" fill="hold">
                            <p:stCondLst>
                              <p:cond delay="16000"/>
                            </p:stCondLst>
                            <p:childTnLst>
                              <p:par>
                                <p:cTn id="53" presetID="42" presetClass="entr" presetSubtype="0" fill="hold" grpId="0"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2000"/>
                                        <p:tgtEl>
                                          <p:spTgt spid="3">
                                            <p:txEl>
                                              <p:pRg st="10" end="10"/>
                                            </p:txEl>
                                          </p:spTgt>
                                        </p:tgtEl>
                                      </p:cBhvr>
                                    </p:animEffect>
                                    <p:anim calcmode="lin" valueType="num">
                                      <p:cBhvr>
                                        <p:cTn id="56"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7" dur="2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58" fill="hold">
                            <p:stCondLst>
                              <p:cond delay="18000"/>
                            </p:stCondLst>
                            <p:childTnLst>
                              <p:par>
                                <p:cTn id="59" presetID="42" presetClass="entr" presetSubtype="0" fill="hold" grpId="0" nodeType="after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2000"/>
                                        <p:tgtEl>
                                          <p:spTgt spid="3">
                                            <p:txEl>
                                              <p:pRg st="11" end="11"/>
                                            </p:txEl>
                                          </p:spTgt>
                                        </p:tgtEl>
                                      </p:cBhvr>
                                    </p:animEffect>
                                    <p:anim calcmode="lin" valueType="num">
                                      <p:cBhvr>
                                        <p:cTn id="62"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3" dur="2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64" fill="hold">
                            <p:stCondLst>
                              <p:cond delay="20000"/>
                            </p:stCondLst>
                            <p:childTnLst>
                              <p:par>
                                <p:cTn id="65" presetID="42" presetClass="entr" presetSubtype="0" fill="hold" grpId="0" nodeType="after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anim calcmode="lin" valueType="num">
                                      <p:cBhvr>
                                        <p:cTn id="68"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9" dur="2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US" b="1" dirty="0" smtClean="0"/>
          </a:p>
          <a:p>
            <a:endParaRPr lang="en-US" b="1" dirty="0" smtClean="0"/>
          </a:p>
          <a:p>
            <a:endParaRPr lang="en-US" b="1" dirty="0" smtClean="0"/>
          </a:p>
          <a:p>
            <a:endParaRPr lang="en-US" b="1" dirty="0" smtClean="0"/>
          </a:p>
          <a:p>
            <a:endParaRPr lang="en-US" b="1" dirty="0" smtClean="0"/>
          </a:p>
          <a:p>
            <a:r>
              <a:rPr lang="en-US" b="1" dirty="0" smtClean="0">
                <a:effectLst>
                  <a:outerShdw blurRad="38100" dist="38100" dir="2700000" algn="tl">
                    <a:srgbClr val="000000">
                      <a:alpha val="43137"/>
                    </a:srgbClr>
                  </a:outerShdw>
                </a:effectLst>
              </a:rPr>
              <a:t>The Joy of Europe</a:t>
            </a:r>
            <a:r>
              <a:rPr lang="en-US" dirty="0" smtClean="0"/>
              <a:t>  is a European dance festival with a long tradition. </a:t>
            </a:r>
          </a:p>
          <a:p>
            <a:r>
              <a:rPr lang="en-US" dirty="0" smtClean="0"/>
              <a:t>The </a:t>
            </a:r>
            <a:r>
              <a:rPr lang="en-US" i="1" dirty="0" smtClean="0"/>
              <a:t>Joy of Europe</a:t>
            </a:r>
            <a:r>
              <a:rPr lang="en-US" dirty="0" smtClean="0"/>
              <a:t> festival started in 1969 and has been held every year since. The founder of the festival is the </a:t>
            </a:r>
            <a:r>
              <a:rPr lang="en-US" b="1" dirty="0" smtClean="0">
                <a:effectLst>
                  <a:outerShdw blurRad="38100" dist="38100" dir="2700000" algn="tl">
                    <a:srgbClr val="000000">
                      <a:alpha val="43137"/>
                    </a:srgbClr>
                  </a:outerShdw>
                </a:effectLst>
              </a:rPr>
              <a:t>City of Belgrade</a:t>
            </a:r>
            <a:r>
              <a:rPr lang="en-US" dirty="0" smtClean="0"/>
              <a:t>, which together with the </a:t>
            </a:r>
            <a:r>
              <a:rPr lang="en-US" b="1" dirty="0" smtClean="0">
                <a:effectLst>
                  <a:outerShdw blurRad="38100" dist="38100" dir="2700000" algn="tl">
                    <a:srgbClr val="000000">
                      <a:alpha val="43137"/>
                    </a:srgbClr>
                  </a:outerShdw>
                </a:effectLst>
              </a:rPr>
              <a:t>Belgrade Children's Centre </a:t>
            </a:r>
            <a:r>
              <a:rPr lang="en-US" dirty="0" err="1" smtClean="0"/>
              <a:t>organises</a:t>
            </a:r>
            <a:r>
              <a:rPr lang="en-US" dirty="0" smtClean="0"/>
              <a:t> the event. </a:t>
            </a:r>
          </a:p>
          <a:p>
            <a:r>
              <a:rPr lang="en-US" dirty="0" smtClean="0"/>
              <a:t>The festival aims to bring together children from across Europe through song and dance by showcasing their own cultures and customs.</a:t>
            </a:r>
          </a:p>
          <a:p>
            <a:endParaRPr lang="en-US" dirty="0"/>
          </a:p>
        </p:txBody>
      </p:sp>
      <p:pic>
        <p:nvPicPr>
          <p:cNvPr id="8" name="Picture 7" descr="2295_radost.gif"/>
          <p:cNvPicPr>
            <a:picLocks noChangeAspect="1"/>
          </p:cNvPicPr>
          <p:nvPr/>
        </p:nvPicPr>
        <p:blipFill>
          <a:blip r:embed="rId2"/>
          <a:stretch>
            <a:fillRect/>
          </a:stretch>
        </p:blipFill>
        <p:spPr>
          <a:xfrm>
            <a:off x="152400" y="381000"/>
            <a:ext cx="1676400" cy="1655445"/>
          </a:xfrm>
          <a:prstGeom prst="rect">
            <a:avLst/>
          </a:prstGeom>
        </p:spPr>
      </p:pic>
      <p:pic>
        <p:nvPicPr>
          <p:cNvPr id="9" name="Picture 8" descr="BG-RADOST-EVROPE-PKG-19-NSK-1-20161002-181023033-.mxf.Still002.jpg"/>
          <p:cNvPicPr>
            <a:picLocks noChangeAspect="1"/>
          </p:cNvPicPr>
          <p:nvPr/>
        </p:nvPicPr>
        <p:blipFill>
          <a:blip r:embed="rId3"/>
          <a:stretch>
            <a:fillRect/>
          </a:stretch>
        </p:blipFill>
        <p:spPr>
          <a:xfrm>
            <a:off x="1828800" y="152400"/>
            <a:ext cx="3934114" cy="2209800"/>
          </a:xfrm>
          <a:prstGeom prst="rect">
            <a:avLst/>
          </a:prstGeom>
        </p:spPr>
      </p:pic>
      <p:pic>
        <p:nvPicPr>
          <p:cNvPr id="10" name="Picture 9" descr="wvhzxscs_radost_evrope_2015_14_thumb.jpg"/>
          <p:cNvPicPr>
            <a:picLocks noChangeAspect="1"/>
          </p:cNvPicPr>
          <p:nvPr/>
        </p:nvPicPr>
        <p:blipFill>
          <a:blip r:embed="rId4"/>
          <a:stretch>
            <a:fillRect/>
          </a:stretch>
        </p:blipFill>
        <p:spPr>
          <a:xfrm>
            <a:off x="5829300" y="152400"/>
            <a:ext cx="3314700" cy="2209800"/>
          </a:xfrm>
          <a:prstGeom prst="rect">
            <a:avLst/>
          </a:prstGeom>
        </p:spPr>
      </p:pic>
    </p:spTree>
  </p:cSld>
  <p:clrMapOvr>
    <a:masterClrMapping/>
  </p:clrMapOvr>
  <p:transition advTm="1870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7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2000"/>
                                        <p:tgtEl>
                                          <p:spTgt spid="3">
                                            <p:txEl>
                                              <p:pRg st="5" end="5"/>
                                            </p:txEl>
                                          </p:spTgt>
                                        </p:tgtEl>
                                      </p:cBhvr>
                                    </p:animEffect>
                                    <p:anim calcmode="lin" valueType="num">
                                      <p:cBhvr>
                                        <p:cTn id="14"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anim calcmode="lin" valueType="num">
                                      <p:cBhvr>
                                        <p:cTn id="20"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000"/>
                                        <p:tgtEl>
                                          <p:spTgt spid="3">
                                            <p:txEl>
                                              <p:pRg st="7" end="7"/>
                                            </p:txEl>
                                          </p:spTgt>
                                        </p:tgtEl>
                                      </p:cBhvr>
                                    </p:animEffect>
                                    <p:anim calcmode="lin" valueType="num">
                                      <p:cBhvr>
                                        <p:cTn id="26"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7" end="7"/>
                                            </p:txEl>
                                          </p:spTgt>
                                        </p:tgtEl>
                                        <p:attrNameLst>
                                          <p:attrName>ppt_y</p:attrName>
                                        </p:attrNameLst>
                                      </p:cBhvr>
                                      <p:tavLst>
                                        <p:tav tm="0">
                                          <p:val>
                                            <p:strVal val="#ppt_y+.1"/>
                                          </p:val>
                                        </p:tav>
                                        <p:tav tm="100000">
                                          <p:val>
                                            <p:strVal val="#ppt_y"/>
                                          </p:val>
                                        </p:tav>
                                      </p:tavLst>
                                    </p:anim>
                                  </p:childTnLst>
                                </p:cTn>
                              </p:par>
                              <p:par>
                                <p:cTn id="28" presetID="8" presetClass="emph" presetSubtype="0" fill="hold" nodeType="withEffect">
                                  <p:stCondLst>
                                    <p:cond delay="0"/>
                                  </p:stCondLst>
                                  <p:childTnLst>
                                    <p:animRot by="21600000">
                                      <p:cBhvr>
                                        <p:cTn id="29" dur="2000" fill="hold"/>
                                        <p:tgtEl>
                                          <p:spTgt spid="9"/>
                                        </p:tgtEl>
                                        <p:attrNameLst>
                                          <p:attrName>r</p:attrName>
                                        </p:attrNameLst>
                                      </p:cBhvr>
                                    </p:animRot>
                                  </p:childTnLst>
                                </p:cTn>
                              </p:par>
                              <p:par>
                                <p:cTn id="30" presetID="8" presetClass="emph" presetSubtype="0" fill="hold" nodeType="withEffect">
                                  <p:stCondLst>
                                    <p:cond delay="0"/>
                                  </p:stCondLst>
                                  <p:childTnLst>
                                    <p:animRot by="21600000">
                                      <p:cBhvr>
                                        <p:cTn id="31"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5334000"/>
            <a:ext cx="9144000" cy="1524000"/>
          </a:xfrm>
        </p:spPr>
        <p:txBody>
          <a:bodyPr>
            <a:normAutofit fontScale="92500" lnSpcReduction="10000"/>
          </a:bodyPr>
          <a:lstStyle/>
          <a:p>
            <a:r>
              <a:rPr lang="en-US" dirty="0" smtClean="0"/>
              <a:t>The </a:t>
            </a:r>
            <a:r>
              <a:rPr lang="en-US" dirty="0" smtClean="0">
                <a:effectLst>
                  <a:outerShdw blurRad="38100" dist="38100" dir="2700000" algn="tl">
                    <a:srgbClr val="000000">
                      <a:alpha val="43137"/>
                    </a:srgbClr>
                  </a:outerShdw>
                </a:effectLst>
              </a:rPr>
              <a:t>Church of Saint Sava</a:t>
            </a:r>
            <a:r>
              <a:rPr lang="en-US" dirty="0" smtClean="0"/>
              <a:t>  is a Serbian Orthodox church located on the </a:t>
            </a:r>
            <a:r>
              <a:rPr lang="sr-Latn-RS" dirty="0" smtClean="0"/>
              <a:t>Vračar</a:t>
            </a:r>
            <a:r>
              <a:rPr lang="en-US" dirty="0" smtClean="0"/>
              <a:t> plateau .It is one of the largest Orthodox churches in the world</a:t>
            </a:r>
            <a:r>
              <a:rPr lang="en-US" baseline="30000" dirty="0" smtClean="0"/>
              <a:t> </a:t>
            </a:r>
            <a:r>
              <a:rPr lang="en-US" dirty="0" smtClean="0"/>
              <a:t>and ranks among the largest church buildings in the world.</a:t>
            </a:r>
          </a:p>
          <a:p>
            <a:endParaRPr lang="en-US" dirty="0"/>
          </a:p>
        </p:txBody>
      </p:sp>
      <p:pic>
        <p:nvPicPr>
          <p:cNvPr id="9" name="Picture 8" descr="St._Sava_Temple.jpg"/>
          <p:cNvPicPr>
            <a:picLocks noChangeAspect="1"/>
          </p:cNvPicPr>
          <p:nvPr/>
        </p:nvPicPr>
        <p:blipFill>
          <a:blip r:embed="rId2"/>
          <a:stretch>
            <a:fillRect/>
          </a:stretch>
        </p:blipFill>
        <p:spPr>
          <a:xfrm>
            <a:off x="838200" y="304800"/>
            <a:ext cx="7543800" cy="4915869"/>
          </a:xfrm>
          <a:prstGeom prst="rect">
            <a:avLst/>
          </a:prstGeom>
          <a:ln>
            <a:noFill/>
          </a:ln>
          <a:effectLst>
            <a:softEdge rad="112500"/>
          </a:effectLst>
        </p:spPr>
      </p:pic>
    </p:spTree>
  </p:cSld>
  <p:clrMapOvr>
    <a:masterClrMapping/>
  </p:clrMapOvr>
  <p:transition advTm="141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ppt_x"/>
                                          </p:val>
                                        </p:tav>
                                        <p:tav tm="100000">
                                          <p:val>
                                            <p:strVal val="#ppt_x"/>
                                          </p:val>
                                        </p:tav>
                                      </p:tavLst>
                                    </p:anim>
                                    <p:anim calcmode="lin" valueType="num">
                                      <p:cBhvr additive="base">
                                        <p:cTn id="8" dur="5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b="1" dirty="0" err="1" smtClean="0">
                <a:effectLst>
                  <a:outerShdw blurRad="38100" dist="38100" dir="2700000" algn="tl">
                    <a:srgbClr val="000000">
                      <a:alpha val="43137"/>
                    </a:srgbClr>
                  </a:outerShdw>
                </a:effectLst>
              </a:rPr>
              <a:t>Kalemegdan</a:t>
            </a:r>
            <a:r>
              <a:rPr lang="en-US" dirty="0" smtClean="0"/>
              <a:t>, is the largest park and the most important historical monument in  Belgrade. It is located on a 125-metre-high cliff, at the junction of the River  Sava and the Danube. Its name is formed from the two Turkish words: </a:t>
            </a:r>
            <a:r>
              <a:rPr lang="en-US" i="1" dirty="0" smtClean="0"/>
              <a:t>"Kale"</a:t>
            </a:r>
            <a:r>
              <a:rPr lang="en-US" dirty="0" smtClean="0"/>
              <a:t> (meaning "fortress") and archaic word of Turkish origin ”</a:t>
            </a:r>
            <a:r>
              <a:rPr lang="en-US" dirty="0" err="1" smtClean="0"/>
              <a:t>megdan</a:t>
            </a:r>
            <a:r>
              <a:rPr lang="en-US" dirty="0" smtClean="0"/>
              <a:t>” (meaning "battlefield").</a:t>
            </a:r>
          </a:p>
          <a:p>
            <a:r>
              <a:rPr lang="en-US" dirty="0" smtClean="0"/>
              <a:t> Belgrade Fortress  and </a:t>
            </a:r>
            <a:r>
              <a:rPr lang="en-US" dirty="0" err="1" smtClean="0"/>
              <a:t>Kalemegdan</a:t>
            </a:r>
            <a:r>
              <a:rPr lang="en-US" dirty="0" smtClean="0"/>
              <a:t> Park together represent a cultural monument of exceptional importance.</a:t>
            </a:r>
            <a:endParaRPr lang="en-US" dirty="0"/>
          </a:p>
        </p:txBody>
      </p:sp>
      <p:pic>
        <p:nvPicPr>
          <p:cNvPr id="4" name="Picture 3" descr="800px-Vue_depuis_Forteresse_Kalemegdan.jpg"/>
          <p:cNvPicPr>
            <a:picLocks noChangeAspect="1"/>
          </p:cNvPicPr>
          <p:nvPr/>
        </p:nvPicPr>
        <p:blipFill>
          <a:blip r:embed="rId2"/>
          <a:stretch>
            <a:fillRect/>
          </a:stretch>
        </p:blipFill>
        <p:spPr>
          <a:xfrm>
            <a:off x="381000" y="3429000"/>
            <a:ext cx="3299594" cy="3048000"/>
          </a:xfrm>
          <a:prstGeom prst="rect">
            <a:avLst/>
          </a:prstGeom>
        </p:spPr>
      </p:pic>
      <p:pic>
        <p:nvPicPr>
          <p:cNvPr id="5" name="Picture 4" descr="Kalemegdan_park_1.jpg"/>
          <p:cNvPicPr>
            <a:picLocks noChangeAspect="1"/>
          </p:cNvPicPr>
          <p:nvPr/>
        </p:nvPicPr>
        <p:blipFill>
          <a:blip r:embed="rId3"/>
          <a:stretch>
            <a:fillRect/>
          </a:stretch>
        </p:blipFill>
        <p:spPr>
          <a:xfrm>
            <a:off x="4570824" y="3505200"/>
            <a:ext cx="4192176" cy="2895600"/>
          </a:xfrm>
          <a:prstGeom prst="rect">
            <a:avLst/>
          </a:prstGeom>
        </p:spPr>
      </p:pic>
    </p:spTree>
  </p:cSld>
  <p:clrMapOvr>
    <a:masterClrMapping/>
  </p:clrMapOvr>
  <p:transition spd="med" advTm="163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54" presetClass="entr" presetSubtype="0" accel="10000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2000" fill="hold"/>
                                        <p:tgtEl>
                                          <p:spTgt spid="4"/>
                                        </p:tgtEl>
                                        <p:attrNameLst>
                                          <p:attrName>ppt_w</p:attrName>
                                        </p:attrNameLst>
                                      </p:cBhvr>
                                      <p:tavLst>
                                        <p:tav tm="0">
                                          <p:val>
                                            <p:strVal val="#ppt_w*0.05"/>
                                          </p:val>
                                        </p:tav>
                                        <p:tav tm="100000">
                                          <p:val>
                                            <p:strVal val="#ppt_w"/>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anim calcmode="lin" valueType="num">
                                      <p:cBhvr>
                                        <p:cTn id="18" dur="2000" fill="hold"/>
                                        <p:tgtEl>
                                          <p:spTgt spid="4"/>
                                        </p:tgtEl>
                                        <p:attrNameLst>
                                          <p:attrName>ppt_x</p:attrName>
                                        </p:attrNameLst>
                                      </p:cBhvr>
                                      <p:tavLst>
                                        <p:tav tm="0">
                                          <p:val>
                                            <p:strVal val="#ppt_x-.2"/>
                                          </p:val>
                                        </p:tav>
                                        <p:tav tm="100000">
                                          <p:val>
                                            <p:strVal val="#ppt_x"/>
                                          </p:val>
                                        </p:tav>
                                      </p:tavLst>
                                    </p:anim>
                                    <p:anim calcmode="lin" valueType="num">
                                      <p:cBhvr>
                                        <p:cTn id="19" dur="2000" fill="hold"/>
                                        <p:tgtEl>
                                          <p:spTgt spid="4"/>
                                        </p:tgtEl>
                                        <p:attrNameLst>
                                          <p:attrName>ppt_y</p:attrName>
                                        </p:attrNameLst>
                                      </p:cBhvr>
                                      <p:tavLst>
                                        <p:tav tm="0">
                                          <p:val>
                                            <p:strVal val="#ppt_y"/>
                                          </p:val>
                                        </p:tav>
                                        <p:tav tm="100000">
                                          <p:val>
                                            <p:strVal val="#ppt_y"/>
                                          </p:val>
                                        </p:tav>
                                      </p:tavLst>
                                    </p:anim>
                                    <p:animEffect transition="in" filter="fade">
                                      <p:cBhvr>
                                        <p:cTn id="20" dur="2000"/>
                                        <p:tgtEl>
                                          <p:spTgt spid="4"/>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000" fill="hold"/>
                                        <p:tgtEl>
                                          <p:spTgt spid="5"/>
                                        </p:tgtEl>
                                        <p:attrNameLst>
                                          <p:attrName>ppt_w</p:attrName>
                                        </p:attrNameLst>
                                      </p:cBhvr>
                                      <p:tavLst>
                                        <p:tav tm="0">
                                          <p:val>
                                            <p:strVal val="#ppt_w*0.05"/>
                                          </p:val>
                                        </p:tav>
                                        <p:tav tm="100000">
                                          <p:val>
                                            <p:strVal val="#ppt_w"/>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anim calcmode="lin" valueType="num">
                                      <p:cBhvr>
                                        <p:cTn id="25" dur="2000" fill="hold"/>
                                        <p:tgtEl>
                                          <p:spTgt spid="5"/>
                                        </p:tgtEl>
                                        <p:attrNameLst>
                                          <p:attrName>ppt_x</p:attrName>
                                        </p:attrNameLst>
                                      </p:cBhvr>
                                      <p:tavLst>
                                        <p:tav tm="0">
                                          <p:val>
                                            <p:strVal val="#ppt_x-.2"/>
                                          </p:val>
                                        </p:tav>
                                        <p:tav tm="100000">
                                          <p:val>
                                            <p:strVal val="#ppt_x"/>
                                          </p:val>
                                        </p:tav>
                                      </p:tavLst>
                                    </p:anim>
                                    <p:anim calcmode="lin" valueType="num">
                                      <p:cBhvr>
                                        <p:cTn id="26" dur="2000" fill="hold"/>
                                        <p:tgtEl>
                                          <p:spTgt spid="5"/>
                                        </p:tgtEl>
                                        <p:attrNameLst>
                                          <p:attrName>ppt_y</p:attrName>
                                        </p:attrNameLst>
                                      </p:cBhvr>
                                      <p:tavLst>
                                        <p:tav tm="0">
                                          <p:val>
                                            <p:strVal val="#ppt_y"/>
                                          </p:val>
                                        </p:tav>
                                        <p:tav tm="100000">
                                          <p:val>
                                            <p:strVal val="#ppt_y"/>
                                          </p:val>
                                        </p:tav>
                                      </p:tavLst>
                                    </p:anim>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endParaRPr lang="en-US" dirty="0" smtClean="0"/>
          </a:p>
          <a:p>
            <a:r>
              <a:rPr lang="en-US" dirty="0" smtClean="0"/>
              <a:t>Belgrade has many Museums:</a:t>
            </a:r>
          </a:p>
          <a:p>
            <a:r>
              <a:rPr lang="en-US" b="1" dirty="0" smtClean="0">
                <a:effectLst>
                  <a:outerShdw blurRad="38100" dist="38100" dir="2700000" algn="tl">
                    <a:srgbClr val="000000">
                      <a:alpha val="43137"/>
                    </a:srgbClr>
                  </a:outerShdw>
                </a:effectLst>
              </a:rPr>
              <a:t>National Museum </a:t>
            </a:r>
            <a:r>
              <a:rPr lang="en-US" dirty="0" smtClean="0"/>
              <a:t>is the oldest and the most significant museum in Serbia. Founded in 1844,it has 34 archeological, numismatic, artistic  and historical col</a:t>
            </a:r>
            <a:r>
              <a:rPr lang="sr-Latn-RS" dirty="0" smtClean="0"/>
              <a:t>lections</a:t>
            </a:r>
            <a:r>
              <a:rPr lang="en-US" dirty="0" smtClean="0"/>
              <a:t> .</a:t>
            </a:r>
          </a:p>
          <a:p>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Museum of Applied Art</a:t>
            </a:r>
          </a:p>
          <a:p>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Ethnographic museum</a:t>
            </a:r>
          </a:p>
          <a:p>
            <a:endParaRPr lang="en-US" dirty="0" smtClean="0"/>
          </a:p>
          <a:p>
            <a:r>
              <a:rPr lang="en-US" b="1" dirty="0" smtClean="0">
                <a:effectLst>
                  <a:outerShdw blurRad="38100" dist="38100" dir="2700000" algn="tl">
                    <a:srgbClr val="000000">
                      <a:alpha val="43137"/>
                    </a:srgbClr>
                  </a:outerShdw>
                </a:effectLst>
              </a:rPr>
              <a:t>Natural History Museum </a:t>
            </a:r>
          </a:p>
          <a:p>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The Fortress of Belgrade  </a:t>
            </a:r>
            <a:r>
              <a:rPr lang="en-US" dirty="0" smtClean="0"/>
              <a:t>is a museum of the past of Belgrade. It had been developing from period from 1</a:t>
            </a:r>
            <a:r>
              <a:rPr lang="en-US" baseline="30000" dirty="0" smtClean="0"/>
              <a:t>st</a:t>
            </a:r>
            <a:r>
              <a:rPr lang="en-US" dirty="0" smtClean="0"/>
              <a:t>  to 18</a:t>
            </a:r>
            <a:r>
              <a:rPr lang="en-US" baseline="30000" dirty="0" smtClean="0"/>
              <a:t>th</a:t>
            </a:r>
            <a:r>
              <a:rPr lang="en-US" dirty="0" smtClean="0"/>
              <a:t> century.</a:t>
            </a:r>
          </a:p>
          <a:p>
            <a:endParaRPr lang="en-US" dirty="0" smtClean="0"/>
          </a:p>
          <a:p>
            <a:endParaRPr lang="en-US" dirty="0" smtClean="0"/>
          </a:p>
          <a:p>
            <a:endParaRPr lang="en-US" dirty="0" smtClean="0"/>
          </a:p>
        </p:txBody>
      </p:sp>
      <p:pic>
        <p:nvPicPr>
          <p:cNvPr id="8" name="Picture 7" descr="1024px-Narodni_muzej_-_panoramio_(3).jpg"/>
          <p:cNvPicPr>
            <a:picLocks noChangeAspect="1"/>
          </p:cNvPicPr>
          <p:nvPr/>
        </p:nvPicPr>
        <p:blipFill>
          <a:blip r:embed="rId2"/>
          <a:stretch>
            <a:fillRect/>
          </a:stretch>
        </p:blipFill>
        <p:spPr>
          <a:xfrm>
            <a:off x="5181600" y="2286000"/>
            <a:ext cx="3581400" cy="2686050"/>
          </a:xfrm>
          <a:prstGeom prst="rect">
            <a:avLst/>
          </a:prstGeom>
        </p:spPr>
      </p:pic>
      <p:sp>
        <p:nvSpPr>
          <p:cNvPr id="5" name="Down Arrow 4"/>
          <p:cNvSpPr/>
          <p:nvPr/>
        </p:nvSpPr>
        <p:spPr>
          <a:xfrm>
            <a:off x="7391400" y="1828800"/>
            <a:ext cx="48463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1664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anim calcmode="lin" valueType="num">
                                      <p:cBhvr>
                                        <p:cTn id="1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anim calcmode="lin" valueType="num">
                                      <p:cBhvr>
                                        <p:cTn id="2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anim calcmode="lin" valueType="num">
                                      <p:cBhvr>
                                        <p:cTn id="26"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anim calcmode="lin" valueType="num">
                                      <p:cBhvr>
                                        <p:cTn id="32"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2" presetClass="entr" presetSubtype="0" fill="hold" grpId="0" nodeType="after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anim calcmode="lin" valueType="num">
                                      <p:cBhvr>
                                        <p:cTn id="38"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9" dur="2000" fill="hold"/>
                                        <p:tgtEl>
                                          <p:spTgt spid="3">
                                            <p:txEl>
                                              <p:pRg st="10" end="10"/>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anim calcmode="lin" valueType="num">
                                      <p:cBhvr>
                                        <p:cTn id="43" dur="2000" fill="hold"/>
                                        <p:tgtEl>
                                          <p:spTgt spid="5"/>
                                        </p:tgtEl>
                                        <p:attrNameLst>
                                          <p:attrName>ppt_x</p:attrName>
                                        </p:attrNameLst>
                                      </p:cBhvr>
                                      <p:tavLst>
                                        <p:tav tm="0">
                                          <p:val>
                                            <p:strVal val="#ppt_x"/>
                                          </p:val>
                                        </p:tav>
                                        <p:tav tm="100000">
                                          <p:val>
                                            <p:strVal val="#ppt_x"/>
                                          </p:val>
                                        </p:tav>
                                      </p:tavLst>
                                    </p:anim>
                                    <p:anim calcmode="lin" valueType="num">
                                      <p:cBhvr>
                                        <p:cTn id="44" dur="2000" fill="hold"/>
                                        <p:tgtEl>
                                          <p:spTgt spid="5"/>
                                        </p:tgtEl>
                                        <p:attrNameLst>
                                          <p:attrName>ppt_y</p:attrName>
                                        </p:attrNameLst>
                                      </p:cBhvr>
                                      <p:tavLst>
                                        <p:tav tm="0">
                                          <p:val>
                                            <p:strVal val="#ppt_y+.1"/>
                                          </p:val>
                                        </p:tav>
                                        <p:tav tm="100000">
                                          <p:val>
                                            <p:strVal val="#ppt_y"/>
                                          </p:val>
                                        </p:tav>
                                      </p:tavLst>
                                    </p:anim>
                                  </p:childTnLst>
                                </p:cTn>
                              </p:par>
                              <p:par>
                                <p:cTn id="45" presetID="55"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000" fill="hold"/>
                                        <p:tgtEl>
                                          <p:spTgt spid="8"/>
                                        </p:tgtEl>
                                        <p:attrNameLst>
                                          <p:attrName>ppt_w</p:attrName>
                                        </p:attrNameLst>
                                      </p:cBhvr>
                                      <p:tavLst>
                                        <p:tav tm="0">
                                          <p:val>
                                            <p:strVal val="#ppt_w*0.70"/>
                                          </p:val>
                                        </p:tav>
                                        <p:tav tm="100000">
                                          <p:val>
                                            <p:strVal val="#ppt_w"/>
                                          </p:val>
                                        </p:tav>
                                      </p:tavLst>
                                    </p:anim>
                                    <p:anim calcmode="lin" valueType="num">
                                      <p:cBhvr>
                                        <p:cTn id="48" dur="2000" fill="hold"/>
                                        <p:tgtEl>
                                          <p:spTgt spid="8"/>
                                        </p:tgtEl>
                                        <p:attrNameLst>
                                          <p:attrName>ppt_h</p:attrName>
                                        </p:attrNameLst>
                                      </p:cBhvr>
                                      <p:tavLst>
                                        <p:tav tm="0">
                                          <p:val>
                                            <p:strVal val="#ppt_h"/>
                                          </p:val>
                                        </p:tav>
                                        <p:tav tm="100000">
                                          <p:val>
                                            <p:strVal val="#ppt_h"/>
                                          </p:val>
                                        </p:tav>
                                      </p:tavLst>
                                    </p:anim>
                                    <p:animEffect transition="in" filter="fade">
                                      <p:cBhvr>
                                        <p:cTn id="4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514</TotalTime>
  <Words>402</Words>
  <Application>Microsoft Office PowerPoint</Application>
  <PresentationFormat>On-screen Show (4:3)</PresentationFormat>
  <Paragraphs>97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BELGRADE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Marina</dc:creator>
  <cp:lastModifiedBy>Ivana</cp:lastModifiedBy>
  <cp:revision>57</cp:revision>
  <dcterms:created xsi:type="dcterms:W3CDTF">2006-08-16T00:00:00Z</dcterms:created>
  <dcterms:modified xsi:type="dcterms:W3CDTF">2018-05-02T20:10:47Z</dcterms:modified>
</cp:coreProperties>
</file>