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0" Type="http://schemas.openxmlformats.org/officeDocument/2006/relationships/slide" Target="slides/slide5.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23ff6b412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23ff6b412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21b0b82a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21b0b82a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23ff6b412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23ff6b412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21b0b82af0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21b0b82af0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rot="434561">
            <a:off x="1917046" y="1414141"/>
            <a:ext cx="4569663" cy="3215293"/>
          </a:xfrm>
          <a:prstGeom prst="rect">
            <a:avLst/>
          </a:prstGeom>
          <a:noFill/>
          <a:ln>
            <a:noFill/>
          </a:ln>
          <a:effectLst>
            <a:outerShdw blurRad="57150" rotWithShape="0" algn="bl" dir="5400000" dist="142875">
              <a:srgbClr val="000000">
                <a:alpha val="50000"/>
              </a:srgbClr>
            </a:outerShdw>
          </a:effectLst>
        </p:spPr>
      </p:pic>
      <p:pic>
        <p:nvPicPr>
          <p:cNvPr id="55" name="Google Shape;55;p13"/>
          <p:cNvPicPr preferRelativeResize="0"/>
          <p:nvPr/>
        </p:nvPicPr>
        <p:blipFill>
          <a:blip r:embed="rId4">
            <a:alphaModFix/>
          </a:blip>
          <a:stretch>
            <a:fillRect/>
          </a:stretch>
        </p:blipFill>
        <p:spPr>
          <a:xfrm rot="-510002">
            <a:off x="442975" y="927700"/>
            <a:ext cx="1742749" cy="2323674"/>
          </a:xfrm>
          <a:prstGeom prst="rect">
            <a:avLst/>
          </a:prstGeom>
          <a:noFill/>
          <a:ln>
            <a:noFill/>
          </a:ln>
          <a:effectLst>
            <a:outerShdw blurRad="57150" rotWithShape="0" algn="bl" dir="7800000" dist="209550">
              <a:srgbClr val="000000">
                <a:alpha val="40000"/>
              </a:srgbClr>
            </a:outerShdw>
          </a:effectLst>
        </p:spPr>
      </p:pic>
      <p:sp>
        <p:nvSpPr>
          <p:cNvPr id="56" name="Google Shape;56;p13"/>
          <p:cNvSpPr txBox="1"/>
          <p:nvPr>
            <p:ph type="ctrTitle"/>
          </p:nvPr>
        </p:nvSpPr>
        <p:spPr>
          <a:xfrm>
            <a:off x="2521175" y="367025"/>
            <a:ext cx="6292200" cy="1371300"/>
          </a:xfrm>
          <a:prstGeom prst="rect">
            <a:avLst/>
          </a:prstGeom>
          <a:solidFill>
            <a:srgbClr val="D9D2E9"/>
          </a:solidFill>
          <a:ln cap="flat" cmpd="sng" w="28575">
            <a:solidFill>
              <a:srgbClr val="F3F3F3"/>
            </a:solidFill>
            <a:prstDash val="solid"/>
            <a:round/>
            <a:headEnd len="sm" w="sm" type="none"/>
            <a:tailEnd len="sm" w="sm" type="none"/>
          </a:ln>
          <a:effectLst>
            <a:outerShdw blurRad="57150" rotWithShape="0" algn="bl" dir="7800000" dist="114300">
              <a:srgbClr val="000000">
                <a:alpha val="50000"/>
              </a:srgbClr>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b="1" lang="en" sz="7500">
                <a:solidFill>
                  <a:srgbClr val="434343"/>
                </a:solidFill>
              </a:rPr>
              <a:t>WindM</a:t>
            </a:r>
            <a:r>
              <a:rPr b="1" lang="en" sz="7500">
                <a:solidFill>
                  <a:srgbClr val="434343"/>
                </a:solidFill>
              </a:rPr>
              <a:t>ills</a:t>
            </a:r>
            <a:endParaRPr b="1" sz="7500">
              <a:solidFill>
                <a:srgbClr val="434343"/>
              </a:solidFill>
            </a:endParaRPr>
          </a:p>
        </p:txBody>
      </p:sp>
      <p:sp>
        <p:nvSpPr>
          <p:cNvPr id="57" name="Google Shape;57;p13"/>
          <p:cNvSpPr txBox="1"/>
          <p:nvPr>
            <p:ph idx="1" type="subTitle"/>
          </p:nvPr>
        </p:nvSpPr>
        <p:spPr>
          <a:xfrm>
            <a:off x="147825" y="3790150"/>
            <a:ext cx="6292200" cy="1114500"/>
          </a:xfrm>
          <a:prstGeom prst="rect">
            <a:avLst/>
          </a:prstGeom>
          <a:solidFill>
            <a:srgbClr val="D9D2E9"/>
          </a:solidFill>
          <a:ln cap="flat" cmpd="sng" w="28575">
            <a:solidFill>
              <a:srgbClr val="F3F3F3"/>
            </a:solidFill>
            <a:prstDash val="solid"/>
            <a:round/>
            <a:headEnd len="sm" w="sm" type="none"/>
            <a:tailEnd len="sm" w="sm" type="none"/>
          </a:ln>
          <a:effectLst>
            <a:outerShdw blurRad="57150" rotWithShape="0" algn="bl" dir="7800000" dist="11430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434343"/>
                </a:solidFill>
              </a:rPr>
              <a:t>Made by:</a:t>
            </a:r>
            <a:endParaRPr>
              <a:solidFill>
                <a:srgbClr val="434343"/>
              </a:solidFill>
            </a:endParaRPr>
          </a:p>
          <a:p>
            <a:pPr indent="0" lvl="0" marL="0" rtl="0" algn="ctr">
              <a:spcBef>
                <a:spcPts val="0"/>
              </a:spcBef>
              <a:spcAft>
                <a:spcPts val="0"/>
              </a:spcAft>
              <a:buNone/>
            </a:pPr>
            <a:r>
              <a:rPr lang="en">
                <a:solidFill>
                  <a:srgbClr val="434343"/>
                </a:solidFill>
              </a:rPr>
              <a:t>Maarten, Soeh, Denise and Milan</a:t>
            </a:r>
            <a:endParaRPr>
              <a:solidFill>
                <a:srgbClr val="434343"/>
              </a:solidFill>
            </a:endParaRPr>
          </a:p>
        </p:txBody>
      </p:sp>
      <p:pic>
        <p:nvPicPr>
          <p:cNvPr id="58" name="Google Shape;58;p13"/>
          <p:cNvPicPr preferRelativeResize="0"/>
          <p:nvPr/>
        </p:nvPicPr>
        <p:blipFill>
          <a:blip r:embed="rId5">
            <a:alphaModFix/>
          </a:blip>
          <a:stretch>
            <a:fillRect/>
          </a:stretch>
        </p:blipFill>
        <p:spPr>
          <a:xfrm rot="204206">
            <a:off x="6789775" y="1925381"/>
            <a:ext cx="2021525" cy="3032311"/>
          </a:xfrm>
          <a:prstGeom prst="rect">
            <a:avLst/>
          </a:prstGeom>
          <a:noFill/>
          <a:ln>
            <a:noFill/>
          </a:ln>
          <a:effectLst>
            <a:outerShdw blurRad="57150" rotWithShape="0" algn="bl" dir="9000000" dist="161925">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p:tgtEl>
                                          <p:spTgt spid="5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2" name="Shape 62"/>
        <p:cNvGrpSpPr/>
        <p:nvPr/>
      </p:nvGrpSpPr>
      <p:grpSpPr>
        <a:xfrm>
          <a:off x="0" y="0"/>
          <a:ext cx="0" cy="0"/>
          <a:chOff x="0" y="0"/>
          <a:chExt cx="0" cy="0"/>
        </a:xfrm>
      </p:grpSpPr>
      <p:sp>
        <p:nvSpPr>
          <p:cNvPr id="63" name="Google Shape;63;p14"/>
          <p:cNvSpPr txBox="1"/>
          <p:nvPr>
            <p:ph type="title"/>
          </p:nvPr>
        </p:nvSpPr>
        <p:spPr>
          <a:xfrm>
            <a:off x="311700" y="555600"/>
            <a:ext cx="2808000" cy="755700"/>
          </a:xfrm>
          <a:prstGeom prst="rect">
            <a:avLst/>
          </a:prstGeom>
          <a:solidFill>
            <a:srgbClr val="C9DAF8"/>
          </a:solidFill>
          <a:ln cap="flat" cmpd="sng" w="28575">
            <a:solidFill>
              <a:srgbClr val="FFFFFF"/>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a:t>What are windmills exactly?</a:t>
            </a:r>
            <a:endParaRPr b="1"/>
          </a:p>
        </p:txBody>
      </p:sp>
      <p:sp>
        <p:nvSpPr>
          <p:cNvPr id="64" name="Google Shape;64;p14"/>
          <p:cNvSpPr txBox="1"/>
          <p:nvPr>
            <p:ph idx="1" type="body"/>
          </p:nvPr>
        </p:nvSpPr>
        <p:spPr>
          <a:xfrm>
            <a:off x="311700" y="1389600"/>
            <a:ext cx="2808000" cy="3179400"/>
          </a:xfrm>
          <a:prstGeom prst="rect">
            <a:avLst/>
          </a:prstGeom>
          <a:solidFill>
            <a:srgbClr val="C9DAF8"/>
          </a:solidFill>
          <a:ln cap="flat" cmpd="sng" w="28575">
            <a:solidFill>
              <a:srgbClr val="FFFFFF"/>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1200"/>
              </a:spcAft>
              <a:buNone/>
            </a:pPr>
            <a:r>
              <a:rPr lang="en" sz="1450"/>
              <a:t>Windmills are a building used to harness the power of the wind for purposes such as grinding grain, pumping water, cutting logs and generating energy. However we don’t need these </a:t>
            </a:r>
            <a:r>
              <a:rPr lang="en" sz="1450"/>
              <a:t>buildings</a:t>
            </a:r>
            <a:r>
              <a:rPr lang="en" sz="1450"/>
              <a:t> anymore because we have more efficient windmills in the present day. Now they are </a:t>
            </a:r>
            <a:r>
              <a:rPr lang="en" sz="1450"/>
              <a:t>generally</a:t>
            </a:r>
            <a:r>
              <a:rPr lang="en" sz="1450"/>
              <a:t> used as a nice tourist attraction, You should visit one! </a:t>
            </a:r>
            <a:endParaRPr sz="1450"/>
          </a:p>
        </p:txBody>
      </p:sp>
      <p:pic>
        <p:nvPicPr>
          <p:cNvPr id="65" name="Google Shape;65;p14"/>
          <p:cNvPicPr preferRelativeResize="0"/>
          <p:nvPr/>
        </p:nvPicPr>
        <p:blipFill>
          <a:blip r:embed="rId3">
            <a:alphaModFix/>
          </a:blip>
          <a:stretch>
            <a:fillRect/>
          </a:stretch>
        </p:blipFill>
        <p:spPr>
          <a:xfrm rot="-322560">
            <a:off x="4457694" y="450646"/>
            <a:ext cx="3579137" cy="3567934"/>
          </a:xfrm>
          <a:prstGeom prst="rect">
            <a:avLst/>
          </a:prstGeom>
          <a:noFill/>
          <a:ln>
            <a:noFill/>
          </a:ln>
          <a:effectLst>
            <a:outerShdw blurRad="57150" rotWithShape="0" algn="bl" dir="8340000" dist="209550">
              <a:srgbClr val="000000">
                <a:alpha val="49000"/>
              </a:srgbClr>
            </a:outerShdw>
          </a:effectLst>
        </p:spPr>
      </p:pic>
      <p:pic>
        <p:nvPicPr>
          <p:cNvPr id="66" name="Google Shape;66;p14"/>
          <p:cNvPicPr preferRelativeResize="0"/>
          <p:nvPr/>
        </p:nvPicPr>
        <p:blipFill>
          <a:blip r:embed="rId4">
            <a:alphaModFix/>
          </a:blip>
          <a:stretch>
            <a:fillRect/>
          </a:stretch>
        </p:blipFill>
        <p:spPr>
          <a:xfrm rot="306950">
            <a:off x="4358577" y="3279787"/>
            <a:ext cx="2270669" cy="1511022"/>
          </a:xfrm>
          <a:prstGeom prst="rect">
            <a:avLst/>
          </a:prstGeom>
          <a:noFill/>
          <a:ln>
            <a:noFill/>
          </a:ln>
          <a:effectLst>
            <a:outerShdw blurRad="57150" rotWithShape="0" algn="bl" dir="8340000" dist="209550">
              <a:srgbClr val="000000">
                <a:alpha val="49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70" name="Shape 70"/>
        <p:cNvGrpSpPr/>
        <p:nvPr/>
      </p:nvGrpSpPr>
      <p:grpSpPr>
        <a:xfrm>
          <a:off x="0" y="0"/>
          <a:ext cx="0" cy="0"/>
          <a:chOff x="0" y="0"/>
          <a:chExt cx="0" cy="0"/>
        </a:xfrm>
      </p:grpSpPr>
      <p:sp>
        <p:nvSpPr>
          <p:cNvPr id="71" name="Google Shape;71;p15"/>
          <p:cNvSpPr txBox="1"/>
          <p:nvPr>
            <p:ph type="title"/>
          </p:nvPr>
        </p:nvSpPr>
        <p:spPr>
          <a:xfrm>
            <a:off x="311700" y="164150"/>
            <a:ext cx="2808000" cy="1147200"/>
          </a:xfrm>
          <a:prstGeom prst="rect">
            <a:avLst/>
          </a:prstGeom>
          <a:solidFill>
            <a:srgbClr val="D9EAD3"/>
          </a:solidFill>
          <a:ln cap="flat" cmpd="sng" w="28575">
            <a:solidFill>
              <a:srgbClr val="FFFF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2160"/>
              <a:t>What are Mills and What are they used for?</a:t>
            </a:r>
            <a:endParaRPr b="1" sz="2160"/>
          </a:p>
        </p:txBody>
      </p:sp>
      <p:sp>
        <p:nvSpPr>
          <p:cNvPr id="72" name="Google Shape;72;p15"/>
          <p:cNvSpPr txBox="1"/>
          <p:nvPr>
            <p:ph idx="1" type="body"/>
          </p:nvPr>
        </p:nvSpPr>
        <p:spPr>
          <a:xfrm>
            <a:off x="311700" y="1389600"/>
            <a:ext cx="2808000" cy="3179400"/>
          </a:xfrm>
          <a:prstGeom prst="rect">
            <a:avLst/>
          </a:prstGeom>
          <a:solidFill>
            <a:srgbClr val="D9EAD3"/>
          </a:solidFill>
          <a:ln cap="flat" cmpd="sng" w="28575">
            <a:solidFill>
              <a:srgbClr val="FFFFFF"/>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1200"/>
              </a:spcAft>
              <a:buNone/>
            </a:pPr>
            <a:r>
              <a:rPr b="1" lang="en" sz="1500"/>
              <a:t>Mills are tools that are powered by wind or by water. These are the windmills and the water mills. These are the two largest groups of mills. In addition, we know hand mills and horse mills that are driven by man or by a horse.</a:t>
            </a:r>
            <a:r>
              <a:rPr b="1" lang="en" sz="1400"/>
              <a:t> </a:t>
            </a:r>
            <a:endParaRPr b="1" sz="1400"/>
          </a:p>
        </p:txBody>
      </p:sp>
      <p:pic>
        <p:nvPicPr>
          <p:cNvPr id="73" name="Google Shape;73;p15"/>
          <p:cNvPicPr preferRelativeResize="0"/>
          <p:nvPr/>
        </p:nvPicPr>
        <p:blipFill>
          <a:blip r:embed="rId3">
            <a:alphaModFix/>
          </a:blip>
          <a:stretch>
            <a:fillRect/>
          </a:stretch>
        </p:blipFill>
        <p:spPr>
          <a:xfrm rot="612328">
            <a:off x="5321514" y="910176"/>
            <a:ext cx="3598074" cy="2619950"/>
          </a:xfrm>
          <a:prstGeom prst="rect">
            <a:avLst/>
          </a:prstGeom>
          <a:noFill/>
          <a:ln>
            <a:noFill/>
          </a:ln>
          <a:effectLst>
            <a:outerShdw blurRad="57150" rotWithShape="0" algn="bl" dir="7200000" dist="114300">
              <a:srgbClr val="000000">
                <a:alpha val="40000"/>
              </a:srgbClr>
            </a:outerShdw>
          </a:effectLst>
        </p:spPr>
      </p:pic>
      <p:pic>
        <p:nvPicPr>
          <p:cNvPr id="74" name="Google Shape;74;p15"/>
          <p:cNvPicPr preferRelativeResize="0"/>
          <p:nvPr/>
        </p:nvPicPr>
        <p:blipFill>
          <a:blip r:embed="rId4">
            <a:alphaModFix/>
          </a:blip>
          <a:stretch>
            <a:fillRect/>
          </a:stretch>
        </p:blipFill>
        <p:spPr>
          <a:xfrm rot="-300269">
            <a:off x="3956881" y="705676"/>
            <a:ext cx="2157412" cy="2876550"/>
          </a:xfrm>
          <a:prstGeom prst="rect">
            <a:avLst/>
          </a:prstGeom>
          <a:noFill/>
          <a:ln>
            <a:noFill/>
          </a:ln>
          <a:effectLst>
            <a:outerShdw blurRad="57150" rotWithShape="0" algn="bl" dir="7200000" dist="114300">
              <a:srgbClr val="000000">
                <a:alpha val="3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311700" y="555600"/>
            <a:ext cx="2808000" cy="755700"/>
          </a:xfrm>
          <a:prstGeom prst="rect">
            <a:avLst/>
          </a:prstGeom>
          <a:solidFill>
            <a:srgbClr val="F4CCCC"/>
          </a:solidFill>
          <a:ln cap="flat" cmpd="sng" w="19050">
            <a:solidFill>
              <a:srgbClr val="FFFFFF"/>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a:t>Why do the Dutch use windmills?</a:t>
            </a:r>
            <a:endParaRPr b="1"/>
          </a:p>
        </p:txBody>
      </p:sp>
      <p:sp>
        <p:nvSpPr>
          <p:cNvPr id="80" name="Google Shape;80;p16"/>
          <p:cNvSpPr txBox="1"/>
          <p:nvPr>
            <p:ph idx="1" type="body"/>
          </p:nvPr>
        </p:nvSpPr>
        <p:spPr>
          <a:xfrm>
            <a:off x="311700" y="1403425"/>
            <a:ext cx="2808000" cy="3179400"/>
          </a:xfrm>
          <a:prstGeom prst="rect">
            <a:avLst/>
          </a:prstGeom>
          <a:solidFill>
            <a:srgbClr val="F4CCCC"/>
          </a:solid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200"/>
              </a:spcAft>
              <a:buNone/>
            </a:pPr>
            <a:r>
              <a:rPr b="1" lang="en" sz="1400">
                <a:solidFill>
                  <a:srgbClr val="434343"/>
                </a:solidFill>
              </a:rPr>
              <a:t>The Netherlands has so many windmills because they ensured that water was drained and therefore the land was not flooded. This was necessary because the Netherlands is 26% below sea level. Windmills were also used for sawing wood, grinding grain and spices, making paper, and pressing seeds for oil.</a:t>
            </a:r>
            <a:endParaRPr b="1" sz="1400">
              <a:solidFill>
                <a:srgbClr val="434343"/>
              </a:solidFill>
            </a:endParaRPr>
          </a:p>
        </p:txBody>
      </p:sp>
      <p:pic>
        <p:nvPicPr>
          <p:cNvPr id="81" name="Google Shape;81;p16"/>
          <p:cNvPicPr preferRelativeResize="0"/>
          <p:nvPr/>
        </p:nvPicPr>
        <p:blipFill>
          <a:blip r:embed="rId3">
            <a:alphaModFix/>
          </a:blip>
          <a:stretch>
            <a:fillRect/>
          </a:stretch>
        </p:blipFill>
        <p:spPr>
          <a:xfrm rot="-257877">
            <a:off x="4577081" y="97211"/>
            <a:ext cx="2699963" cy="2819952"/>
          </a:xfrm>
          <a:prstGeom prst="rect">
            <a:avLst/>
          </a:prstGeom>
          <a:noFill/>
          <a:ln>
            <a:noFill/>
          </a:ln>
          <a:effectLst>
            <a:outerShdw blurRad="57150" rotWithShape="0" algn="bl" dir="9000000" dist="209550">
              <a:srgbClr val="000000">
                <a:alpha val="50000"/>
              </a:srgbClr>
            </a:outerShdw>
          </a:effectLst>
        </p:spPr>
      </p:pic>
      <p:pic>
        <p:nvPicPr>
          <p:cNvPr id="82" name="Google Shape;82;p16"/>
          <p:cNvPicPr preferRelativeResize="0"/>
          <p:nvPr/>
        </p:nvPicPr>
        <p:blipFill>
          <a:blip r:embed="rId4">
            <a:alphaModFix/>
          </a:blip>
          <a:stretch>
            <a:fillRect/>
          </a:stretch>
        </p:blipFill>
        <p:spPr>
          <a:xfrm rot="-667518">
            <a:off x="4461648" y="2353310"/>
            <a:ext cx="4178131" cy="2193506"/>
          </a:xfrm>
          <a:prstGeom prst="rect">
            <a:avLst/>
          </a:prstGeom>
          <a:noFill/>
          <a:ln>
            <a:noFill/>
          </a:ln>
          <a:effectLst>
            <a:outerShdw blurRad="57150" rotWithShape="0" algn="bl" dir="9000000" dist="2095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86" name="Shape 86"/>
        <p:cNvGrpSpPr/>
        <p:nvPr/>
      </p:nvGrpSpPr>
      <p:grpSpPr>
        <a:xfrm>
          <a:off x="0" y="0"/>
          <a:ext cx="0" cy="0"/>
          <a:chOff x="0" y="0"/>
          <a:chExt cx="0" cy="0"/>
        </a:xfrm>
      </p:grpSpPr>
      <p:sp>
        <p:nvSpPr>
          <p:cNvPr id="87" name="Google Shape;87;p17"/>
          <p:cNvSpPr txBox="1"/>
          <p:nvPr>
            <p:ph type="title"/>
          </p:nvPr>
        </p:nvSpPr>
        <p:spPr>
          <a:xfrm>
            <a:off x="311700" y="415775"/>
            <a:ext cx="3906000" cy="895500"/>
          </a:xfrm>
          <a:prstGeom prst="rect">
            <a:avLst/>
          </a:prstGeom>
          <a:solidFill>
            <a:srgbClr val="A4C2F4"/>
          </a:solidFill>
          <a:ln cap="flat" cmpd="sng" w="28575">
            <a:solidFill>
              <a:srgbClr val="FFFF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en" sz="2200"/>
              <a:t>Everything to know about Dikes</a:t>
            </a:r>
            <a:endParaRPr b="1" sz="2200"/>
          </a:p>
        </p:txBody>
      </p:sp>
      <p:sp>
        <p:nvSpPr>
          <p:cNvPr id="88" name="Google Shape;88;p17"/>
          <p:cNvSpPr txBox="1"/>
          <p:nvPr>
            <p:ph idx="1" type="body"/>
          </p:nvPr>
        </p:nvSpPr>
        <p:spPr>
          <a:xfrm>
            <a:off x="311700" y="1403425"/>
            <a:ext cx="3906000" cy="3179400"/>
          </a:xfrm>
          <a:prstGeom prst="rect">
            <a:avLst/>
          </a:prstGeom>
          <a:solidFill>
            <a:srgbClr val="A4C2F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1200"/>
              </a:spcAft>
              <a:buNone/>
            </a:pPr>
            <a:r>
              <a:rPr b="1" lang="en" sz="1400">
                <a:solidFill>
                  <a:srgbClr val="434343"/>
                </a:solidFill>
              </a:rPr>
              <a:t>Before we get in to the other facts let’s learn what a dike is. A dike is </a:t>
            </a:r>
            <a:r>
              <a:rPr b="1" lang="en" sz="1400">
                <a:solidFill>
                  <a:srgbClr val="434343"/>
                </a:solidFill>
              </a:rPr>
              <a:t>basically</a:t>
            </a:r>
            <a:r>
              <a:rPr b="1" lang="en" sz="1400">
                <a:solidFill>
                  <a:srgbClr val="434343"/>
                </a:solidFill>
              </a:rPr>
              <a:t> a dam used to split one body of water in to two. There would be windmills on the coasts to pump the water out of a body of water. Due to this the sea level of the smaller bodies of water has been lowering making more space for the country. This type of land was </a:t>
            </a:r>
            <a:r>
              <a:rPr b="1" lang="en" sz="1400">
                <a:solidFill>
                  <a:srgbClr val="434343"/>
                </a:solidFill>
              </a:rPr>
              <a:t>coincidentally really good for growing tulips, this explains why the Netherlands is the first placing country with tulip exporting.</a:t>
            </a:r>
            <a:endParaRPr b="1" sz="1400">
              <a:solidFill>
                <a:srgbClr val="434343"/>
              </a:solidFill>
            </a:endParaRPr>
          </a:p>
        </p:txBody>
      </p:sp>
      <p:pic>
        <p:nvPicPr>
          <p:cNvPr id="89" name="Google Shape;89;p17"/>
          <p:cNvPicPr preferRelativeResize="0"/>
          <p:nvPr/>
        </p:nvPicPr>
        <p:blipFill>
          <a:blip r:embed="rId3">
            <a:alphaModFix/>
          </a:blip>
          <a:stretch>
            <a:fillRect/>
          </a:stretch>
        </p:blipFill>
        <p:spPr>
          <a:xfrm rot="-276436">
            <a:off x="5778752" y="2703777"/>
            <a:ext cx="2998451" cy="1995325"/>
          </a:xfrm>
          <a:prstGeom prst="rect">
            <a:avLst/>
          </a:prstGeom>
          <a:noFill/>
          <a:ln>
            <a:noFill/>
          </a:ln>
          <a:effectLst>
            <a:outerShdw blurRad="57150" rotWithShape="0" algn="bl" dir="7920000" dist="209550">
              <a:srgbClr val="000000">
                <a:alpha val="50000"/>
              </a:srgbClr>
            </a:outerShdw>
          </a:effectLst>
        </p:spPr>
      </p:pic>
      <p:pic>
        <p:nvPicPr>
          <p:cNvPr id="90" name="Google Shape;90;p17"/>
          <p:cNvPicPr preferRelativeResize="0"/>
          <p:nvPr/>
        </p:nvPicPr>
        <p:blipFill>
          <a:blip r:embed="rId4">
            <a:alphaModFix/>
          </a:blip>
          <a:stretch>
            <a:fillRect/>
          </a:stretch>
        </p:blipFill>
        <p:spPr>
          <a:xfrm rot="273733">
            <a:off x="5229316" y="169880"/>
            <a:ext cx="2438643" cy="2750190"/>
          </a:xfrm>
          <a:prstGeom prst="rect">
            <a:avLst/>
          </a:prstGeom>
          <a:noFill/>
          <a:ln>
            <a:noFill/>
          </a:ln>
          <a:effectLst>
            <a:outerShdw blurRad="57150" rotWithShape="0" algn="bl" dir="8100000" dist="238125">
              <a:srgbClr val="000000">
                <a:alpha val="50000"/>
              </a:srgbClr>
            </a:outerShdw>
          </a:effectLst>
        </p:spPr>
      </p:pic>
      <p:cxnSp>
        <p:nvCxnSpPr>
          <p:cNvPr id="91" name="Google Shape;91;p17"/>
          <p:cNvCxnSpPr/>
          <p:nvPr/>
        </p:nvCxnSpPr>
        <p:spPr>
          <a:xfrm flipH="1" rot="-5400000">
            <a:off x="5496575" y="1708600"/>
            <a:ext cx="2834400" cy="995400"/>
          </a:xfrm>
          <a:prstGeom prst="curvedConnector3">
            <a:avLst>
              <a:gd fmla="val -1463" name="adj1"/>
            </a:avLst>
          </a:prstGeom>
          <a:noFill/>
          <a:ln cap="flat" cmpd="sng" w="28575">
            <a:solidFill>
              <a:srgbClr val="980000"/>
            </a:solidFill>
            <a:prstDash val="solid"/>
            <a:round/>
            <a:headEnd len="med" w="med" type="none"/>
            <a:tailEnd len="med" w="med" type="triangle"/>
          </a:ln>
          <a:effectLst>
            <a:outerShdw blurRad="57150" rotWithShape="0" algn="bl" dir="8280000" dist="57150">
              <a:srgbClr val="000000">
                <a:alpha val="50000"/>
              </a:srgbClr>
            </a:outerShdw>
          </a:effectLst>
        </p:spPr>
      </p:cxnSp>
      <p:sp>
        <p:nvSpPr>
          <p:cNvPr id="92" name="Google Shape;92;p17"/>
          <p:cNvSpPr/>
          <p:nvPr/>
        </p:nvSpPr>
        <p:spPr>
          <a:xfrm>
            <a:off x="4784850" y="4329025"/>
            <a:ext cx="318000" cy="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a:off x="5089650" y="4633825"/>
            <a:ext cx="318000" cy="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p:nvPr/>
        </p:nvSpPr>
        <p:spPr>
          <a:xfrm>
            <a:off x="5242050" y="4786225"/>
            <a:ext cx="318000" cy="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