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7c9349966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7c934996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7c934996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7c934996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7c934996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7c934996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a7c9349966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a7c934996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a7c934996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a7c934996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7c934996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7c934996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7c934996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7c934996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7c9349966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7c934996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7c9349966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7c9349966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162700" y="389300"/>
            <a:ext cx="4478100" cy="33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5150">
                <a:solidFill>
                  <a:srgbClr val="222222"/>
                </a:solidFill>
                <a:highlight>
                  <a:srgbClr val="FFFFFF"/>
                </a:highlight>
              </a:rPr>
              <a:t>🅥🅤🅛🅚🅐🅝</a:t>
            </a:r>
            <a:endParaRPr sz="3700"/>
          </a:p>
        </p:txBody>
      </p:sp>
      <p:pic>
        <p:nvPicPr>
          <p:cNvPr descr="Bitmoji Image"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6350" y="67627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473925" y="4392325"/>
            <a:ext cx="3361500" cy="4941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Mali istraživači 3. b, prosinac 2020.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050">
                <a:solidFill>
                  <a:srgbClr val="5F6368"/>
                </a:solidFill>
                <a:highlight>
                  <a:srgbClr val="FFFFFF"/>
                </a:highlight>
              </a:rPr>
              <a:t>OŠ</a:t>
            </a:r>
            <a:r>
              <a:rPr lang="hr" sz="1050">
                <a:solidFill>
                  <a:srgbClr val="4D5156"/>
                </a:solidFill>
                <a:highlight>
                  <a:srgbClr val="FFFFFF"/>
                </a:highlight>
              </a:rPr>
              <a:t>-</a:t>
            </a:r>
            <a:r>
              <a:rPr b="1" lang="hr" sz="1050">
                <a:solidFill>
                  <a:srgbClr val="5F6368"/>
                </a:solidFill>
                <a:highlight>
                  <a:srgbClr val="FFFFFF"/>
                </a:highlight>
              </a:rPr>
              <a:t>SE</a:t>
            </a:r>
            <a:r>
              <a:rPr lang="hr" sz="1050">
                <a:solidFill>
                  <a:srgbClr val="4D5156"/>
                </a:solidFill>
                <a:highlight>
                  <a:srgbClr val="FFFFFF"/>
                </a:highlight>
              </a:rPr>
              <a:t> "</a:t>
            </a:r>
            <a:r>
              <a:rPr b="1" lang="hr" sz="1050">
                <a:solidFill>
                  <a:srgbClr val="5F6368"/>
                </a:solidFill>
                <a:highlight>
                  <a:srgbClr val="FFFFFF"/>
                </a:highlight>
              </a:rPr>
              <a:t>San Nicolò</a:t>
            </a:r>
            <a:r>
              <a:rPr lang="hr" sz="1050">
                <a:solidFill>
                  <a:srgbClr val="4D5156"/>
                </a:solidFill>
                <a:highlight>
                  <a:srgbClr val="FFFFFF"/>
                </a:highlight>
              </a:rPr>
              <a:t>"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359375" y="479175"/>
            <a:ext cx="80943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ŠTO ĆETE NAUČITI I KOJE VJEŠTINE ĆETE RAZVIJATI?</a:t>
            </a:r>
            <a:endParaRPr/>
          </a:p>
          <a:p>
            <a:pPr indent="-314325" lvl="0" marL="609600" rtl="0" algn="l">
              <a:lnSpc>
                <a:spcPct val="200000"/>
              </a:lnSpc>
              <a:spcBef>
                <a:spcPts val="1900"/>
              </a:spcBef>
              <a:spcAft>
                <a:spcPts val="0"/>
              </a:spcAft>
              <a:buClr>
                <a:srgbClr val="404040"/>
              </a:buClr>
              <a:buSzPts val="1350"/>
              <a:buChar char="●"/>
            </a:pPr>
            <a:r>
              <a:rPr lang="hr"/>
              <a:t>Što je vulkan i kako funkcionira</a:t>
            </a:r>
            <a:endParaRPr/>
          </a:p>
          <a:p>
            <a:pPr indent="-314325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350"/>
              <a:buChar char="●"/>
            </a:pPr>
            <a:r>
              <a:rPr lang="hr"/>
              <a:t>Kemijske procese</a:t>
            </a:r>
            <a:endParaRPr/>
          </a:p>
          <a:p>
            <a:pPr indent="-314325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350"/>
              <a:buChar char="●"/>
            </a:pPr>
            <a:r>
              <a:rPr lang="hr"/>
              <a:t>Finu i grubu motoriku</a:t>
            </a:r>
            <a:endParaRPr/>
          </a:p>
          <a:p>
            <a:pPr indent="-314325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350"/>
              <a:buChar char="●"/>
            </a:pPr>
            <a:r>
              <a:rPr lang="hr"/>
              <a:t>Kreativnost</a:t>
            </a:r>
            <a:endParaRPr/>
          </a:p>
          <a:p>
            <a:pPr indent="-314325" lvl="0" marL="609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350"/>
              <a:buChar char="●"/>
            </a:pPr>
            <a:r>
              <a:rPr lang="hr"/>
              <a:t>Da je znanost zabavna!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85100" y="260675"/>
            <a:ext cx="2726700" cy="2726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986025" y="49925"/>
            <a:ext cx="2395800" cy="1459800"/>
          </a:xfrm>
          <a:prstGeom prst="wedgeEllipseCallout">
            <a:avLst>
              <a:gd fmla="val -79687" name="adj1"/>
              <a:gd fmla="val 28468" name="adj2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950">
                <a:solidFill>
                  <a:srgbClr val="404040"/>
                </a:solidFill>
                <a:highlight>
                  <a:srgbClr val="FFFFFF"/>
                </a:highlight>
              </a:rPr>
              <a:t>Zemlja se sastoji od </a:t>
            </a:r>
            <a:r>
              <a:rPr b="1" lang="hr" sz="950">
                <a:solidFill>
                  <a:srgbClr val="404040"/>
                </a:solidFill>
                <a:highlight>
                  <a:srgbClr val="FFFFFF"/>
                </a:highlight>
              </a:rPr>
              <a:t>tektonskih ploča </a:t>
            </a:r>
            <a:r>
              <a:rPr lang="hr" sz="950">
                <a:solidFill>
                  <a:srgbClr val="404040"/>
                </a:solidFill>
                <a:highlight>
                  <a:srgbClr val="FFFFFF"/>
                </a:highlight>
              </a:rPr>
              <a:t>ili “velikih komada” koji se polako pomiču. Vulkani najčešće nastaju na mjestima gdje se te ploče spajaju. 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4000" y="-7737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1258800" y="99350"/>
            <a:ext cx="2500500" cy="1235400"/>
          </a:xfrm>
          <a:prstGeom prst="wedgeEllipseCallout">
            <a:avLst>
              <a:gd fmla="val 109589" name="adj1"/>
              <a:gd fmla="val 8150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/>
              <a:t>Duboko pod zemljinom korom još i danas imamo rastopljeno i užareno kamenje koje se naziva magma.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tmoji Image" id="73" name="Google Shape;7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925" y="-137275"/>
            <a:ext cx="3790950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2666325" y="492150"/>
            <a:ext cx="3084600" cy="1130400"/>
          </a:xfrm>
          <a:prstGeom prst="wedgeEllipseCallout">
            <a:avLst>
              <a:gd fmla="val 42476" name="adj1"/>
              <a:gd fmla="val 9968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900"/>
              <a:t>Ispod vulkana može nastati pukotina koja vodi do magme. Kako je pritisak tlaka pod zemljom mnogo veći nego na površini, tlak “gura” užarenu magmu na površinu i dolazi do erupcije ili izlijevanja lave 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 team"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4950" y="2198650"/>
            <a:ext cx="2495725" cy="249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/>
          <p:nvPr/>
        </p:nvSpPr>
        <p:spPr>
          <a:xfrm>
            <a:off x="5458950" y="446725"/>
            <a:ext cx="2852400" cy="1325100"/>
          </a:xfrm>
          <a:prstGeom prst="wedgeEllipseCallout">
            <a:avLst>
              <a:gd fmla="val 24281" name="adj1"/>
              <a:gd fmla="val 12289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Ovo je erupcija vulkana ili izlijevanje lave.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Magma izlijevanjem postaje lava.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600" y="60525"/>
            <a:ext cx="8466026" cy="4837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sing"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575" y="536550"/>
            <a:ext cx="2750300" cy="27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/>
          <p:nvPr/>
        </p:nvSpPr>
        <p:spPr>
          <a:xfrm>
            <a:off x="2943350" y="192175"/>
            <a:ext cx="2650500" cy="1197900"/>
          </a:xfrm>
          <a:prstGeom prst="wedgeEllipseCallout">
            <a:avLst>
              <a:gd fmla="val -67709" name="adj1"/>
              <a:gd fmla="val 6257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300"/>
              <a:t>Sama erupcija se može simulirati pomoću kemijske reakcije i upravo ćemo danas to mi napraviti.</a:t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>
            <a:off x="4173800" y="177200"/>
            <a:ext cx="4676700" cy="1744500"/>
          </a:xfrm>
          <a:prstGeom prst="wedgeEllipseCallout">
            <a:avLst>
              <a:gd fmla="val -94240" name="adj1"/>
              <a:gd fmla="val 7660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Vaš je zadatak čašicu obložiti plastelinom i stvoriti mali vulkan. Oko njega stavite pijesak i zemlju.</a:t>
            </a:r>
            <a:endParaRPr/>
          </a:p>
        </p:txBody>
      </p:sp>
      <p:pic>
        <p:nvPicPr>
          <p:cNvPr descr="hand pointer"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450" y="1247825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180700" y="214625"/>
            <a:ext cx="2343300" cy="38781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POTREBAN MATERIJAL: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stak</a:t>
            </a:r>
            <a:r>
              <a:rPr lang="hr"/>
              <a:t>lena</a:t>
            </a:r>
            <a:r>
              <a:rPr lang="hr"/>
              <a:t> čašica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plastelin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soda bikarbona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deterdžent za suđe</a:t>
            </a:r>
            <a:endParaRPr/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boje za</a:t>
            </a:r>
            <a:r>
              <a:rPr lang="hr"/>
              <a:t> hranu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ocat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Zemlja ili pijesak vam može poslužiti da napravite odličan vulkan te da bude manje nereda. Aktivnost je moguće lako napraviti i u kući, ali je važno da radite na nekoj površini koju je kasnije lako obrisati.</a:t>
            </a:r>
            <a:endParaRPr/>
          </a:p>
        </p:txBody>
      </p:sp>
      <p:pic>
        <p:nvPicPr>
          <p:cNvPr descr="okay"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15925" y="2123800"/>
            <a:ext cx="3137000" cy="31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269525" y="389300"/>
            <a:ext cx="8289000" cy="3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POSTUPAK IZRADE VULKANA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Staklena posudica ili čašica poslužit će nam za vulkan.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Od plastelina ili zemlje izradite vulkan i utaknite čašicu u njega. 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Usipajte 2-3 žlice sode bikarbone u čašicu, tj. sada već vulkan.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Ulijte nekoliko kapi deterdženta za suđe.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Dodajte nekoliko kapi boje za hranu ako želite.</a:t>
            </a:r>
            <a:endParaRPr/>
          </a:p>
          <a:p>
            <a:pPr indent="-3175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Na kraju, ulijevajte ocat u svoj vulkan i uživajte u nastaloj erupciji.</a:t>
            </a:r>
            <a:endParaRPr/>
          </a:p>
        </p:txBody>
      </p:sp>
      <p:pic>
        <p:nvPicPr>
          <p:cNvPr descr="wall burst"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300" y="1509850"/>
            <a:ext cx="3790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