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4" r:id="rId4"/>
    <p:sldId id="265" r:id="rId5"/>
    <p:sldId id="266" r:id="rId6"/>
    <p:sldId id="267"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60" y="7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29.12.2018</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29.12.2018</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‹N°›</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29.12.2018</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29.12.2018</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‹N°›</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84784"/>
            <a:ext cx="8458200" cy="2000263"/>
          </a:xfrm>
        </p:spPr>
        <p:txBody>
          <a:bodyPr>
            <a:noAutofit/>
          </a:bodyPr>
          <a:lstStyle/>
          <a:p>
            <a:pPr algn="ctr"/>
            <a:r>
              <a:rPr lang="en-US" sz="6400" dirty="0">
                <a:latin typeface="Algerian" panose="04020705040A02060702" pitchFamily="82" charset="0"/>
              </a:rPr>
              <a:t>Perspective Geometry Architecture</a:t>
            </a:r>
            <a:endParaRPr lang="ru-RU" sz="6400" dirty="0"/>
          </a:p>
        </p:txBody>
      </p:sp>
      <p:sp>
        <p:nvSpPr>
          <p:cNvPr id="3" name="Подзаголовок 2"/>
          <p:cNvSpPr>
            <a:spLocks noGrp="1"/>
          </p:cNvSpPr>
          <p:nvPr>
            <p:ph type="subTitle" idx="1"/>
          </p:nvPr>
        </p:nvSpPr>
        <p:spPr>
          <a:xfrm>
            <a:off x="457200" y="4214818"/>
            <a:ext cx="4953000" cy="1437720"/>
          </a:xfrm>
        </p:spPr>
        <p:txBody>
          <a:bodyPr>
            <a:normAutofit fontScale="92500" lnSpcReduction="10000"/>
          </a:bodyPr>
          <a:lstStyle/>
          <a:p>
            <a:pPr algn="ctr"/>
            <a:r>
              <a:rPr lang="en-US" dirty="0"/>
              <a:t>prepared by Kadar </a:t>
            </a:r>
            <a:r>
              <a:rPr lang="en-US" dirty="0" err="1"/>
              <a:t>Bohdana</a:t>
            </a:r>
            <a:r>
              <a:rPr lang="en-US" dirty="0"/>
              <a:t>,</a:t>
            </a:r>
          </a:p>
          <a:p>
            <a:pPr algn="ctr"/>
            <a:r>
              <a:rPr lang="en-US" dirty="0"/>
              <a:t>7-B form</a:t>
            </a:r>
          </a:p>
          <a:p>
            <a:pPr algn="ctr"/>
            <a:r>
              <a:rPr lang="en-US" dirty="0" err="1"/>
              <a:t>Khust</a:t>
            </a:r>
            <a:r>
              <a:rPr lang="en-US" dirty="0"/>
              <a:t> Specialized school 3</a:t>
            </a:r>
          </a:p>
          <a:p>
            <a:pPr algn="ctr"/>
            <a:r>
              <a:rPr lang="en-US" dirty="0"/>
              <a:t>Ukraine</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675" y="5085184"/>
            <a:ext cx="2004814" cy="155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96389" y="4221088"/>
            <a:ext cx="2063385" cy="646331"/>
          </a:xfrm>
          <a:prstGeom prst="rect">
            <a:avLst/>
          </a:prstGeom>
          <a:noFill/>
        </p:spPr>
        <p:txBody>
          <a:bodyPr wrap="none" rtlCol="0">
            <a:spAutoFit/>
          </a:bodyPr>
          <a:lstStyle/>
          <a:p>
            <a:r>
              <a:rPr lang="en-US" b="1" dirty="0"/>
              <a:t>Ǝ</a:t>
            </a:r>
            <a:r>
              <a:rPr lang="iu-Cans-CA" b="1" dirty="0"/>
              <a:t>ᗡ</a:t>
            </a:r>
            <a:r>
              <a:rPr lang="en-US" b="1" dirty="0"/>
              <a:t>OƆ IƆ</a:t>
            </a:r>
            <a:r>
              <a:rPr lang="uk-UA" b="1" dirty="0"/>
              <a:t>И</a:t>
            </a:r>
            <a:r>
              <a:rPr lang="en-US" b="1" dirty="0"/>
              <a:t>IV A</a:t>
            </a:r>
            <a:r>
              <a:rPr lang="iu-Cans-CA" b="1" dirty="0"/>
              <a:t>ᗡ</a:t>
            </a:r>
          </a:p>
          <a:p>
            <a:endParaRPr lang="uk-UA"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1066800"/>
          </a:xfrm>
        </p:spPr>
        <p:txBody>
          <a:bodyPr>
            <a:noAutofit/>
          </a:bodyPr>
          <a:lstStyle/>
          <a:p>
            <a:pPr algn="ctr"/>
            <a:r>
              <a:rPr lang="en-US" sz="5400" b="1" dirty="0"/>
              <a:t>His contribution</a:t>
            </a:r>
            <a:endParaRPr lang="ru-RU" sz="5400" b="1" dirty="0"/>
          </a:p>
        </p:txBody>
      </p:sp>
      <p:pic>
        <p:nvPicPr>
          <p:cNvPr id="6" name="Содержимое 5" descr="379461.jpg"/>
          <p:cNvPicPr>
            <a:picLocks noGrp="1" noChangeAspect="1"/>
          </p:cNvPicPr>
          <p:nvPr>
            <p:ph sz="half" idx="1"/>
          </p:nvPr>
        </p:nvPicPr>
        <p:blipFill>
          <a:blip r:embed="rId2" cstate="print"/>
          <a:stretch>
            <a:fillRect/>
          </a:stretch>
        </p:blipFill>
        <p:spPr>
          <a:xfrm>
            <a:off x="382563" y="1628800"/>
            <a:ext cx="3757389" cy="5174495"/>
          </a:xfrm>
        </p:spPr>
      </p:pic>
      <p:sp>
        <p:nvSpPr>
          <p:cNvPr id="3" name="Объект 2"/>
          <p:cNvSpPr>
            <a:spLocks noGrp="1"/>
          </p:cNvSpPr>
          <p:nvPr>
            <p:ph sz="half" idx="2"/>
          </p:nvPr>
        </p:nvSpPr>
        <p:spPr>
          <a:xfrm>
            <a:off x="4499992" y="1628800"/>
            <a:ext cx="4254624" cy="4824536"/>
          </a:xfrm>
        </p:spPr>
        <p:txBody>
          <a:bodyPr>
            <a:normAutofit/>
          </a:bodyPr>
          <a:lstStyle/>
          <a:p>
            <a:pPr marL="109728" indent="0">
              <a:buNone/>
            </a:pPr>
            <a:r>
              <a:rPr lang="en-US" sz="2200" dirty="0"/>
              <a:t>Across all of the Architectural community, Leonardo’s touch, his vast output of sketches, immersive and detailed drawings portray this great Architect as a visionary.</a:t>
            </a:r>
            <a:br>
              <a:rPr lang="en-US" sz="2200" dirty="0"/>
            </a:br>
            <a:r>
              <a:rPr lang="en-US" sz="2200" dirty="0"/>
              <a:t>Da Vinci's career spanned across an amazingly broad variety of subjects, with architectural principles to be realized centuries later adding to his legacy amongst many other mediums.</a:t>
            </a:r>
            <a:endParaRPr lang="uk-UA" sz="22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eonardo da Vinci Architecture.jpg"/>
          <p:cNvPicPr>
            <a:picLocks noGrp="1" noChangeAspect="1"/>
          </p:cNvPicPr>
          <p:nvPr>
            <p:ph sz="half" idx="1"/>
          </p:nvPr>
        </p:nvPicPr>
        <p:blipFill>
          <a:blip r:embed="rId2"/>
          <a:stretch>
            <a:fillRect/>
          </a:stretch>
        </p:blipFill>
        <p:spPr>
          <a:xfrm>
            <a:off x="92379" y="692696"/>
            <a:ext cx="4760859" cy="5976663"/>
          </a:xfrm>
        </p:spPr>
      </p:pic>
      <p:sp>
        <p:nvSpPr>
          <p:cNvPr id="3" name="Объект 2"/>
          <p:cNvSpPr>
            <a:spLocks noGrp="1"/>
          </p:cNvSpPr>
          <p:nvPr>
            <p:ph sz="half" idx="2"/>
          </p:nvPr>
        </p:nvSpPr>
        <p:spPr>
          <a:xfrm>
            <a:off x="5004048" y="764704"/>
            <a:ext cx="3960440" cy="6010683"/>
          </a:xfrm>
        </p:spPr>
        <p:txBody>
          <a:bodyPr>
            <a:normAutofit/>
          </a:bodyPr>
          <a:lstStyle/>
          <a:p>
            <a:pPr marL="109728" indent="0">
              <a:buNone/>
            </a:pPr>
            <a:r>
              <a:rPr lang="en-US" dirty="0"/>
              <a:t>Leonardo da Vinci excels beyond all, a Master Architect boundless even in time. His prowess, ingenuity and genius for painting, often eclipsed his equally latent talents that are worth utmost recognition.</a:t>
            </a:r>
            <a:br>
              <a:rPr lang="en-US" dirty="0"/>
            </a:br>
            <a:r>
              <a:rPr lang="en-US" dirty="0"/>
              <a:t>Da Vinci was an incredible man of science, often characterized with taking logical approaches in problem-solving and swiftly implementing solutions to everyday practical problems.</a:t>
            </a:r>
            <a:br>
              <a:rPr lang="en-US" dirty="0"/>
            </a:br>
            <a:r>
              <a:rPr lang="en-US" dirty="0"/>
              <a:t>These two outstanding sides of Leonardo da Vinci came to life through his witting architectural prowess.</a:t>
            </a:r>
            <a:br>
              <a:rPr lang="en-US" dirty="0"/>
            </a:br>
            <a:endParaRPr lang="uk-UA" dirty="0"/>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08720"/>
            <a:ext cx="8550122" cy="5688632"/>
          </a:xfrm>
        </p:spPr>
        <p:txBody>
          <a:bodyPr>
            <a:noAutofit/>
          </a:bodyPr>
          <a:lstStyle/>
          <a:p>
            <a:pPr algn="ctr"/>
            <a:r>
              <a:rPr lang="en-US" sz="2200" dirty="0"/>
              <a:t>From his conception in 1452 until his demise 67 years later, Leonardo da Vinci is renowned for producing remarkable, and outstandingly </a:t>
            </a:r>
            <a:r>
              <a:rPr lang="en-US" sz="2200" dirty="0" err="1"/>
              <a:t>prodigiousdrawings</a:t>
            </a:r>
            <a:r>
              <a:rPr lang="en-US" sz="2200" dirty="0"/>
              <a:t> and designs in Architecture.</a:t>
            </a:r>
            <a:br>
              <a:rPr lang="en-US" sz="2200" dirty="0"/>
            </a:br>
            <a:r>
              <a:rPr lang="en-US" sz="2200" dirty="0"/>
              <a:t>Architecture goes beyond the just the surface of what should, exploring new ideas, evoking grand changes, and challenging that which is the current reality, and Leonardo’s work exemplifies these very principles.</a:t>
            </a:r>
            <a:br>
              <a:rPr lang="en-US" sz="2200" dirty="0"/>
            </a:br>
            <a:r>
              <a:rPr lang="en-US" sz="2200" dirty="0"/>
              <a:t>Throughout his splendid architectural career, Leonardo got inspiration and evocative ideas from the likes of </a:t>
            </a:r>
            <a:r>
              <a:rPr lang="en-US" sz="2200" dirty="0" err="1"/>
              <a:t>Filippo</a:t>
            </a:r>
            <a:r>
              <a:rPr lang="en-US" sz="2200" dirty="0"/>
              <a:t> Brunelleschi (1377-1446) and Leon Batista </a:t>
            </a:r>
            <a:r>
              <a:rPr lang="en-US" sz="2200" dirty="0" err="1"/>
              <a:t>Alberti</a:t>
            </a:r>
            <a:r>
              <a:rPr lang="en-US" sz="2200" dirty="0"/>
              <a:t> (1406-1472).</a:t>
            </a:r>
            <a:br>
              <a:rPr lang="en-US" sz="2200" dirty="0"/>
            </a:br>
            <a:r>
              <a:rPr lang="en-US" sz="2200" dirty="0"/>
              <a:t> This illumination, plus his outstanding love for nature, observed in the countless hours he spent studying majestic grandeur, gave birth to the inspiration of almost all his excellent designs.</a:t>
            </a:r>
            <a:br>
              <a:rPr lang="en-US" sz="2200" dirty="0"/>
            </a:br>
            <a:r>
              <a:rPr lang="en-US" sz="2200" dirty="0"/>
              <a:t>A good example of the eccentric fruits birth from his venture with nature includes the Spiral Stair Case, made and designed with a resemblance to a snail’s shell.</a:t>
            </a:r>
            <a:endParaRPr lang="ru-RU" sz="2200"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764704"/>
            <a:ext cx="4041648" cy="957266"/>
          </a:xfrm>
        </p:spPr>
        <p:txBody>
          <a:bodyPr/>
          <a:lstStyle/>
          <a:p>
            <a:pPr algn="ctr" fontAlgn="base"/>
            <a:r>
              <a:rPr lang="en-US" sz="2200" b="0" dirty="0"/>
              <a:t>Study for the Cupola of Milan Cathedral</a:t>
            </a:r>
          </a:p>
        </p:txBody>
      </p:sp>
      <p:sp>
        <p:nvSpPr>
          <p:cNvPr id="4" name="Текст 3"/>
          <p:cNvSpPr>
            <a:spLocks noGrp="1"/>
          </p:cNvSpPr>
          <p:nvPr>
            <p:ph type="body" sz="half" idx="3"/>
          </p:nvPr>
        </p:nvSpPr>
        <p:spPr>
          <a:xfrm>
            <a:off x="4788024" y="764704"/>
            <a:ext cx="4041775" cy="928694"/>
          </a:xfrm>
        </p:spPr>
        <p:txBody>
          <a:bodyPr/>
          <a:lstStyle/>
          <a:p>
            <a:pPr algn="ctr" fontAlgn="base"/>
            <a:r>
              <a:rPr lang="en-US" sz="2400" b="0" dirty="0"/>
              <a:t>Milan Cathedral</a:t>
            </a:r>
          </a:p>
        </p:txBody>
      </p:sp>
      <p:pic>
        <p:nvPicPr>
          <p:cNvPr id="7" name="Содержимое 6" descr="Study for the Cupola of Milan Cathedral Leonardo da Vinci.jpg"/>
          <p:cNvPicPr>
            <a:picLocks noGrp="1" noChangeAspect="1"/>
          </p:cNvPicPr>
          <p:nvPr>
            <p:ph sz="quarter" idx="2"/>
          </p:nvPr>
        </p:nvPicPr>
        <p:blipFill>
          <a:blip r:embed="rId2"/>
          <a:stretch>
            <a:fillRect/>
          </a:stretch>
        </p:blipFill>
        <p:spPr>
          <a:xfrm>
            <a:off x="395536" y="1988840"/>
            <a:ext cx="3891525" cy="4677643"/>
          </a:xfrm>
        </p:spPr>
      </p:pic>
      <p:pic>
        <p:nvPicPr>
          <p:cNvPr id="8" name="Содержимое 7" descr="Milan Cathedral Leonardo da Vinci.jpg"/>
          <p:cNvPicPr>
            <a:picLocks noGrp="1" noChangeAspect="1"/>
          </p:cNvPicPr>
          <p:nvPr>
            <p:ph sz="quarter" idx="4"/>
          </p:nvPr>
        </p:nvPicPr>
        <p:blipFill>
          <a:blip r:embed="rId3"/>
          <a:stretch>
            <a:fillRect/>
          </a:stretch>
        </p:blipFill>
        <p:spPr>
          <a:xfrm>
            <a:off x="4833936" y="1988840"/>
            <a:ext cx="4028985" cy="4583432"/>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764704"/>
            <a:ext cx="4257672" cy="857256"/>
          </a:xfrm>
        </p:spPr>
        <p:txBody>
          <a:bodyPr/>
          <a:lstStyle/>
          <a:p>
            <a:pPr algn="ctr"/>
            <a:r>
              <a:rPr lang="en-US" sz="2000" b="0" dirty="0"/>
              <a:t>Architectural Studies for a City on Several Levels</a:t>
            </a:r>
          </a:p>
        </p:txBody>
      </p:sp>
      <p:sp>
        <p:nvSpPr>
          <p:cNvPr id="4" name="Текст 3"/>
          <p:cNvSpPr>
            <a:spLocks noGrp="1"/>
          </p:cNvSpPr>
          <p:nvPr>
            <p:ph type="body" sz="half" idx="3"/>
          </p:nvPr>
        </p:nvSpPr>
        <p:spPr>
          <a:xfrm>
            <a:off x="4788024" y="764704"/>
            <a:ext cx="4176464" cy="857256"/>
          </a:xfrm>
        </p:spPr>
        <p:txBody>
          <a:bodyPr/>
          <a:lstStyle/>
          <a:p>
            <a:pPr algn="ctr" fontAlgn="base"/>
            <a:r>
              <a:rPr lang="en-US" sz="2400" b="0" dirty="0" err="1"/>
              <a:t>Romorantin</a:t>
            </a:r>
            <a:r>
              <a:rPr lang="en-US" sz="2400" b="0" dirty="0"/>
              <a:t> Palace</a:t>
            </a:r>
          </a:p>
        </p:txBody>
      </p:sp>
      <p:pic>
        <p:nvPicPr>
          <p:cNvPr id="7" name="Содержимое 6" descr="Architectural Studies for a City on Several Levels Leonardo da Vinci.jpg"/>
          <p:cNvPicPr>
            <a:picLocks noGrp="1" noChangeAspect="1"/>
          </p:cNvPicPr>
          <p:nvPr>
            <p:ph sz="quarter" idx="2"/>
          </p:nvPr>
        </p:nvPicPr>
        <p:blipFill>
          <a:blip r:embed="rId2"/>
          <a:stretch>
            <a:fillRect/>
          </a:stretch>
        </p:blipFill>
        <p:spPr>
          <a:xfrm>
            <a:off x="168363" y="1988840"/>
            <a:ext cx="4138524" cy="4464496"/>
          </a:xfrm>
        </p:spPr>
      </p:pic>
      <p:pic>
        <p:nvPicPr>
          <p:cNvPr id="8" name="Содержимое 7" descr="Romorantin Palace Leonardo da Vinci.jpg"/>
          <p:cNvPicPr>
            <a:picLocks noGrp="1" noChangeAspect="1"/>
          </p:cNvPicPr>
          <p:nvPr>
            <p:ph sz="quarter" idx="4"/>
          </p:nvPr>
        </p:nvPicPr>
        <p:blipFill>
          <a:blip r:embed="rId3"/>
          <a:stretch>
            <a:fillRect/>
          </a:stretch>
        </p:blipFill>
        <p:spPr>
          <a:xfrm>
            <a:off x="4833936" y="1988840"/>
            <a:ext cx="4165615" cy="4464496"/>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066800"/>
          </a:xfrm>
        </p:spPr>
        <p:txBody>
          <a:bodyPr>
            <a:normAutofit/>
          </a:bodyPr>
          <a:lstStyle/>
          <a:p>
            <a:pPr algn="ctr"/>
            <a:r>
              <a:rPr lang="en-US" sz="3200" dirty="0"/>
              <a:t>That was all for now</a:t>
            </a:r>
            <a:endParaRPr lang="ru-RU" sz="3200" dirty="0"/>
          </a:p>
        </p:txBody>
      </p:sp>
      <p:pic>
        <p:nvPicPr>
          <p:cNvPr id="4" name="Содержимое 3" descr="goodbye.jpg"/>
          <p:cNvPicPr>
            <a:picLocks noGrp="1" noChangeAspect="1"/>
          </p:cNvPicPr>
          <p:nvPr>
            <p:ph idx="1"/>
          </p:nvPr>
        </p:nvPicPr>
        <p:blipFill>
          <a:blip r:embed="rId2"/>
          <a:stretch>
            <a:fillRect/>
          </a:stretch>
        </p:blipFill>
        <p:spPr>
          <a:xfrm>
            <a:off x="2915816" y="1619240"/>
            <a:ext cx="3098401" cy="4283084"/>
          </a:xfrm>
        </p:spPr>
      </p:pic>
      <p:sp>
        <p:nvSpPr>
          <p:cNvPr id="6" name="5-конечная звезда 5"/>
          <p:cNvSpPr/>
          <p:nvPr/>
        </p:nvSpPr>
        <p:spPr>
          <a:xfrm>
            <a:off x="0" y="571480"/>
            <a:ext cx="357190"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285720" y="4643446"/>
            <a:ext cx="57150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8143900" y="1142984"/>
            <a:ext cx="357190"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7643834" y="4000504"/>
            <a:ext cx="571504"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7072330" y="2643182"/>
            <a:ext cx="428628" cy="57150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14348" y="2143116"/>
            <a:ext cx="357190" cy="64294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1785918" y="5929330"/>
            <a:ext cx="500066" cy="71438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7143768" y="5429264"/>
            <a:ext cx="357190" cy="35719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4-конечная звезда 17"/>
          <p:cNvSpPr/>
          <p:nvPr/>
        </p:nvSpPr>
        <p:spPr>
          <a:xfrm>
            <a:off x="4643438" y="1571612"/>
            <a:ext cx="500066" cy="35719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5-конечная звезда 18"/>
          <p:cNvSpPr/>
          <p:nvPr/>
        </p:nvSpPr>
        <p:spPr>
          <a:xfrm>
            <a:off x="2000232" y="3357562"/>
            <a:ext cx="428628"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5-конечная звезда 19"/>
          <p:cNvSpPr/>
          <p:nvPr/>
        </p:nvSpPr>
        <p:spPr>
          <a:xfrm>
            <a:off x="1357290" y="1071546"/>
            <a:ext cx="357190"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4-конечная звезда 22"/>
          <p:cNvSpPr/>
          <p:nvPr/>
        </p:nvSpPr>
        <p:spPr>
          <a:xfrm>
            <a:off x="7572396" y="5572140"/>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214546" y="6286520"/>
            <a:ext cx="4865434" cy="461665"/>
          </a:xfrm>
          <a:prstGeom prst="rect">
            <a:avLst/>
          </a:prstGeom>
          <a:noFill/>
        </p:spPr>
        <p:txBody>
          <a:bodyPr wrap="none" rtlCol="0">
            <a:spAutoFit/>
          </a:bodyPr>
          <a:lstStyle/>
          <a:p>
            <a:r>
              <a:rPr lang="en-US" sz="2400" b="1" dirty="0"/>
              <a:t>Thank you for your attention!</a:t>
            </a:r>
            <a:endParaRPr lang="uk-UA" sz="2400" b="1" dirty="0"/>
          </a:p>
        </p:txBody>
      </p:sp>
    </p:spTree>
  </p:cSld>
  <p:clrMapOvr>
    <a:masterClrMapping/>
  </p:clrMapOvr>
  <p:transition>
    <p:strip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81</TotalTime>
  <Words>143</Words>
  <Application>Microsoft Office PowerPoint</Application>
  <PresentationFormat>Affichage à l'écran (4:3)</PresentationFormat>
  <Paragraphs>16</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Algerian</vt:lpstr>
      <vt:lpstr>Euphemia</vt:lpstr>
      <vt:lpstr>Georgia</vt:lpstr>
      <vt:lpstr>Trebuchet MS</vt:lpstr>
      <vt:lpstr>Wingdings 2</vt:lpstr>
      <vt:lpstr>Городская</vt:lpstr>
      <vt:lpstr>Perspective Geometry Architecture</vt:lpstr>
      <vt:lpstr>His contribution</vt:lpstr>
      <vt:lpstr>Présentation PowerPoint</vt:lpstr>
      <vt:lpstr>From his conception in 1452 until his demise 67 years later, Leonardo da Vinci is renowned for producing remarkable, and outstandingly prodigiousdrawings and designs in Architecture. Architecture goes beyond the just the surface of what should, exploring new ideas, evoking grand changes, and challenging that which is the current reality, and Leonardo’s work exemplifies these very principles. Throughout his splendid architectural career, Leonardo got inspiration and evocative ideas from the likes of Filippo Brunelleschi (1377-1446) and Leon Batista Alberti (1406-1472).  This illumination, plus his outstanding love for nature, observed in the countless hours he spent studying majestic grandeur, gave birth to the inspiration of almost all his excellent designs. A good example of the eccentric fruits birth from his venture with nature includes the Spiral Stair Case, made and designed with a resemblance to a snail’s shell.</vt:lpstr>
      <vt:lpstr>Présentation PowerPoint</vt:lpstr>
      <vt:lpstr>Présentation PowerPoint</vt:lpstr>
      <vt:lpstr>That was all for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Geometry Architecture</dc:title>
  <dc:creator>Оксана</dc:creator>
  <cp:lastModifiedBy>eric vayssie</cp:lastModifiedBy>
  <cp:revision>43</cp:revision>
  <dcterms:created xsi:type="dcterms:W3CDTF">2018-12-17T19:02:03Z</dcterms:created>
  <dcterms:modified xsi:type="dcterms:W3CDTF">2018-12-29T20:42:07Z</dcterms:modified>
</cp:coreProperties>
</file>