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B3B24B0-6A2E-4D5B-8AC8-CBAC17A3F62B}" type="datetimeFigureOut">
              <a:rPr lang="ru-RU" smtClean="0"/>
              <a:t>04.12.2018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8973B0-3E00-45B3-AA10-F27EF73172B5}"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B3B24B0-6A2E-4D5B-8AC8-CBAC17A3F62B}" type="datetimeFigureOut">
              <a:rPr lang="ru-RU" smtClean="0"/>
              <a:t>04.12.2018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8973B0-3E00-45B3-AA10-F27EF73172B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B3B24B0-6A2E-4D5B-8AC8-CBAC17A3F62B}" type="datetimeFigureOut">
              <a:rPr lang="ru-RU" smtClean="0"/>
              <a:t>04.12.2018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8973B0-3E00-45B3-AA10-F27EF73172B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B3B24B0-6A2E-4D5B-8AC8-CBAC17A3F62B}" type="datetimeFigureOut">
              <a:rPr lang="ru-RU" smtClean="0"/>
              <a:t>04.12.2018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8973B0-3E00-45B3-AA10-F27EF73172B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B3B24B0-6A2E-4D5B-8AC8-CBAC17A3F62B}" type="datetimeFigureOut">
              <a:rPr lang="ru-RU" smtClean="0"/>
              <a:t>04.12.2018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8973B0-3E00-45B3-AA10-F27EF73172B5}"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B3B24B0-6A2E-4D5B-8AC8-CBAC17A3F62B}" type="datetimeFigureOut">
              <a:rPr lang="ru-RU" smtClean="0"/>
              <a:t>04.12.2018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8973B0-3E00-45B3-AA10-F27EF73172B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B3B24B0-6A2E-4D5B-8AC8-CBAC17A3F62B}" type="datetimeFigureOut">
              <a:rPr lang="ru-RU" smtClean="0"/>
              <a:t>04.12.2018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B8973B0-3E00-45B3-AA10-F27EF73172B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B3B24B0-6A2E-4D5B-8AC8-CBAC17A3F62B}" type="datetimeFigureOut">
              <a:rPr lang="ru-RU" smtClean="0"/>
              <a:t>04.12.2018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B8973B0-3E00-45B3-AA10-F27EF73172B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B3B24B0-6A2E-4D5B-8AC8-CBAC17A3F62B}" type="datetimeFigureOut">
              <a:rPr lang="ru-RU" smtClean="0"/>
              <a:t>04.12.2018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B8973B0-3E00-45B3-AA10-F27EF73172B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B3B24B0-6A2E-4D5B-8AC8-CBAC17A3F62B}" type="datetimeFigureOut">
              <a:rPr lang="ru-RU" smtClean="0"/>
              <a:t>04.12.2018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8973B0-3E00-45B3-AA10-F27EF73172B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B3B24B0-6A2E-4D5B-8AC8-CBAC17A3F62B}" type="datetimeFigureOut">
              <a:rPr lang="ru-RU" smtClean="0"/>
              <a:t>04.12.2018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8973B0-3E00-45B3-AA10-F27EF73172B5}"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3B24B0-6A2E-4D5B-8AC8-CBAC17A3F62B}" type="datetimeFigureOut">
              <a:rPr lang="ru-RU" smtClean="0"/>
              <a:t>04.12.2018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973B0-3E00-45B3-AA10-F27EF73172B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642918"/>
            <a:ext cx="7772400" cy="1470025"/>
          </a:xfrm>
        </p:spPr>
        <p:txBody>
          <a:bodyPr/>
          <a:lstStyle/>
          <a:p>
            <a:r>
              <a:rPr lang="en-US" dirty="0" smtClean="0"/>
              <a:t>Leonardo </a:t>
            </a:r>
            <a:r>
              <a:rPr lang="en-US" dirty="0" err="1" smtClean="0"/>
              <a:t>Da</a:t>
            </a:r>
            <a:r>
              <a:rPr lang="en-US" dirty="0" smtClean="0"/>
              <a:t> Vinci</a:t>
            </a:r>
            <a:endParaRPr lang="ru-RU" dirty="0"/>
          </a:p>
        </p:txBody>
      </p:sp>
      <p:sp>
        <p:nvSpPr>
          <p:cNvPr id="3" name="Подзаголовок 2"/>
          <p:cNvSpPr>
            <a:spLocks noGrp="1"/>
          </p:cNvSpPr>
          <p:nvPr>
            <p:ph type="subTitle" idx="1"/>
          </p:nvPr>
        </p:nvSpPr>
        <p:spPr>
          <a:xfrm>
            <a:off x="1071538" y="2500306"/>
            <a:ext cx="7143800" cy="3357586"/>
          </a:xfrm>
        </p:spPr>
        <p:txBody>
          <a:bodyPr>
            <a:normAutofit fontScale="62500" lnSpcReduction="20000"/>
          </a:bodyPr>
          <a:lstStyle/>
          <a:p>
            <a:pPr algn="l"/>
            <a:r>
              <a:rPr lang="en-US" b="0" i="0" dirty="0" smtClean="0">
                <a:solidFill>
                  <a:srgbClr val="5A4A42"/>
                </a:solidFill>
                <a:latin typeface="Arial"/>
              </a:rPr>
              <a:t>Of Leonardo </a:t>
            </a:r>
            <a:r>
              <a:rPr lang="en-US" b="0" i="0" dirty="0" err="1" smtClean="0">
                <a:solidFill>
                  <a:srgbClr val="5A4A42"/>
                </a:solidFill>
                <a:latin typeface="Arial"/>
              </a:rPr>
              <a:t>da</a:t>
            </a:r>
            <a:r>
              <a:rPr lang="en-US" b="0" i="0" dirty="0" smtClean="0">
                <a:solidFill>
                  <a:srgbClr val="5A4A42"/>
                </a:solidFill>
                <a:latin typeface="Arial"/>
              </a:rPr>
              <a:t> Vinci’s many areas of study, perhaps this Renaissance man’s favorite was the area of aviation. </a:t>
            </a:r>
            <a:r>
              <a:rPr lang="en-US" b="0" i="0" dirty="0" err="1" smtClean="0">
                <a:solidFill>
                  <a:srgbClr val="5A4A42"/>
                </a:solidFill>
                <a:latin typeface="Arial"/>
              </a:rPr>
              <a:t>Da</a:t>
            </a:r>
            <a:r>
              <a:rPr lang="en-US" b="0" i="0" dirty="0" smtClean="0">
                <a:solidFill>
                  <a:srgbClr val="5A4A42"/>
                </a:solidFill>
                <a:latin typeface="Arial"/>
              </a:rPr>
              <a:t> Vinci seemed truly excited by the possibility of people soaring through the skies like birds.</a:t>
            </a:r>
          </a:p>
          <a:p>
            <a:pPr algn="l"/>
            <a:r>
              <a:rPr lang="en-US" b="0" i="0" dirty="0" smtClean="0">
                <a:solidFill>
                  <a:srgbClr val="5A4A42"/>
                </a:solidFill>
                <a:latin typeface="Arial"/>
              </a:rPr>
              <a:t>One of </a:t>
            </a:r>
            <a:r>
              <a:rPr lang="en-US" b="0" i="0" dirty="0" err="1" smtClean="0">
                <a:solidFill>
                  <a:srgbClr val="5A4A42"/>
                </a:solidFill>
                <a:latin typeface="Arial"/>
              </a:rPr>
              <a:t>da</a:t>
            </a:r>
            <a:r>
              <a:rPr lang="en-US" b="0" i="0" dirty="0" smtClean="0">
                <a:solidFill>
                  <a:srgbClr val="5A4A42"/>
                </a:solidFill>
                <a:latin typeface="Arial"/>
              </a:rPr>
              <a:t> Vinci’s most famous inventions, the flying machine (also known as the "</a:t>
            </a:r>
            <a:r>
              <a:rPr lang="en-US" b="0" i="0" dirty="0" err="1" smtClean="0">
                <a:solidFill>
                  <a:srgbClr val="5A4A42"/>
                </a:solidFill>
                <a:latin typeface="Arial"/>
              </a:rPr>
              <a:t>ornithopter</a:t>
            </a:r>
            <a:r>
              <a:rPr lang="en-US" b="0" i="0" dirty="0" smtClean="0">
                <a:solidFill>
                  <a:srgbClr val="5A4A42"/>
                </a:solidFill>
                <a:latin typeface="Arial"/>
              </a:rPr>
              <a:t>") ideally displays his powers of observation and imagination, as well as his enthusiasm for the potential of flight. The design for this invention is clearly inspired by the flight of winged animals, which </a:t>
            </a:r>
            <a:r>
              <a:rPr lang="en-US" b="0" i="0" dirty="0" err="1" smtClean="0">
                <a:solidFill>
                  <a:srgbClr val="5A4A42"/>
                </a:solidFill>
                <a:latin typeface="Arial"/>
              </a:rPr>
              <a:t>da</a:t>
            </a:r>
            <a:r>
              <a:rPr lang="en-US" b="0" i="0" dirty="0" smtClean="0">
                <a:solidFill>
                  <a:srgbClr val="5A4A42"/>
                </a:solidFill>
                <a:latin typeface="Arial"/>
              </a:rPr>
              <a:t> Vinci hoped to replicate. In fact, in his notes, he mentions bats, kites and birds as sources of inspiration.</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b="1" i="0" dirty="0" smtClean="0">
                <a:solidFill>
                  <a:srgbClr val="721C1C"/>
                </a:solidFill>
                <a:latin typeface="Verdana"/>
              </a:rPr>
              <a:t>Flying Machine</a:t>
            </a:r>
            <a:br>
              <a:rPr lang="az-Latn-AZ" b="1" i="0" dirty="0" smtClean="0">
                <a:solidFill>
                  <a:srgbClr val="721C1C"/>
                </a:solidFill>
                <a:latin typeface="Verdana"/>
              </a:rPr>
            </a:br>
            <a:endParaRPr lang="ru-RU" dirty="0"/>
          </a:p>
        </p:txBody>
      </p:sp>
      <p:pic>
        <p:nvPicPr>
          <p:cNvPr id="4" name="Содержимое 3" descr="Flying Machine Leonardo da Vinci.jpg"/>
          <p:cNvPicPr>
            <a:picLocks noGrp="1" noChangeAspect="1"/>
          </p:cNvPicPr>
          <p:nvPr>
            <p:ph idx="1"/>
          </p:nvPr>
        </p:nvPicPr>
        <p:blipFill>
          <a:blip r:embed="rId2"/>
          <a:stretch>
            <a:fillRect/>
          </a:stretch>
        </p:blipFill>
        <p:spPr>
          <a:xfrm>
            <a:off x="1000100" y="2071678"/>
            <a:ext cx="7000924" cy="428628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az-Latn-AZ" b="1" i="0" dirty="0" smtClean="0">
                <a:solidFill>
                  <a:srgbClr val="721C1C"/>
                </a:solidFill>
                <a:latin typeface="Verdana"/>
              </a:rPr>
              <a:t>Armoured Car</a:t>
            </a:r>
            <a:br>
              <a:rPr lang="az-Latn-AZ" b="1" i="0" dirty="0" smtClean="0">
                <a:solidFill>
                  <a:srgbClr val="721C1C"/>
                </a:solidFill>
                <a:latin typeface="Verdana"/>
              </a:rPr>
            </a:br>
            <a:endParaRPr lang="ru-RU" dirty="0"/>
          </a:p>
        </p:txBody>
      </p:sp>
      <p:sp>
        <p:nvSpPr>
          <p:cNvPr id="3" name="Подзаголовок 2"/>
          <p:cNvSpPr>
            <a:spLocks noGrp="1"/>
          </p:cNvSpPr>
          <p:nvPr>
            <p:ph type="subTitle" idx="1"/>
          </p:nvPr>
        </p:nvSpPr>
        <p:spPr/>
        <p:txBody>
          <a:bodyPr>
            <a:normAutofit fontScale="62500" lnSpcReduction="20000"/>
          </a:bodyPr>
          <a:lstStyle/>
          <a:p>
            <a:r>
              <a:rPr lang="en-US" b="0" i="0" dirty="0" smtClean="0">
                <a:solidFill>
                  <a:srgbClr val="5A4A42"/>
                </a:solidFill>
                <a:latin typeface="Arial"/>
              </a:rPr>
              <a:t>The precursor to the modern tank, Leonardo </a:t>
            </a:r>
            <a:r>
              <a:rPr lang="en-US" b="0" i="0" dirty="0" err="1" smtClean="0">
                <a:solidFill>
                  <a:srgbClr val="5A4A42"/>
                </a:solidFill>
                <a:latin typeface="Arial"/>
              </a:rPr>
              <a:t>da</a:t>
            </a:r>
            <a:r>
              <a:rPr lang="en-US" b="0" i="0" dirty="0" smtClean="0">
                <a:solidFill>
                  <a:srgbClr val="5A4A42"/>
                </a:solidFill>
                <a:latin typeface="Arial"/>
              </a:rPr>
              <a:t> Vinci’s armored car invention was capable of moving in any direction and was equipped with a large number of weapons. The most famous of </a:t>
            </a:r>
            <a:r>
              <a:rPr lang="en-US" b="0" i="0" dirty="0" err="1" smtClean="0">
                <a:solidFill>
                  <a:srgbClr val="5A4A42"/>
                </a:solidFill>
                <a:latin typeface="Arial"/>
              </a:rPr>
              <a:t>da</a:t>
            </a:r>
            <a:r>
              <a:rPr lang="en-US" b="0" i="0" dirty="0" smtClean="0">
                <a:solidFill>
                  <a:srgbClr val="5A4A42"/>
                </a:solidFill>
                <a:latin typeface="Arial"/>
              </a:rPr>
              <a:t> Vinci’s war machines, the armored car was designed to intimidate and scatter an opposing army.</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b="1" i="0" dirty="0" smtClean="0">
                <a:solidFill>
                  <a:srgbClr val="721C1C"/>
                </a:solidFill>
                <a:latin typeface="Verdana"/>
              </a:rPr>
              <a:t>Armoured Car</a:t>
            </a:r>
            <a:br>
              <a:rPr lang="az-Latn-AZ" b="1" i="0" dirty="0" smtClean="0">
                <a:solidFill>
                  <a:srgbClr val="721C1C"/>
                </a:solidFill>
                <a:latin typeface="Verdana"/>
              </a:rPr>
            </a:br>
            <a:endParaRPr lang="ru-RU" dirty="0"/>
          </a:p>
        </p:txBody>
      </p:sp>
      <p:pic>
        <p:nvPicPr>
          <p:cNvPr id="4" name="Содержимое 3" descr="8-inventions-designs-leonardo-da-vinci_1-770x437.jpg"/>
          <p:cNvPicPr>
            <a:picLocks noGrp="1" noChangeAspect="1"/>
          </p:cNvPicPr>
          <p:nvPr>
            <p:ph idx="1"/>
          </p:nvPr>
        </p:nvPicPr>
        <p:blipFill>
          <a:blip r:embed="rId2"/>
          <a:stretch>
            <a:fillRect/>
          </a:stretch>
        </p:blipFill>
        <p:spPr>
          <a:xfrm>
            <a:off x="584595" y="1600200"/>
            <a:ext cx="7974809" cy="4525963"/>
          </a:xfrm>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178</Words>
  <Application>Microsoft Office PowerPoint</Application>
  <PresentationFormat>Экран (4:3)</PresentationFormat>
  <Paragraphs>7</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Leonardo Da Vinci</vt:lpstr>
      <vt:lpstr>Flying Machine </vt:lpstr>
      <vt:lpstr>Armoured Car </vt:lpstr>
      <vt:lpstr>Armoured Car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Leonardo Da Vinci</dc:title>
  <dc:creator>samsung pc</dc:creator>
  <cp:lastModifiedBy>samsung pc</cp:lastModifiedBy>
  <cp:revision>1</cp:revision>
  <dcterms:created xsi:type="dcterms:W3CDTF">2018-12-04T10:38:19Z</dcterms:created>
  <dcterms:modified xsi:type="dcterms:W3CDTF">2018-12-04T10:43:36Z</dcterms:modified>
</cp:coreProperties>
</file>