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8" r:id="rId3"/>
    <p:sldId id="272" r:id="rId4"/>
    <p:sldId id="273" r:id="rId5"/>
    <p:sldId id="27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2" d="100"/>
          <a:sy n="42" d="100"/>
        </p:scale>
        <p:origin x="66"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1122363"/>
            <a:ext cx="9144000" cy="2387600"/>
          </a:xfrm>
        </p:spPr>
        <p:txBody>
          <a:bodyPr anchor="b"/>
          <a:lstStyle>
            <a:lvl1pPr algn="ctr">
              <a:defRPr sz="6000"/>
            </a:lvl1pPr>
          </a:lstStyle>
          <a:p>
            <a:r>
              <a:rPr lang="ro-RO"/>
              <a:t>Clic pentru editare stil titlu</a:t>
            </a:r>
            <a:endParaRPr lang="en-US"/>
          </a:p>
        </p:txBody>
      </p:sp>
      <p:sp>
        <p:nvSpPr>
          <p:cNvPr id="3" name="Subtitl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Clic pentru a edita stilul de subtitlu</a:t>
            </a:r>
            <a:endParaRPr lang="en-US"/>
          </a:p>
        </p:txBody>
      </p:sp>
      <p:sp>
        <p:nvSpPr>
          <p:cNvPr id="4" name="Substituent dată 3"/>
          <p:cNvSpPr>
            <a:spLocks noGrp="1"/>
          </p:cNvSpPr>
          <p:nvPr>
            <p:ph type="dt" sz="half" idx="10"/>
          </p:nvPr>
        </p:nvSpPr>
        <p:spPr/>
        <p:txBody>
          <a:bodyPr/>
          <a:lstStyle/>
          <a:p>
            <a:fld id="{A01103F4-115A-40E9-B006-626DBED927A8}"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125542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A01103F4-115A-40E9-B006-626DBED927A8}"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1634245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4900" y="365125"/>
            <a:ext cx="2628900" cy="5811838"/>
          </a:xfrm>
        </p:spPr>
        <p:txBody>
          <a:bodyPr vert="eaVert"/>
          <a:lstStyle/>
          <a:p>
            <a:r>
              <a:rPr lang="ro-RO"/>
              <a:t>Clic pentru editare stil titlu</a:t>
            </a:r>
            <a:endParaRPr lang="en-US"/>
          </a:p>
        </p:txBody>
      </p:sp>
      <p:sp>
        <p:nvSpPr>
          <p:cNvPr id="3" name="Substituent text vertical 2"/>
          <p:cNvSpPr>
            <a:spLocks noGrp="1"/>
          </p:cNvSpPr>
          <p:nvPr>
            <p:ph type="body" orient="vert" idx="1"/>
          </p:nvPr>
        </p:nvSpPr>
        <p:spPr>
          <a:xfrm>
            <a:off x="838200" y="365125"/>
            <a:ext cx="7734300" cy="5811838"/>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A01103F4-115A-40E9-B006-626DBED927A8}"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406882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10"/>
          </p:nvPr>
        </p:nvSpPr>
        <p:spPr/>
        <p:txBody>
          <a:bodyPr/>
          <a:lstStyle/>
          <a:p>
            <a:fld id="{A01103F4-115A-40E9-B006-626DBED927A8}"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119594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850" y="1709738"/>
            <a:ext cx="10515600" cy="2852737"/>
          </a:xfrm>
        </p:spPr>
        <p:txBody>
          <a:bodyPr anchor="b"/>
          <a:lstStyle>
            <a:lvl1pPr>
              <a:defRPr sz="6000"/>
            </a:lvl1pPr>
          </a:lstStyle>
          <a:p>
            <a:r>
              <a:rPr lang="ro-RO"/>
              <a:t>Clic pentru editare stil titlu</a:t>
            </a:r>
            <a:endParaRPr lang="en-US"/>
          </a:p>
        </p:txBody>
      </p:sp>
      <p:sp>
        <p:nvSpPr>
          <p:cNvPr id="3" name="Substituent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A01103F4-115A-40E9-B006-626DBED927A8}" type="datetimeFigureOut">
              <a:rPr lang="en-US" smtClean="0"/>
              <a:t>11/18/2018</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238489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sz="half" idx="1"/>
          </p:nvPr>
        </p:nvSpPr>
        <p:spPr>
          <a:xfrm>
            <a:off x="838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p:cNvSpPr>
            <a:spLocks noGrp="1"/>
          </p:cNvSpPr>
          <p:nvPr>
            <p:ph sz="half" idx="2"/>
          </p:nvPr>
        </p:nvSpPr>
        <p:spPr>
          <a:xfrm>
            <a:off x="6172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p:cNvSpPr>
            <a:spLocks noGrp="1"/>
          </p:cNvSpPr>
          <p:nvPr>
            <p:ph type="dt" sz="half" idx="10"/>
          </p:nvPr>
        </p:nvSpPr>
        <p:spPr/>
        <p:txBody>
          <a:bodyPr/>
          <a:lstStyle/>
          <a:p>
            <a:fld id="{A01103F4-115A-40E9-B006-626DBED927A8}"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394405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788" y="365125"/>
            <a:ext cx="10515600" cy="1325563"/>
          </a:xfrm>
        </p:spPr>
        <p:txBody>
          <a:bodyPr/>
          <a:lstStyle/>
          <a:p>
            <a:r>
              <a:rPr lang="ro-RO"/>
              <a:t>Clic pentru editare stil titlu</a:t>
            </a:r>
            <a:endParaRPr lang="en-US"/>
          </a:p>
        </p:txBody>
      </p:sp>
      <p:sp>
        <p:nvSpPr>
          <p:cNvPr id="3" name="Substituent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839788" y="2505075"/>
            <a:ext cx="5157787"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6172200" y="2505075"/>
            <a:ext cx="5183188"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p:cNvSpPr>
            <a:spLocks noGrp="1"/>
          </p:cNvSpPr>
          <p:nvPr>
            <p:ph type="dt" sz="half" idx="10"/>
          </p:nvPr>
        </p:nvSpPr>
        <p:spPr/>
        <p:txBody>
          <a:bodyPr/>
          <a:lstStyle/>
          <a:p>
            <a:fld id="{A01103F4-115A-40E9-B006-626DBED927A8}" type="datetimeFigureOut">
              <a:rPr lang="en-US" smtClean="0"/>
              <a:t>11/18/2018</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338912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dată 2"/>
          <p:cNvSpPr>
            <a:spLocks noGrp="1"/>
          </p:cNvSpPr>
          <p:nvPr>
            <p:ph type="dt" sz="half" idx="10"/>
          </p:nvPr>
        </p:nvSpPr>
        <p:spPr/>
        <p:txBody>
          <a:bodyPr/>
          <a:lstStyle/>
          <a:p>
            <a:fld id="{A01103F4-115A-40E9-B006-626DBED927A8}" type="datetimeFigureOut">
              <a:rPr lang="en-US" smtClean="0"/>
              <a:t>11/18/2018</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191036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A01103F4-115A-40E9-B006-626DBED927A8}" type="datetimeFigureOut">
              <a:rPr lang="en-US" smtClean="0"/>
              <a:t>11/18/2018</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337626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a:p>
        </p:txBody>
      </p:sp>
      <p:sp>
        <p:nvSpPr>
          <p:cNvPr id="3" name="Substituent conțin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A01103F4-115A-40E9-B006-626DBED927A8}"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340736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endParaRPr lang="en-US"/>
          </a:p>
        </p:txBody>
      </p:sp>
      <p:sp>
        <p:nvSpPr>
          <p:cNvPr id="3" name="Substituent i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A01103F4-115A-40E9-B006-626DBED927A8}" type="datetimeFigureOut">
              <a:rPr lang="en-US" smtClean="0"/>
              <a:t>11/18/2018</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5136705B-C802-4FFA-AD45-6285A0C7057E}" type="slidenum">
              <a:rPr lang="en-US" smtClean="0"/>
              <a:t>‹N°›</a:t>
            </a:fld>
            <a:endParaRPr lang="en-US"/>
          </a:p>
        </p:txBody>
      </p:sp>
    </p:spTree>
    <p:extLst>
      <p:ext uri="{BB962C8B-B14F-4D97-AF65-F5344CB8AC3E}">
        <p14:creationId xmlns:p14="http://schemas.microsoft.com/office/powerpoint/2010/main" val="180792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Clic pentru editare stil titlu</a:t>
            </a:r>
            <a:endParaRPr lang="en-US"/>
          </a:p>
        </p:txBody>
      </p:sp>
      <p:sp>
        <p:nvSpPr>
          <p:cNvPr id="3" name="Substituent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103F4-115A-40E9-B006-626DBED927A8}" type="datetimeFigureOut">
              <a:rPr lang="en-US" smtClean="0"/>
              <a:t>11/18/2018</a:t>
            </a:fld>
            <a:endParaRPr lang="en-US"/>
          </a:p>
        </p:txBody>
      </p:sp>
      <p:sp>
        <p:nvSpPr>
          <p:cNvPr id="5" name="Substituent subso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6705B-C802-4FFA-AD45-6285A0C7057E}" type="slidenum">
              <a:rPr lang="en-US" smtClean="0"/>
              <a:t>‹N°›</a:t>
            </a:fld>
            <a:endParaRPr lang="en-US"/>
          </a:p>
        </p:txBody>
      </p:sp>
    </p:spTree>
    <p:extLst>
      <p:ext uri="{BB962C8B-B14F-4D97-AF65-F5344CB8AC3E}">
        <p14:creationId xmlns:p14="http://schemas.microsoft.com/office/powerpoint/2010/main" val="2683034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626745" y="2706687"/>
            <a:ext cx="10515600" cy="4351338"/>
          </a:xfrm>
        </p:spPr>
        <p:txBody>
          <a:bodyPr>
            <a:normAutofit/>
          </a:bodyPr>
          <a:lstStyle/>
          <a:p>
            <a:pPr marL="0" indent="0">
              <a:buNone/>
            </a:pPr>
            <a:r>
              <a:rPr lang="en-US" sz="6000" b="1" dirty="0">
                <a:latin typeface="Bahnschrift" panose="020B0502040204020203" pitchFamily="34" charset="0"/>
              </a:rPr>
              <a:t>Elena is </a:t>
            </a:r>
          </a:p>
          <a:p>
            <a:pPr marL="0" indent="0">
              <a:buNone/>
            </a:pPr>
            <a:r>
              <a:rPr lang="en-US" sz="6000" b="1" dirty="0">
                <a:latin typeface="Bahnschrift" panose="020B0502040204020203" pitchFamily="34" charset="0"/>
              </a:rPr>
              <a:t>presenting </a:t>
            </a:r>
          </a:p>
          <a:p>
            <a:pPr marL="0" indent="0">
              <a:buNone/>
            </a:pPr>
            <a:r>
              <a:rPr lang="en-US" sz="6000" b="1" u="sng" dirty="0">
                <a:latin typeface="Bahnschrift" panose="020B0502040204020203" pitchFamily="34" charset="0"/>
              </a:rPr>
              <a:t>“Anatomy/</a:t>
            </a:r>
          </a:p>
          <a:p>
            <a:pPr marL="0" indent="0">
              <a:buNone/>
            </a:pPr>
            <a:r>
              <a:rPr lang="en-US" sz="6000" b="1" u="sng" dirty="0">
                <a:latin typeface="Bahnschrift" panose="020B0502040204020203" pitchFamily="34" charset="0"/>
              </a:rPr>
              <a:t>Medicine</a:t>
            </a:r>
            <a:r>
              <a:rPr lang="en-US" sz="6000" b="1" dirty="0">
                <a:latin typeface="Bahnschrift" panose="020B0502040204020203" pitchFamily="34" charset="0"/>
              </a:rPr>
              <a:t>”.</a:t>
            </a:r>
          </a:p>
        </p:txBody>
      </p:sp>
      <p:pic>
        <p:nvPicPr>
          <p:cNvPr id="4" name="I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9351" y="628650"/>
            <a:ext cx="5596235" cy="5629275"/>
          </a:xfrm>
          <a:prstGeom prst="rect">
            <a:avLst/>
          </a:prstGeom>
        </p:spPr>
      </p:pic>
      <p:sp>
        <p:nvSpPr>
          <p:cNvPr id="5" name="ZoneTexte 4">
            <a:extLst>
              <a:ext uri="{FF2B5EF4-FFF2-40B4-BE49-F238E27FC236}">
                <a16:creationId xmlns:a16="http://schemas.microsoft.com/office/drawing/2014/main" id="{B30200CE-44F1-495A-9CF0-FB337C7C26B0}"/>
              </a:ext>
            </a:extLst>
          </p:cNvPr>
          <p:cNvSpPr txBox="1"/>
          <p:nvPr/>
        </p:nvSpPr>
        <p:spPr>
          <a:xfrm>
            <a:off x="8581406" y="6488668"/>
            <a:ext cx="2000869" cy="369332"/>
          </a:xfrm>
          <a:prstGeom prst="rect">
            <a:avLst/>
          </a:prstGeom>
          <a:solidFill>
            <a:schemeClr val="bg1">
              <a:alpha val="50000"/>
            </a:schemeClr>
          </a:solidFill>
        </p:spPr>
        <p:txBody>
          <a:bodyPr wrap="none" rtlCol="0">
            <a:spAutoFit/>
          </a:bodyPr>
          <a:lstStyle/>
          <a:p>
            <a:pPr algn="r"/>
            <a:r>
              <a:rPr lang="fr-FR" b="1" dirty="0"/>
              <a:t>AI</a:t>
            </a:r>
            <a:r>
              <a:rPr lang="az-Cyrl-AZ" b="1" dirty="0"/>
              <a:t>И</a:t>
            </a:r>
            <a:r>
              <a:rPr lang="fr-FR" b="1" dirty="0"/>
              <a:t>AMO</a:t>
            </a:r>
            <a:r>
              <a:rPr lang="az-Cyrl-AZ" b="1" dirty="0"/>
              <a:t>Я </a:t>
            </a:r>
            <a:r>
              <a:rPr lang="fr-FR" b="1" dirty="0" err="1"/>
              <a:t>iohoɿo</a:t>
            </a:r>
            <a:r>
              <a:rPr lang="iu-Cans-CA" b="1" dirty="0"/>
              <a:t>ᗡ</a:t>
            </a:r>
            <a:endParaRPr lang="fr-FR" dirty="0"/>
          </a:p>
        </p:txBody>
      </p:sp>
      <p:pic>
        <p:nvPicPr>
          <p:cNvPr id="6" name="Image 5">
            <a:extLst>
              <a:ext uri="{FF2B5EF4-FFF2-40B4-BE49-F238E27FC236}">
                <a16:creationId xmlns:a16="http://schemas.microsoft.com/office/drawing/2014/main" id="{493FF755-5283-452A-AA8F-5B953AD84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48" y="249237"/>
            <a:ext cx="2540000" cy="2457450"/>
          </a:xfrm>
          <a:prstGeom prst="rect">
            <a:avLst/>
          </a:prstGeom>
        </p:spPr>
      </p:pic>
    </p:spTree>
    <p:extLst>
      <p:ext uri="{BB962C8B-B14F-4D97-AF65-F5344CB8AC3E}">
        <p14:creationId xmlns:p14="http://schemas.microsoft.com/office/powerpoint/2010/main" val="735447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342900" y="387349"/>
            <a:ext cx="5800725" cy="6308725"/>
          </a:xfrm>
        </p:spPr>
        <p:txBody>
          <a:bodyPr>
            <a:normAutofit lnSpcReduction="10000"/>
          </a:bodyPr>
          <a:lstStyle/>
          <a:p>
            <a:pPr marL="0" indent="0" algn="just">
              <a:buNone/>
            </a:pPr>
            <a:r>
              <a:rPr lang="en-US" dirty="0">
                <a:latin typeface="Bahnschrift" panose="020B0502040204020203" pitchFamily="34" charset="0"/>
              </a:rPr>
              <a:t>      Leonardo’s fascination with anatomical studies reveals a prevailing artistic interest of the time. In his own treatise Della </a:t>
            </a:r>
            <a:r>
              <a:rPr lang="en-US" dirty="0" err="1">
                <a:latin typeface="Bahnschrift" panose="020B0502040204020203" pitchFamily="34" charset="0"/>
              </a:rPr>
              <a:t>pittura</a:t>
            </a:r>
            <a:r>
              <a:rPr lang="en-US" dirty="0">
                <a:latin typeface="Bahnschrift" panose="020B0502040204020203" pitchFamily="34" charset="0"/>
              </a:rPr>
              <a:t> (1435; “On Painting”), theorist Leon Battista </a:t>
            </a:r>
            <a:r>
              <a:rPr lang="en-US" dirty="0" err="1">
                <a:latin typeface="Bahnschrift" panose="020B0502040204020203" pitchFamily="34" charset="0"/>
              </a:rPr>
              <a:t>Alberti</a:t>
            </a:r>
            <a:r>
              <a:rPr lang="en-US" dirty="0">
                <a:latin typeface="Bahnschrift" panose="020B0502040204020203" pitchFamily="34" charset="0"/>
              </a:rPr>
              <a:t> urged painters to construct the human figure as it exists in nature, supported by the skeleton and musculature, and only then clothed in skin. Although the date of Leonardo’s initial involvement with anatomical study is not known, it is sound to speculate that his anatomical interest was sparked during his apprenticeship in Verrocchio’s workshop.</a:t>
            </a:r>
          </a:p>
          <a:p>
            <a:endParaRPr lang="en-US" dirty="0"/>
          </a:p>
        </p:txBody>
      </p:sp>
      <p:pic>
        <p:nvPicPr>
          <p:cNvPr id="4" name="Imagine 3"/>
          <p:cNvPicPr>
            <a:picLocks noChangeAspect="1"/>
          </p:cNvPicPr>
          <p:nvPr/>
        </p:nvPicPr>
        <p:blipFill>
          <a:blip r:embed="rId3"/>
          <a:stretch>
            <a:fillRect/>
          </a:stretch>
        </p:blipFill>
        <p:spPr>
          <a:xfrm>
            <a:off x="6933687" y="714771"/>
            <a:ext cx="4582038" cy="5291930"/>
          </a:xfrm>
          <a:prstGeom prst="rect">
            <a:avLst/>
          </a:prstGeom>
        </p:spPr>
      </p:pic>
    </p:spTree>
    <p:extLst>
      <p:ext uri="{BB962C8B-B14F-4D97-AF65-F5344CB8AC3E}">
        <p14:creationId xmlns:p14="http://schemas.microsoft.com/office/powerpoint/2010/main" val="3303683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752475" y="206375"/>
            <a:ext cx="10515600" cy="3470275"/>
          </a:xfrm>
        </p:spPr>
        <p:txBody>
          <a:bodyPr/>
          <a:lstStyle/>
          <a:p>
            <a:pPr marL="0" indent="0" algn="just">
              <a:buNone/>
            </a:pPr>
            <a:r>
              <a:rPr lang="en-US" dirty="0">
                <a:latin typeface="Bahnschrift" panose="020B0502040204020203" pitchFamily="34" charset="0"/>
              </a:rPr>
              <a:t>        Leonardo’s early anatomical studies dealt chiefly with the skeleton and muscles; yet even at the outset, Leonardo combined anatomical with physiological research. From observing the static structure of the body, Leonardo proceeded to study the role of individual parts of the body in mechanical activity. This led him finally to the study of the internal organs; among them he probed most deeply into the brain, heart, and lungs as the “motors” of the senses and of life. </a:t>
            </a:r>
          </a:p>
        </p:txBody>
      </p:sp>
      <p:pic>
        <p:nvPicPr>
          <p:cNvPr id="4" name="Imagine 3"/>
          <p:cNvPicPr>
            <a:picLocks noChangeAspect="1"/>
          </p:cNvPicPr>
          <p:nvPr/>
        </p:nvPicPr>
        <p:blipFill>
          <a:blip r:embed="rId3"/>
          <a:stretch>
            <a:fillRect/>
          </a:stretch>
        </p:blipFill>
        <p:spPr>
          <a:xfrm>
            <a:off x="882238" y="3676650"/>
            <a:ext cx="4623212" cy="2899171"/>
          </a:xfrm>
          <a:prstGeom prst="rect">
            <a:avLst/>
          </a:prstGeom>
        </p:spPr>
      </p:pic>
      <p:pic>
        <p:nvPicPr>
          <p:cNvPr id="5" name="Imagine 4"/>
          <p:cNvPicPr>
            <a:picLocks noChangeAspect="1"/>
          </p:cNvPicPr>
          <p:nvPr/>
        </p:nvPicPr>
        <p:blipFill>
          <a:blip r:embed="rId4"/>
          <a:stretch>
            <a:fillRect/>
          </a:stretch>
        </p:blipFill>
        <p:spPr>
          <a:xfrm>
            <a:off x="7207651" y="3215438"/>
            <a:ext cx="3050774" cy="3360383"/>
          </a:xfrm>
          <a:prstGeom prst="rect">
            <a:avLst/>
          </a:prstGeom>
        </p:spPr>
      </p:pic>
    </p:spTree>
    <p:extLst>
      <p:ext uri="{BB962C8B-B14F-4D97-AF65-F5344CB8AC3E}">
        <p14:creationId xmlns:p14="http://schemas.microsoft.com/office/powerpoint/2010/main" val="3448490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857250" y="311150"/>
            <a:ext cx="10515600" cy="3813175"/>
          </a:xfrm>
        </p:spPr>
        <p:txBody>
          <a:bodyPr>
            <a:normAutofit lnSpcReduction="10000"/>
          </a:bodyPr>
          <a:lstStyle/>
          <a:p>
            <a:pPr marL="0" indent="0" algn="just">
              <a:buNone/>
            </a:pPr>
            <a:r>
              <a:rPr lang="en-US" dirty="0">
                <a:latin typeface="Bahnschrift" panose="020B0502040204020203" pitchFamily="34" charset="0"/>
              </a:rPr>
              <a:t>        Even without decoding the thyroid’s purpose, Da Vinci had done plenty to forward medical knowledge with his amazing art and insatiable inquisitiveness.  Amusingly, Da Vinci may not even have been aware of the significance of his thyroid drawings.  For all his brilliance, Da Vinci lacked a formal education beyond an elementary level.  That obviously didn’t hold his intellect back, but it did present one small stumbling block: the scientific literature of the time was written almost exclusively in Latin, a language he could not read.  It seems entirely possible that this genius did not know, then, that he was the first to define the thyroid as an organ.</a:t>
            </a:r>
          </a:p>
        </p:txBody>
      </p:sp>
      <p:pic>
        <p:nvPicPr>
          <p:cNvPr id="4" name="Imagine 3"/>
          <p:cNvPicPr>
            <a:picLocks noChangeAspect="1"/>
          </p:cNvPicPr>
          <p:nvPr/>
        </p:nvPicPr>
        <p:blipFill>
          <a:blip r:embed="rId3"/>
          <a:stretch>
            <a:fillRect/>
          </a:stretch>
        </p:blipFill>
        <p:spPr>
          <a:xfrm>
            <a:off x="3908146" y="3828957"/>
            <a:ext cx="4645304" cy="2832503"/>
          </a:xfrm>
          <a:prstGeom prst="rect">
            <a:avLst/>
          </a:prstGeom>
        </p:spPr>
      </p:pic>
    </p:spTree>
    <p:extLst>
      <p:ext uri="{BB962C8B-B14F-4D97-AF65-F5344CB8AC3E}">
        <p14:creationId xmlns:p14="http://schemas.microsoft.com/office/powerpoint/2010/main" val="2885737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571500" y="466725"/>
            <a:ext cx="5572125" cy="6034088"/>
          </a:xfrm>
        </p:spPr>
        <p:txBody>
          <a:bodyPr>
            <a:normAutofit/>
          </a:bodyPr>
          <a:lstStyle/>
          <a:p>
            <a:pPr marL="0" indent="0" algn="just">
              <a:buNone/>
            </a:pPr>
            <a:r>
              <a:rPr lang="en-US" dirty="0">
                <a:latin typeface="Bahnschrift" panose="020B0502040204020203" pitchFamily="34" charset="0"/>
              </a:rPr>
              <a:t>        Da Vinci’s drawings stand out for their brilliance, beauty, and scientific accuracy to this day, although he died in 1519 before he had a chance to publish them as part of a planned treatise on human anatomy.  In fact, they almost went entirely unseen by anyone: after his passing, his anatomical drawings were lost for 259 years.  They were ultimately found in the Windsor Castle of London, where they are proudly displayed today as part of the Royal Library.</a:t>
            </a:r>
          </a:p>
        </p:txBody>
      </p:sp>
      <p:pic>
        <p:nvPicPr>
          <p:cNvPr id="4" name="Imagine 3"/>
          <p:cNvPicPr>
            <a:picLocks noChangeAspect="1"/>
          </p:cNvPicPr>
          <p:nvPr/>
        </p:nvPicPr>
        <p:blipFill>
          <a:blip r:embed="rId3"/>
          <a:stretch>
            <a:fillRect/>
          </a:stretch>
        </p:blipFill>
        <p:spPr>
          <a:xfrm>
            <a:off x="7072754" y="547602"/>
            <a:ext cx="3889487" cy="5462673"/>
          </a:xfrm>
          <a:prstGeom prst="rect">
            <a:avLst/>
          </a:prstGeom>
        </p:spPr>
      </p:pic>
    </p:spTree>
    <p:extLst>
      <p:ext uri="{BB962C8B-B14F-4D97-AF65-F5344CB8AC3E}">
        <p14:creationId xmlns:p14="http://schemas.microsoft.com/office/powerpoint/2010/main" val="3594297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188</Words>
  <Application>Microsoft Office PowerPoint</Application>
  <PresentationFormat>Grand écran</PresentationFormat>
  <Paragraphs>9</Paragraphs>
  <Slides>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Bahnschrift</vt:lpstr>
      <vt:lpstr>Calibri</vt:lpstr>
      <vt:lpstr>Calibri Light</vt:lpstr>
      <vt:lpstr>Euphemia</vt:lpstr>
      <vt:lpstr>Temă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VINCI CODE</dc:title>
  <dc:creator>pc</dc:creator>
  <cp:lastModifiedBy>eric vayssie</cp:lastModifiedBy>
  <cp:revision>22</cp:revision>
  <dcterms:created xsi:type="dcterms:W3CDTF">2018-11-15T14:49:55Z</dcterms:created>
  <dcterms:modified xsi:type="dcterms:W3CDTF">2018-11-18T17:28:26Z</dcterms:modified>
</cp:coreProperties>
</file>