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81145528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6008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106095e2b652eac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106095e2b652eac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84359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5106095e2b652eac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5106095e2b652eac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2277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5106095e2b652eac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5106095e2b652eac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2724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5106095e2b652eac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5106095e2b652eac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7567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5106095e2b652eac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5106095e2b652eac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2712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uk"/>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81525"/>
            <a:ext cx="8520600" cy="2052600"/>
          </a:xfrm>
          <a:prstGeom prst="rect">
            <a:avLst/>
          </a:prstGeom>
          <a:solidFill>
            <a:srgbClr val="FFE599"/>
          </a:solidFill>
        </p:spPr>
        <p:txBody>
          <a:bodyPr spcFirstLastPara="1" wrap="square" lIns="91425" tIns="91425" rIns="91425" bIns="91425" anchor="b" anchorCtr="0">
            <a:noAutofit/>
          </a:bodyPr>
          <a:lstStyle/>
          <a:p>
            <a:pPr marL="0" lvl="0" indent="0" algn="ctr" rtl="0">
              <a:spcBef>
                <a:spcPts val="0"/>
              </a:spcBef>
              <a:spcAft>
                <a:spcPts val="0"/>
              </a:spcAft>
              <a:buNone/>
            </a:pPr>
            <a:r>
              <a:rPr lang="uk" i="1" dirty="0">
                <a:solidFill>
                  <a:srgbClr val="C27BA0"/>
                </a:solidFill>
              </a:rPr>
              <a:t>Leonardo da Vinci and his art</a:t>
            </a:r>
            <a:endParaRPr i="1" dirty="0">
              <a:solidFill>
                <a:srgbClr val="C27BA0"/>
              </a:solidFill>
            </a:endParaRPr>
          </a:p>
        </p:txBody>
      </p:sp>
      <p:sp>
        <p:nvSpPr>
          <p:cNvPr id="55" name="Google Shape;55;p13"/>
          <p:cNvSpPr txBox="1">
            <a:spLocks noGrp="1"/>
          </p:cNvSpPr>
          <p:nvPr>
            <p:ph type="subTitle" idx="1"/>
          </p:nvPr>
        </p:nvSpPr>
        <p:spPr>
          <a:xfrm>
            <a:off x="311700" y="2834125"/>
            <a:ext cx="8520600" cy="1103400"/>
          </a:xfrm>
          <a:prstGeom prst="rect">
            <a:avLst/>
          </a:prstGeom>
          <a:solidFill>
            <a:srgbClr val="D5A6BD"/>
          </a:solidFill>
        </p:spPr>
        <p:txBody>
          <a:bodyPr spcFirstLastPara="1" wrap="square" lIns="91425" tIns="91425" rIns="91425" bIns="91425" anchor="t" anchorCtr="0">
            <a:noAutofit/>
          </a:bodyPr>
          <a:lstStyle/>
          <a:p>
            <a:pPr marL="0" indent="0" algn="r"/>
            <a:r>
              <a:rPr lang="en-US" sz="2000" dirty="0" err="1" smtClean="0">
                <a:solidFill>
                  <a:srgbClr val="FFE599"/>
                </a:solidFill>
              </a:rPr>
              <a:t>Valentyna</a:t>
            </a:r>
            <a:r>
              <a:rPr lang="en-US" sz="2000" dirty="0" smtClean="0">
                <a:solidFill>
                  <a:srgbClr val="FFE599"/>
                </a:solidFill>
              </a:rPr>
              <a:t> </a:t>
            </a:r>
            <a:r>
              <a:rPr lang="en-US" sz="2000" dirty="0" err="1" smtClean="0">
                <a:solidFill>
                  <a:srgbClr val="FFE599"/>
                </a:solidFill>
              </a:rPr>
              <a:t>Gayovych</a:t>
            </a:r>
            <a:r>
              <a:rPr lang="en-US" sz="2000" dirty="0" smtClean="0">
                <a:solidFill>
                  <a:srgbClr val="FFE599"/>
                </a:solidFill>
              </a:rPr>
              <a:t> </a:t>
            </a:r>
          </a:p>
          <a:p>
            <a:pPr marL="0" indent="0" algn="r"/>
            <a:r>
              <a:rPr lang="uk" sz="2000" dirty="0" smtClean="0">
                <a:solidFill>
                  <a:srgbClr val="FFE599"/>
                </a:solidFill>
              </a:rPr>
              <a:t>7th grade</a:t>
            </a:r>
            <a:endParaRPr lang="en-US" sz="2000" dirty="0" smtClean="0">
              <a:solidFill>
                <a:srgbClr val="FFE599"/>
              </a:solidFill>
            </a:endParaRPr>
          </a:p>
          <a:p>
            <a:pPr marL="0" indent="0" algn="r"/>
            <a:r>
              <a:rPr lang="en-US" sz="2000" dirty="0" err="1" smtClean="0">
                <a:solidFill>
                  <a:srgbClr val="FFE599"/>
                </a:solidFill>
              </a:rPr>
              <a:t>Khust</a:t>
            </a:r>
            <a:r>
              <a:rPr lang="en-US" sz="2000" dirty="0" smtClean="0">
                <a:solidFill>
                  <a:srgbClr val="FFE599"/>
                </a:solidFill>
              </a:rPr>
              <a:t> Specialized school 3</a:t>
            </a:r>
          </a:p>
          <a:p>
            <a:pPr marL="0" indent="0" algn="r"/>
            <a:r>
              <a:rPr lang="en-US" sz="2000" dirty="0" smtClean="0">
                <a:solidFill>
                  <a:srgbClr val="FFE599"/>
                </a:solidFill>
              </a:rPr>
              <a:t>Ukraine</a:t>
            </a:r>
            <a:r>
              <a:rPr lang="uk" sz="2000" dirty="0" smtClean="0">
                <a:solidFill>
                  <a:srgbClr val="FFE599"/>
                </a:solidFill>
              </a:rPr>
              <a:t> </a:t>
            </a:r>
            <a:endParaRPr sz="2000" dirty="0">
              <a:solidFill>
                <a:srgbClr val="FFE599"/>
              </a:solidFill>
            </a:endParaRPr>
          </a:p>
        </p:txBody>
      </p:sp>
      <p:pic>
        <p:nvPicPr>
          <p:cNvPr id="2" name="Рисунок 1"/>
          <p:cNvPicPr>
            <a:picLocks noChangeAspect="1"/>
          </p:cNvPicPr>
          <p:nvPr/>
        </p:nvPicPr>
        <p:blipFill>
          <a:blip r:embed="rId3"/>
          <a:stretch>
            <a:fillRect/>
          </a:stretch>
        </p:blipFill>
        <p:spPr>
          <a:xfrm>
            <a:off x="311692" y="3740578"/>
            <a:ext cx="1682642" cy="114614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517350" y="406399"/>
            <a:ext cx="8109300" cy="4090800"/>
          </a:xfrm>
          <a:prstGeom prst="rect">
            <a:avLst/>
          </a:prstGeom>
          <a:solidFill>
            <a:srgbClr val="D9EAD3"/>
          </a:solidFill>
        </p:spPr>
        <p:txBody>
          <a:bodyPr spcFirstLastPara="1" wrap="square" lIns="91425" tIns="91425" rIns="91425" bIns="91425" anchor="ctr" anchorCtr="0">
            <a:noAutofit/>
          </a:bodyPr>
          <a:lstStyle/>
          <a:p>
            <a:pPr marL="0" lvl="0" indent="0" algn="ctr" rtl="0">
              <a:spcBef>
                <a:spcPts val="0"/>
              </a:spcBef>
              <a:spcAft>
                <a:spcPts val="0"/>
              </a:spcAft>
              <a:buNone/>
            </a:pPr>
            <a:r>
              <a:rPr lang="uk" i="1">
                <a:solidFill>
                  <a:srgbClr val="A2C4C9"/>
                </a:solidFill>
              </a:rPr>
              <a:t>The first paintings by Leonardo da Vinci</a:t>
            </a:r>
            <a:endParaRPr i="1">
              <a:solidFill>
                <a:srgbClr val="A2C4C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p:nvPr/>
        </p:nvSpPr>
        <p:spPr>
          <a:xfrm>
            <a:off x="4" y="-10"/>
            <a:ext cx="9144000" cy="5143500"/>
          </a:xfrm>
          <a:prstGeom prst="rect">
            <a:avLst/>
          </a:prstGeom>
          <a:solidFill>
            <a:srgbClr val="C9DAF8"/>
          </a:solidFill>
          <a:ln>
            <a:noFill/>
          </a:ln>
        </p:spPr>
        <p:txBody>
          <a:bodyPr spcFirstLastPara="1" wrap="square" lIns="91425" tIns="91425" rIns="91425" bIns="91425" anchor="ctr" anchorCtr="0">
            <a:noAutofit/>
          </a:bodyPr>
          <a:lstStyle/>
          <a:p>
            <a:pPr marL="457200" lvl="0" indent="0" algn="l" rtl="0">
              <a:spcBef>
                <a:spcPts val="0"/>
              </a:spcBef>
              <a:spcAft>
                <a:spcPts val="0"/>
              </a:spcAft>
              <a:buNone/>
            </a:pPr>
            <a:r>
              <a:rPr lang="uk" sz="2200" i="1" dirty="0">
                <a:solidFill>
                  <a:srgbClr val="3C78D8"/>
                </a:solidFill>
              </a:rPr>
              <a:t>For 10 years, Leonardo da Vinci worked on this monument (the clay model of the statue was destroyed when Milan was captured by the French in 1500, known only for preparatory sketches). For this period, there is also the creative flowering of Leonardo, the painter. The "Madonna in the Rocks" (1483-1494, Louvre, Paris, 2nd Edition - 1497-1511, National Gallery, London), the characters, designed by Leonardo da Vinci, are presented surrounded by a strange rocky landscape, which reflects the geological observations of Leonardo da Vinci In the mid-1480s, he created "Madonna Litta." In 1485, the "Portrait of a Musician" was created.</a:t>
            </a:r>
            <a:endParaRPr sz="2200" i="1" dirty="0">
              <a:solidFill>
                <a:srgbClr val="3C78D8"/>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238050" y="341392"/>
            <a:ext cx="8667900" cy="4460700"/>
          </a:xfrm>
          <a:prstGeom prst="rect">
            <a:avLst/>
          </a:prstGeom>
          <a:solidFill>
            <a:srgbClr val="D9EAD3"/>
          </a:solidFill>
        </p:spPr>
        <p:txBody>
          <a:bodyPr spcFirstLastPara="1" wrap="square" lIns="91425" tIns="91425" rIns="91425" bIns="91425" anchor="ctr" anchorCtr="0">
            <a:noAutofit/>
          </a:bodyPr>
          <a:lstStyle/>
          <a:p>
            <a:pPr marL="0" lvl="0" indent="0" algn="ctr" rtl="0">
              <a:spcBef>
                <a:spcPts val="0"/>
              </a:spcBef>
              <a:spcAft>
                <a:spcPts val="0"/>
              </a:spcAft>
              <a:buNone/>
            </a:pPr>
            <a:r>
              <a:rPr lang="uk" i="1">
                <a:solidFill>
                  <a:srgbClr val="B6D7A8"/>
                </a:solidFill>
              </a:rPr>
              <a:t>Interesting facts about his art</a:t>
            </a:r>
            <a:endParaRPr i="1">
              <a:solidFill>
                <a:srgbClr val="B6D7A8"/>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7"/>
          <p:cNvSpPr txBox="1"/>
          <p:nvPr/>
        </p:nvSpPr>
        <p:spPr>
          <a:xfrm>
            <a:off x="184200" y="323800"/>
            <a:ext cx="8775600" cy="4673700"/>
          </a:xfrm>
          <a:prstGeom prst="rect">
            <a:avLst/>
          </a:prstGeom>
          <a:solidFill>
            <a:srgbClr val="C9DAF8"/>
          </a:solidFill>
          <a:ln>
            <a:noFill/>
          </a:ln>
        </p:spPr>
        <p:txBody>
          <a:bodyPr spcFirstLastPara="1" wrap="square" lIns="91425" tIns="91425" rIns="91425" bIns="91425" anchor="ctr" anchorCtr="0">
            <a:noAutofit/>
          </a:bodyPr>
          <a:lstStyle/>
          <a:p>
            <a:pPr marL="457200" lvl="0" indent="0" algn="l" rtl="0">
              <a:spcBef>
                <a:spcPts val="0"/>
              </a:spcBef>
              <a:spcAft>
                <a:spcPts val="0"/>
              </a:spcAft>
              <a:buNone/>
            </a:pPr>
            <a:r>
              <a:rPr lang="uk" sz="2200" i="1" dirty="0">
                <a:solidFill>
                  <a:srgbClr val="3C78D8"/>
                </a:solidFill>
              </a:rPr>
              <a:t>Today Leonardo is best known as an artist. In addition, it is possible that Da Vinci could be a sculptor: researchers at the University of Perugia, Giancarlo Gentilini and Carlo Cicci, claim that the terracotta head they found in 1990 was the only sculptural work of Leonardo da Vinci that came to us. However, Da Vinci itself, in various periods of his life, considered himself the first engineer or scientist. He gave the fine art not too much time and worked slowly. Therefore, Leonardo's artistic heritage is quantitatively small, and a number of his works are lost or significantly damaged. However, his contribution to the world of art culture is extremely important even against the backdrop of the cohort of geniuses given by the Italian Renaissance.</a:t>
            </a:r>
            <a:endParaRPr sz="2200" i="1" dirty="0">
              <a:solidFill>
                <a:srgbClr val="3C78D8"/>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8"/>
          <p:cNvSpPr txBox="1">
            <a:spLocks noGrp="1"/>
          </p:cNvSpPr>
          <p:nvPr>
            <p:ph type="title"/>
          </p:nvPr>
        </p:nvSpPr>
        <p:spPr>
          <a:xfrm>
            <a:off x="311700" y="2150850"/>
            <a:ext cx="8520600" cy="841800"/>
          </a:xfrm>
          <a:prstGeom prst="rect">
            <a:avLst/>
          </a:prstGeom>
          <a:solidFill>
            <a:srgbClr val="A4C2F4"/>
          </a:solidFill>
        </p:spPr>
        <p:txBody>
          <a:bodyPr spcFirstLastPara="1" wrap="square" lIns="91425" tIns="91425" rIns="91425" bIns="91425" anchor="ctr" anchorCtr="0">
            <a:noAutofit/>
          </a:bodyPr>
          <a:lstStyle/>
          <a:p>
            <a:pPr marL="0" lvl="0" indent="0" algn="ctr" rtl="0">
              <a:spcBef>
                <a:spcPts val="0"/>
              </a:spcBef>
              <a:spcAft>
                <a:spcPts val="0"/>
              </a:spcAft>
              <a:buNone/>
            </a:pPr>
            <a:r>
              <a:rPr lang="uk" i="1" dirty="0">
                <a:solidFill>
                  <a:srgbClr val="4A86E8"/>
                </a:solidFill>
              </a:rPr>
              <a:t>Thank you for </a:t>
            </a:r>
            <a:r>
              <a:rPr lang="en-US" i="1" dirty="0" smtClean="0">
                <a:solidFill>
                  <a:srgbClr val="4A86E8"/>
                </a:solidFill>
              </a:rPr>
              <a:t>attention</a:t>
            </a:r>
            <a:r>
              <a:rPr lang="uk" i="1" dirty="0" smtClean="0">
                <a:solidFill>
                  <a:srgbClr val="4A86E8"/>
                </a:solidFill>
              </a:rPr>
              <a:t>!</a:t>
            </a:r>
            <a:endParaRPr i="1" dirty="0">
              <a:solidFill>
                <a:srgbClr val="4A86E8"/>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300</Words>
  <Application>Microsoft Office PowerPoint</Application>
  <PresentationFormat>Екран (16:9)</PresentationFormat>
  <Paragraphs>10</Paragraphs>
  <Slides>6</Slides>
  <Notes>6</Notes>
  <HiddenSlides>0</HiddenSlides>
  <MMClips>0</MMClips>
  <ScaleCrop>false</ScaleCrop>
  <HeadingPairs>
    <vt:vector size="6" baseType="variant">
      <vt:variant>
        <vt:lpstr>Використані шрифти</vt:lpstr>
      </vt:variant>
      <vt:variant>
        <vt:i4>1</vt:i4>
      </vt:variant>
      <vt:variant>
        <vt:lpstr>Тема</vt:lpstr>
      </vt:variant>
      <vt:variant>
        <vt:i4>1</vt:i4>
      </vt:variant>
      <vt:variant>
        <vt:lpstr>Заголовки слайдів</vt:lpstr>
      </vt:variant>
      <vt:variant>
        <vt:i4>6</vt:i4>
      </vt:variant>
    </vt:vector>
  </HeadingPairs>
  <TitlesOfParts>
    <vt:vector size="8" baseType="lpstr">
      <vt:lpstr>Arial</vt:lpstr>
      <vt:lpstr>Simple Light</vt:lpstr>
      <vt:lpstr>Leonardo da Vinci and his art</vt:lpstr>
      <vt:lpstr>The first paintings by Leonardo da Vinci</vt:lpstr>
      <vt:lpstr>Презентація PowerPoint</vt:lpstr>
      <vt:lpstr>Interesting facts about his art</vt:lpstr>
      <vt:lpstr>Презентація PowerPoint</vt:lpstr>
      <vt:lpstr>Thank you for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Leonardo da Vinci and his art</dc:title>
  <dc:creator>Student2</dc:creator>
  <cp:lastModifiedBy>RePack by Diakov</cp:lastModifiedBy>
  <cp:revision>3</cp:revision>
  <dcterms:modified xsi:type="dcterms:W3CDTF">2018-12-26T08:26:18Z</dcterms:modified>
</cp:coreProperties>
</file>