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269" r:id="rId4"/>
    <p:sldId id="275" r:id="rId5"/>
    <p:sldId id="279" r:id="rId6"/>
    <p:sldId id="27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2" d="100"/>
          <a:sy n="42" d="100"/>
        </p:scale>
        <p:origin x="66"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1122363"/>
            <a:ext cx="9144000" cy="2387600"/>
          </a:xfrm>
        </p:spPr>
        <p:txBody>
          <a:bodyPr anchor="b"/>
          <a:lstStyle>
            <a:lvl1pPr algn="ctr">
              <a:defRPr sz="6000"/>
            </a:lvl1pPr>
          </a:lstStyle>
          <a:p>
            <a:r>
              <a:rPr lang="ro-RO"/>
              <a:t>Clic pentru editare stil titlu</a:t>
            </a:r>
            <a:endParaRPr lang="en-US"/>
          </a:p>
        </p:txBody>
      </p:sp>
      <p:sp>
        <p:nvSpPr>
          <p:cNvPr id="3" name="Subtitl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Clic pentru a edita stilul de subtitlu</a:t>
            </a:r>
            <a:endParaRPr lang="en-US"/>
          </a:p>
        </p:txBody>
      </p:sp>
      <p:sp>
        <p:nvSpPr>
          <p:cNvPr id="4" name="Substituent dată 3"/>
          <p:cNvSpPr>
            <a:spLocks noGrp="1"/>
          </p:cNvSpPr>
          <p:nvPr>
            <p:ph type="dt" sz="half" idx="10"/>
          </p:nvPr>
        </p:nvSpPr>
        <p:spPr/>
        <p:txBody>
          <a:bodyPr/>
          <a:lstStyle/>
          <a:p>
            <a:fld id="{A01103F4-115A-40E9-B006-626DBED927A8}"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125542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A01103F4-115A-40E9-B006-626DBED927A8}"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1634245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4900" y="365125"/>
            <a:ext cx="2628900" cy="5811838"/>
          </a:xfrm>
        </p:spPr>
        <p:txBody>
          <a:bodyPr vert="eaVert"/>
          <a:lstStyle/>
          <a:p>
            <a:r>
              <a:rPr lang="ro-RO"/>
              <a:t>Clic pentru editare stil titlu</a:t>
            </a:r>
            <a:endParaRPr lang="en-US"/>
          </a:p>
        </p:txBody>
      </p:sp>
      <p:sp>
        <p:nvSpPr>
          <p:cNvPr id="3" name="Substituent text vertical 2"/>
          <p:cNvSpPr>
            <a:spLocks noGrp="1"/>
          </p:cNvSpPr>
          <p:nvPr>
            <p:ph type="body" orient="vert" idx="1"/>
          </p:nvPr>
        </p:nvSpPr>
        <p:spPr>
          <a:xfrm>
            <a:off x="838200" y="365125"/>
            <a:ext cx="7734300" cy="5811838"/>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A01103F4-115A-40E9-B006-626DBED927A8}"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406882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A01103F4-115A-40E9-B006-626DBED927A8}"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119594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850" y="1709738"/>
            <a:ext cx="10515600" cy="2852737"/>
          </a:xfrm>
        </p:spPr>
        <p:txBody>
          <a:bodyPr anchor="b"/>
          <a:lstStyle>
            <a:lvl1pPr>
              <a:defRPr sz="6000"/>
            </a:lvl1pPr>
          </a:lstStyle>
          <a:p>
            <a:r>
              <a:rPr lang="ro-RO"/>
              <a:t>Clic pentru editare stil titlu</a:t>
            </a:r>
            <a:endParaRPr lang="en-US"/>
          </a:p>
        </p:txBody>
      </p:sp>
      <p:sp>
        <p:nvSpPr>
          <p:cNvPr id="3" name="Substituent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A01103F4-115A-40E9-B006-626DBED927A8}"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238489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sz="half" idx="1"/>
          </p:nvPr>
        </p:nvSpPr>
        <p:spPr>
          <a:xfrm>
            <a:off x="838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p:cNvSpPr>
            <a:spLocks noGrp="1"/>
          </p:cNvSpPr>
          <p:nvPr>
            <p:ph sz="half" idx="2"/>
          </p:nvPr>
        </p:nvSpPr>
        <p:spPr>
          <a:xfrm>
            <a:off x="6172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p:cNvSpPr>
            <a:spLocks noGrp="1"/>
          </p:cNvSpPr>
          <p:nvPr>
            <p:ph type="dt" sz="half" idx="10"/>
          </p:nvPr>
        </p:nvSpPr>
        <p:spPr/>
        <p:txBody>
          <a:bodyPr/>
          <a:lstStyle/>
          <a:p>
            <a:fld id="{A01103F4-115A-40E9-B006-626DBED927A8}"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394405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788" y="365125"/>
            <a:ext cx="10515600" cy="1325563"/>
          </a:xfrm>
        </p:spPr>
        <p:txBody>
          <a:bodyPr/>
          <a:lstStyle/>
          <a:p>
            <a:r>
              <a:rPr lang="ro-RO"/>
              <a:t>Clic pentru editare stil titlu</a:t>
            </a:r>
            <a:endParaRPr lang="en-US"/>
          </a:p>
        </p:txBody>
      </p:sp>
      <p:sp>
        <p:nvSpPr>
          <p:cNvPr id="3" name="Substituent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839788" y="2505075"/>
            <a:ext cx="5157787"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6172200" y="2505075"/>
            <a:ext cx="5183188"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p:cNvSpPr>
            <a:spLocks noGrp="1"/>
          </p:cNvSpPr>
          <p:nvPr>
            <p:ph type="dt" sz="half" idx="10"/>
          </p:nvPr>
        </p:nvSpPr>
        <p:spPr/>
        <p:txBody>
          <a:bodyPr/>
          <a:lstStyle/>
          <a:p>
            <a:fld id="{A01103F4-115A-40E9-B006-626DBED927A8}" type="datetimeFigureOut">
              <a:rPr lang="en-US" smtClean="0"/>
              <a:t>11/18/2018</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338912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dată 2"/>
          <p:cNvSpPr>
            <a:spLocks noGrp="1"/>
          </p:cNvSpPr>
          <p:nvPr>
            <p:ph type="dt" sz="half" idx="10"/>
          </p:nvPr>
        </p:nvSpPr>
        <p:spPr/>
        <p:txBody>
          <a:bodyPr/>
          <a:lstStyle/>
          <a:p>
            <a:fld id="{A01103F4-115A-40E9-B006-626DBED927A8}" type="datetimeFigureOut">
              <a:rPr lang="en-US" smtClean="0"/>
              <a:t>11/18/2018</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191036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A01103F4-115A-40E9-B006-626DBED927A8}" type="datetimeFigureOut">
              <a:rPr lang="en-US" smtClean="0"/>
              <a:t>11/18/2018</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337626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a:p>
        </p:txBody>
      </p:sp>
      <p:sp>
        <p:nvSpPr>
          <p:cNvPr id="3" name="Substituent conțin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A01103F4-115A-40E9-B006-626DBED927A8}"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340736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a:p>
        </p:txBody>
      </p:sp>
      <p:sp>
        <p:nvSpPr>
          <p:cNvPr id="3" name="Substituent i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A01103F4-115A-40E9-B006-626DBED927A8}"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180792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Clic pentru editare stil titlu</a:t>
            </a:r>
            <a:endParaRPr lang="en-US"/>
          </a:p>
        </p:txBody>
      </p:sp>
      <p:sp>
        <p:nvSpPr>
          <p:cNvPr id="3" name="Substituent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103F4-115A-40E9-B006-626DBED927A8}" type="datetimeFigureOut">
              <a:rPr lang="en-US" smtClean="0"/>
              <a:t>11/18/2018</a:t>
            </a:fld>
            <a:endParaRPr lang="en-US"/>
          </a:p>
        </p:txBody>
      </p:sp>
      <p:sp>
        <p:nvSpPr>
          <p:cNvPr id="5" name="Substituent subso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6705B-C802-4FFA-AD45-6285A0C7057E}" type="slidenum">
              <a:rPr lang="en-US" smtClean="0"/>
              <a:t>‹N°›</a:t>
            </a:fld>
            <a:endParaRPr lang="en-US"/>
          </a:p>
        </p:txBody>
      </p:sp>
    </p:spTree>
    <p:extLst>
      <p:ext uri="{BB962C8B-B14F-4D97-AF65-F5344CB8AC3E}">
        <p14:creationId xmlns:p14="http://schemas.microsoft.com/office/powerpoint/2010/main" val="2683034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42925" y="2689542"/>
            <a:ext cx="10515600" cy="4351338"/>
          </a:xfrm>
        </p:spPr>
        <p:txBody>
          <a:bodyPr>
            <a:normAutofit/>
          </a:bodyPr>
          <a:lstStyle/>
          <a:p>
            <a:pPr marL="0" indent="0">
              <a:buNone/>
            </a:pPr>
            <a:r>
              <a:rPr lang="en-US" sz="6000" b="1" dirty="0">
                <a:latin typeface="Bahnschrift" panose="020B0502040204020203" pitchFamily="34" charset="0"/>
              </a:rPr>
              <a:t>Paula is </a:t>
            </a:r>
          </a:p>
          <a:p>
            <a:pPr marL="0" indent="0">
              <a:buNone/>
            </a:pPr>
            <a:r>
              <a:rPr lang="en-US" sz="6000" b="1" dirty="0">
                <a:latin typeface="Bahnschrift" panose="020B0502040204020203" pitchFamily="34" charset="0"/>
              </a:rPr>
              <a:t>presenting</a:t>
            </a:r>
          </a:p>
          <a:p>
            <a:pPr marL="0" indent="0">
              <a:buNone/>
            </a:pPr>
            <a:r>
              <a:rPr lang="en-US" sz="6000" b="1" u="sng" dirty="0">
                <a:latin typeface="Bahnschrift" panose="020B0502040204020203" pitchFamily="34" charset="0"/>
              </a:rPr>
              <a:t>“Painting/</a:t>
            </a:r>
          </a:p>
          <a:p>
            <a:pPr marL="0" indent="0">
              <a:buNone/>
            </a:pPr>
            <a:r>
              <a:rPr lang="en-US" sz="6000" b="1" u="sng" dirty="0">
                <a:latin typeface="Bahnschrift" panose="020B0502040204020203" pitchFamily="34" charset="0"/>
              </a:rPr>
              <a:t>Sculpture</a:t>
            </a:r>
            <a:r>
              <a:rPr lang="en-US" sz="6000" b="1" dirty="0">
                <a:latin typeface="Bahnschrift" panose="020B0502040204020203" pitchFamily="34" charset="0"/>
              </a:rPr>
              <a:t>”.</a:t>
            </a:r>
          </a:p>
        </p:txBody>
      </p:sp>
      <p:pic>
        <p:nvPicPr>
          <p:cNvPr id="4" name="I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0725" y="847725"/>
            <a:ext cx="4086225" cy="5448300"/>
          </a:xfrm>
          <a:prstGeom prst="rect">
            <a:avLst/>
          </a:prstGeom>
        </p:spPr>
      </p:pic>
      <p:sp>
        <p:nvSpPr>
          <p:cNvPr id="5" name="ZoneTexte 4">
            <a:extLst>
              <a:ext uri="{FF2B5EF4-FFF2-40B4-BE49-F238E27FC236}">
                <a16:creationId xmlns:a16="http://schemas.microsoft.com/office/drawing/2014/main" id="{34214999-86AD-4F66-8F8B-6EE03FB08B1D}"/>
              </a:ext>
            </a:extLst>
          </p:cNvPr>
          <p:cNvSpPr txBox="1"/>
          <p:nvPr/>
        </p:nvSpPr>
        <p:spPr>
          <a:xfrm>
            <a:off x="8581406" y="6488668"/>
            <a:ext cx="2000869" cy="369332"/>
          </a:xfrm>
          <a:prstGeom prst="rect">
            <a:avLst/>
          </a:prstGeom>
          <a:solidFill>
            <a:schemeClr val="bg1">
              <a:alpha val="50000"/>
            </a:schemeClr>
          </a:solidFill>
        </p:spPr>
        <p:txBody>
          <a:bodyPr wrap="none" rtlCol="0">
            <a:spAutoFit/>
          </a:bodyPr>
          <a:lstStyle/>
          <a:p>
            <a:pPr algn="r"/>
            <a:r>
              <a:rPr lang="fr-FR" b="1" dirty="0"/>
              <a:t>AI</a:t>
            </a:r>
            <a:r>
              <a:rPr lang="az-Cyrl-AZ" b="1" dirty="0"/>
              <a:t>И</a:t>
            </a:r>
            <a:r>
              <a:rPr lang="fr-FR" b="1" dirty="0"/>
              <a:t>AMO</a:t>
            </a:r>
            <a:r>
              <a:rPr lang="az-Cyrl-AZ" b="1" dirty="0"/>
              <a:t>Я </a:t>
            </a:r>
            <a:r>
              <a:rPr lang="fr-FR" b="1" dirty="0" err="1"/>
              <a:t>iohoɿo</a:t>
            </a:r>
            <a:r>
              <a:rPr lang="iu-Cans-CA" b="1" dirty="0"/>
              <a:t>ᗡ</a:t>
            </a:r>
            <a:endParaRPr lang="fr-FR" dirty="0"/>
          </a:p>
        </p:txBody>
      </p:sp>
      <p:pic>
        <p:nvPicPr>
          <p:cNvPr id="6" name="Image 5">
            <a:extLst>
              <a:ext uri="{FF2B5EF4-FFF2-40B4-BE49-F238E27FC236}">
                <a16:creationId xmlns:a16="http://schemas.microsoft.com/office/drawing/2014/main" id="{BB4BF9D9-8B92-48E6-BAB4-96B68C851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182880"/>
            <a:ext cx="2506662" cy="2506662"/>
          </a:xfrm>
          <a:prstGeom prst="rect">
            <a:avLst/>
          </a:prstGeom>
        </p:spPr>
      </p:pic>
    </p:spTree>
    <p:extLst>
      <p:ext uri="{BB962C8B-B14F-4D97-AF65-F5344CB8AC3E}">
        <p14:creationId xmlns:p14="http://schemas.microsoft.com/office/powerpoint/2010/main" val="2457482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28600" y="133349"/>
            <a:ext cx="11753849" cy="6600826"/>
          </a:xfrm>
        </p:spPr>
        <p:txBody>
          <a:bodyPr>
            <a:normAutofit/>
          </a:bodyPr>
          <a:lstStyle/>
          <a:p>
            <a:endParaRPr lang="en-US" dirty="0"/>
          </a:p>
          <a:p>
            <a:pPr algn="just"/>
            <a:r>
              <a:rPr lang="en-US" dirty="0">
                <a:latin typeface="Bahnschrift" panose="020B0502040204020203" pitchFamily="34" charset="0"/>
              </a:rPr>
              <a:t>        Leonardo has often been described as the archetype of the "Renaissance man", a man whose seemingly infinite curiosity was </a:t>
            </a:r>
            <a:r>
              <a:rPr lang="en-US" dirty="0" err="1">
                <a:latin typeface="Bahnschrift" panose="020B0502040204020203" pitchFamily="34" charset="0"/>
              </a:rPr>
              <a:t>equalled</a:t>
            </a:r>
            <a:r>
              <a:rPr lang="en-US" dirty="0">
                <a:latin typeface="Bahnschrift" panose="020B0502040204020203" pitchFamily="34" charset="0"/>
              </a:rPr>
              <a:t> only by his powers of invention. He is widely considered to be one of the greatest painters of all time and perhaps the most diversely talented person ever to have lived.</a:t>
            </a:r>
          </a:p>
          <a:p>
            <a:pPr algn="just"/>
            <a:endParaRPr lang="en-US" dirty="0">
              <a:latin typeface="Bahnschrift" panose="020B0502040204020203" pitchFamily="34" charset="0"/>
            </a:endParaRPr>
          </a:p>
          <a:p>
            <a:pPr algn="just"/>
            <a:endParaRPr lang="en-US" dirty="0">
              <a:latin typeface="Bahnschrift" panose="020B0502040204020203" pitchFamily="34" charset="0"/>
            </a:endParaRPr>
          </a:p>
          <a:p>
            <a:endParaRPr lang="en-US" dirty="0"/>
          </a:p>
          <a:p>
            <a:endParaRPr lang="en-US" dirty="0"/>
          </a:p>
          <a:p>
            <a:endParaRPr lang="en-US" dirty="0"/>
          </a:p>
          <a:p>
            <a:endParaRPr lang="en-US" dirty="0"/>
          </a:p>
          <a:p>
            <a:pPr marL="0" indent="0">
              <a:buNone/>
            </a:pPr>
            <a:endParaRPr lang="en-US" dirty="0"/>
          </a:p>
        </p:txBody>
      </p:sp>
      <p:pic>
        <p:nvPicPr>
          <p:cNvPr id="4" name="Imagine 3"/>
          <p:cNvPicPr>
            <a:picLocks noChangeAspect="1"/>
          </p:cNvPicPr>
          <p:nvPr/>
        </p:nvPicPr>
        <p:blipFill>
          <a:blip r:embed="rId3"/>
          <a:stretch>
            <a:fillRect/>
          </a:stretch>
        </p:blipFill>
        <p:spPr>
          <a:xfrm>
            <a:off x="2018813" y="2868628"/>
            <a:ext cx="3286612" cy="3319726"/>
          </a:xfrm>
          <a:prstGeom prst="rect">
            <a:avLst/>
          </a:prstGeom>
        </p:spPr>
      </p:pic>
      <p:pic>
        <p:nvPicPr>
          <p:cNvPr id="5" name="Imagine 4"/>
          <p:cNvPicPr>
            <a:picLocks noChangeAspect="1"/>
          </p:cNvPicPr>
          <p:nvPr/>
        </p:nvPicPr>
        <p:blipFill>
          <a:blip r:embed="rId4"/>
          <a:stretch>
            <a:fillRect/>
          </a:stretch>
        </p:blipFill>
        <p:spPr>
          <a:xfrm>
            <a:off x="7233757" y="2522832"/>
            <a:ext cx="2636415" cy="4011318"/>
          </a:xfrm>
          <a:prstGeom prst="rect">
            <a:avLst/>
          </a:prstGeom>
        </p:spPr>
      </p:pic>
    </p:spTree>
    <p:extLst>
      <p:ext uri="{BB962C8B-B14F-4D97-AF65-F5344CB8AC3E}">
        <p14:creationId xmlns:p14="http://schemas.microsoft.com/office/powerpoint/2010/main" val="1826388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19074" y="590550"/>
            <a:ext cx="11706226" cy="6448425"/>
          </a:xfrm>
        </p:spPr>
        <p:txBody>
          <a:bodyPr/>
          <a:lstStyle/>
          <a:p>
            <a:pPr algn="just"/>
            <a:r>
              <a:rPr lang="en-US" dirty="0"/>
              <a:t>      </a:t>
            </a:r>
            <a:r>
              <a:rPr lang="en-US" dirty="0">
                <a:latin typeface="Bahnschrift" panose="020B0502040204020203" pitchFamily="34" charset="0"/>
              </a:rPr>
              <a:t>It is primarily as a painter that Leonardo was and is renowned. Two of his works, the Mona Lisa and The Last Supper occupy unique positions as the most famous, most reproduced and most parodied portrait and religious painting of all time, their fame approached only by Michelangelo's Creation of Adam.</a:t>
            </a:r>
          </a:p>
        </p:txBody>
      </p:sp>
      <p:pic>
        <p:nvPicPr>
          <p:cNvPr id="5" name="Imagine 4"/>
          <p:cNvPicPr>
            <a:picLocks noChangeAspect="1"/>
          </p:cNvPicPr>
          <p:nvPr/>
        </p:nvPicPr>
        <p:blipFill>
          <a:blip r:embed="rId3"/>
          <a:stretch>
            <a:fillRect/>
          </a:stretch>
        </p:blipFill>
        <p:spPr>
          <a:xfrm>
            <a:off x="6344270" y="3014231"/>
            <a:ext cx="5276229" cy="3308821"/>
          </a:xfrm>
          <a:prstGeom prst="rect">
            <a:avLst/>
          </a:prstGeom>
        </p:spPr>
      </p:pic>
      <p:pic>
        <p:nvPicPr>
          <p:cNvPr id="6" name="I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939" y="3014231"/>
            <a:ext cx="5266062" cy="3352378"/>
          </a:xfrm>
          <a:prstGeom prst="rect">
            <a:avLst/>
          </a:prstGeom>
        </p:spPr>
      </p:pic>
    </p:spTree>
    <p:extLst>
      <p:ext uri="{BB962C8B-B14F-4D97-AF65-F5344CB8AC3E}">
        <p14:creationId xmlns:p14="http://schemas.microsoft.com/office/powerpoint/2010/main" val="141811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81000" y="434975"/>
            <a:ext cx="6096000" cy="6261100"/>
          </a:xfrm>
        </p:spPr>
        <p:txBody>
          <a:bodyPr>
            <a:normAutofit fontScale="92500" lnSpcReduction="20000"/>
          </a:bodyPr>
          <a:lstStyle/>
          <a:p>
            <a:pPr algn="just"/>
            <a:r>
              <a:rPr lang="en-US" dirty="0">
                <a:latin typeface="Bahnschrift" panose="020B0502040204020203" pitchFamily="34" charset="0"/>
              </a:rPr>
              <a:t>        Mona Lisa, known also as La </a:t>
            </a:r>
            <a:r>
              <a:rPr lang="en-US" dirty="0" err="1">
                <a:latin typeface="Bahnschrift" panose="020B0502040204020203" pitchFamily="34" charset="0"/>
              </a:rPr>
              <a:t>Gioconda</a:t>
            </a:r>
            <a:r>
              <a:rPr lang="en-US" dirty="0">
                <a:latin typeface="Bahnschrift" panose="020B0502040204020203" pitchFamily="34" charset="0"/>
              </a:rPr>
              <a:t>, presents a woman in half-body portrait, which has as a backdrop a distant landscape. Yet this simple description of a seemingly standard composition gives little sense of Leonardo’s achievement. The sensuous curves of the sitter’s hair and clothing, created through </a:t>
            </a:r>
            <a:r>
              <a:rPr lang="en-US" dirty="0" err="1">
                <a:latin typeface="Bahnschrift" panose="020B0502040204020203" pitchFamily="34" charset="0"/>
              </a:rPr>
              <a:t>sfumato</a:t>
            </a:r>
            <a:r>
              <a:rPr lang="en-US" dirty="0">
                <a:latin typeface="Bahnschrift" panose="020B0502040204020203" pitchFamily="34" charset="0"/>
              </a:rPr>
              <a:t> (use of fine shading), are echoed in the shapes of the valleys and rivers behind her. The sense of overall harmony achieved in the painting—especially apparent in the sitter’s faint smile—reflects Leonardo’s idea of the cosmic link connecting humanity and nature, making this painting an enduring record of Leonardo’s vision. This painting is the best known, the most visited, the most written about, the most sung about, the most parodied work of art in the world.</a:t>
            </a:r>
          </a:p>
        </p:txBody>
      </p:sp>
      <p:pic>
        <p:nvPicPr>
          <p:cNvPr id="5" name="Imagine 4"/>
          <p:cNvPicPr>
            <a:picLocks noChangeAspect="1"/>
          </p:cNvPicPr>
          <p:nvPr/>
        </p:nvPicPr>
        <p:blipFill>
          <a:blip r:embed="rId3"/>
          <a:stretch>
            <a:fillRect/>
          </a:stretch>
        </p:blipFill>
        <p:spPr>
          <a:xfrm>
            <a:off x="7424432" y="708106"/>
            <a:ext cx="3662668" cy="5477202"/>
          </a:xfrm>
          <a:prstGeom prst="rect">
            <a:avLst/>
          </a:prstGeom>
        </p:spPr>
      </p:pic>
    </p:spTree>
    <p:extLst>
      <p:ext uri="{BB962C8B-B14F-4D97-AF65-F5344CB8AC3E}">
        <p14:creationId xmlns:p14="http://schemas.microsoft.com/office/powerpoint/2010/main" val="3839457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19100" y="949325"/>
            <a:ext cx="11544299" cy="4351338"/>
          </a:xfrm>
        </p:spPr>
        <p:txBody>
          <a:bodyPr/>
          <a:lstStyle/>
          <a:p>
            <a:r>
              <a:rPr lang="en-US" sz="4000" dirty="0">
                <a:latin typeface="Bahnschrift" panose="020B0502040204020203" pitchFamily="34" charset="0"/>
              </a:rPr>
              <a:t>Leonardo's drawing of the Vitruvian Man is also iconic</a:t>
            </a:r>
            <a:r>
              <a:rPr lang="en-US" dirty="0"/>
              <a:t>.</a:t>
            </a:r>
          </a:p>
        </p:txBody>
      </p:sp>
      <p:pic>
        <p:nvPicPr>
          <p:cNvPr id="4" name="Imagine 3"/>
          <p:cNvPicPr>
            <a:picLocks noChangeAspect="1"/>
          </p:cNvPicPr>
          <p:nvPr/>
        </p:nvPicPr>
        <p:blipFill>
          <a:blip r:embed="rId3"/>
          <a:stretch>
            <a:fillRect/>
          </a:stretch>
        </p:blipFill>
        <p:spPr>
          <a:xfrm>
            <a:off x="3983123" y="2026491"/>
            <a:ext cx="4416252" cy="4401628"/>
          </a:xfrm>
          <a:prstGeom prst="rect">
            <a:avLst/>
          </a:prstGeom>
        </p:spPr>
      </p:pic>
    </p:spTree>
    <p:extLst>
      <p:ext uri="{BB962C8B-B14F-4D97-AF65-F5344CB8AC3E}">
        <p14:creationId xmlns:p14="http://schemas.microsoft.com/office/powerpoint/2010/main" val="2934107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04775" y="282575"/>
            <a:ext cx="12020550" cy="4351338"/>
          </a:xfrm>
        </p:spPr>
        <p:txBody>
          <a:bodyPr>
            <a:normAutofit/>
          </a:bodyPr>
          <a:lstStyle/>
          <a:p>
            <a:pPr algn="just"/>
            <a:r>
              <a:rPr lang="en-US" dirty="0">
                <a:latin typeface="Bahnschrift" panose="020B0502040204020203" pitchFamily="34" charset="0"/>
              </a:rPr>
              <a:t>      </a:t>
            </a:r>
            <a:r>
              <a:rPr lang="en-US" sz="2400" dirty="0">
                <a:latin typeface="Bahnschrift" panose="020B0502040204020203" pitchFamily="34" charset="0"/>
              </a:rPr>
              <a:t>Also, Leonardo worked as a sculptor from his youth on, as shown in his own statements and those of other sources. A small group of generals’ heads in marble and plaster, works of Verrocchio’s followers, are sometimes linked with Leonardo, because a lovely drawing attributed to him that is on the same theme suggests such a connection. But the inferior quality of this group of sculpture rules out an attribution to the master. No trace has remained of the heads of women and children that, according to Vasari, Leonardo modeled in clay in his youth.</a:t>
            </a:r>
          </a:p>
          <a:p>
            <a:pPr algn="just"/>
            <a:r>
              <a:rPr lang="en-US" sz="2400" dirty="0">
                <a:latin typeface="Bahnschrift" panose="020B0502040204020203" pitchFamily="34" charset="0"/>
              </a:rPr>
              <a:t>      The two great sculptural projects to which Leonardo devoted himself wholeheartedly were not realized; neither the huge, bronze equestrian statue for Francesco Sforza, and the monument for Marshal </a:t>
            </a:r>
            <a:r>
              <a:rPr lang="en-US" sz="2400" dirty="0" err="1">
                <a:latin typeface="Bahnschrift" panose="020B0502040204020203" pitchFamily="34" charset="0"/>
              </a:rPr>
              <a:t>Trivulzio</a:t>
            </a:r>
            <a:r>
              <a:rPr lang="en-US" sz="2400" dirty="0">
                <a:latin typeface="Bahnschrift" panose="020B0502040204020203" pitchFamily="34" charset="0"/>
              </a:rPr>
              <a:t>.</a:t>
            </a:r>
          </a:p>
          <a:p>
            <a:pPr algn="just"/>
            <a:endParaRPr lang="en-US" sz="2400" dirty="0">
              <a:latin typeface="Bahnschrift" panose="020B0502040204020203" pitchFamily="34" charset="0"/>
            </a:endParaRPr>
          </a:p>
        </p:txBody>
      </p:sp>
      <p:pic>
        <p:nvPicPr>
          <p:cNvPr id="4" name="Imagine 3"/>
          <p:cNvPicPr>
            <a:picLocks noChangeAspect="1"/>
          </p:cNvPicPr>
          <p:nvPr/>
        </p:nvPicPr>
        <p:blipFill>
          <a:blip r:embed="rId3"/>
          <a:stretch>
            <a:fillRect/>
          </a:stretch>
        </p:blipFill>
        <p:spPr>
          <a:xfrm>
            <a:off x="2308965" y="3836441"/>
            <a:ext cx="4418038" cy="2945359"/>
          </a:xfrm>
          <a:prstGeom prst="rect">
            <a:avLst/>
          </a:prstGeom>
        </p:spPr>
      </p:pic>
      <p:sp>
        <p:nvSpPr>
          <p:cNvPr id="5" name="Dreptunghi 4"/>
          <p:cNvSpPr/>
          <p:nvPr/>
        </p:nvSpPr>
        <p:spPr>
          <a:xfrm>
            <a:off x="6727003" y="4776788"/>
            <a:ext cx="3314728" cy="461665"/>
          </a:xfrm>
          <a:prstGeom prst="rect">
            <a:avLst/>
          </a:prstGeom>
        </p:spPr>
        <p:txBody>
          <a:bodyPr wrap="square">
            <a:spAutoFit/>
          </a:bodyPr>
          <a:lstStyle/>
          <a:p>
            <a:r>
              <a:rPr lang="en-US" sz="2400" dirty="0">
                <a:latin typeface="Bahnschrift" panose="020B0502040204020203" pitchFamily="34" charset="0"/>
              </a:rPr>
              <a:t>LEONARDO’S HORSE </a:t>
            </a:r>
          </a:p>
        </p:txBody>
      </p:sp>
    </p:spTree>
    <p:extLst>
      <p:ext uri="{BB962C8B-B14F-4D97-AF65-F5344CB8AC3E}">
        <p14:creationId xmlns:p14="http://schemas.microsoft.com/office/powerpoint/2010/main" val="750833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426</Words>
  <Application>Microsoft Office PowerPoint</Application>
  <PresentationFormat>Grand écran</PresentationFormat>
  <Paragraphs>18</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Bahnschrift</vt:lpstr>
      <vt:lpstr>Calibri</vt:lpstr>
      <vt:lpstr>Calibri Light</vt:lpstr>
      <vt:lpstr>Euphemia</vt:lpstr>
      <vt:lpstr>Temă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VINCI CODE</dc:title>
  <dc:creator>pc</dc:creator>
  <cp:lastModifiedBy>eric vayssie</cp:lastModifiedBy>
  <cp:revision>22</cp:revision>
  <dcterms:created xsi:type="dcterms:W3CDTF">2018-11-15T14:49:55Z</dcterms:created>
  <dcterms:modified xsi:type="dcterms:W3CDTF">2018-11-18T17:29:35Z</dcterms:modified>
</cp:coreProperties>
</file>