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1" r:id="rId2"/>
    <p:sldId id="256" r:id="rId3"/>
    <p:sldId id="258" r:id="rId4"/>
    <p:sldId id="257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67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6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62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5745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361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24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599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00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8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0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03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59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59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40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2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78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89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276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ainting" TargetMode="External"/><Relationship Id="rId13" Type="http://schemas.openxmlformats.org/officeDocument/2006/relationships/hyperlink" Target="https://en.wikipedia.org/wiki/Mathematics" TargetMode="External"/><Relationship Id="rId18" Type="http://schemas.openxmlformats.org/officeDocument/2006/relationships/hyperlink" Target="https://en.wikipedia.org/wiki/Astronomy" TargetMode="External"/><Relationship Id="rId26" Type="http://schemas.openxmlformats.org/officeDocument/2006/relationships/hyperlink" Target="https://en.wikipedia.org/wiki/Helicopter" TargetMode="External"/><Relationship Id="rId3" Type="http://schemas.openxmlformats.org/officeDocument/2006/relationships/hyperlink" Target="https://upload.wikimedia.org/wikipedia/commons/8/89/It-Leonardo_di_ser_Piero_da_Vinci.ogg" TargetMode="External"/><Relationship Id="rId21" Type="http://schemas.openxmlformats.org/officeDocument/2006/relationships/hyperlink" Target="https://en.wikipedia.org/wiki/History" TargetMode="External"/><Relationship Id="rId7" Type="http://schemas.openxmlformats.org/officeDocument/2006/relationships/hyperlink" Target="https://en.wikipedia.org/wiki/Invention" TargetMode="External"/><Relationship Id="rId12" Type="http://schemas.openxmlformats.org/officeDocument/2006/relationships/hyperlink" Target="https://en.wikipedia.org/wiki/Music" TargetMode="External"/><Relationship Id="rId17" Type="http://schemas.openxmlformats.org/officeDocument/2006/relationships/hyperlink" Target="https://en.wikipedia.org/wiki/Geology" TargetMode="External"/><Relationship Id="rId25" Type="http://schemas.openxmlformats.org/officeDocument/2006/relationships/hyperlink" Target="https://en.wikipedia.org/wiki/Parachute" TargetMode="External"/><Relationship Id="rId2" Type="http://schemas.openxmlformats.org/officeDocument/2006/relationships/hyperlink" Target="https://en.wikipedia.org/wiki/Help:IPA/Italian" TargetMode="External"/><Relationship Id="rId16" Type="http://schemas.openxmlformats.org/officeDocument/2006/relationships/hyperlink" Target="https://en.wikipedia.org/wiki/Anatomy" TargetMode="External"/><Relationship Id="rId20" Type="http://schemas.openxmlformats.org/officeDocument/2006/relationships/hyperlink" Target="https://en.wikipedia.org/wiki/Writing" TargetMode="External"/><Relationship Id="rId29" Type="http://schemas.openxmlformats.org/officeDocument/2006/relationships/hyperlink" Target="https://en.wikipedia.org/wiki/Renaissance_humanis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Italian_Renaissance" TargetMode="External"/><Relationship Id="rId11" Type="http://schemas.openxmlformats.org/officeDocument/2006/relationships/hyperlink" Target="https://en.wikipedia.org/wiki/Science" TargetMode="External"/><Relationship Id="rId24" Type="http://schemas.openxmlformats.org/officeDocument/2006/relationships/hyperlink" Target="https://en.wikipedia.org/wiki/Ichnology" TargetMode="External"/><Relationship Id="rId5" Type="http://schemas.openxmlformats.org/officeDocument/2006/relationships/hyperlink" Target="https://en.wikipedia.org/wiki/Polymath" TargetMode="External"/><Relationship Id="rId15" Type="http://schemas.openxmlformats.org/officeDocument/2006/relationships/hyperlink" Target="https://en.wikipedia.org/wiki/Literature" TargetMode="External"/><Relationship Id="rId23" Type="http://schemas.openxmlformats.org/officeDocument/2006/relationships/hyperlink" Target="https://en.wikipedia.org/wiki/Paleontology" TargetMode="External"/><Relationship Id="rId28" Type="http://schemas.openxmlformats.org/officeDocument/2006/relationships/hyperlink" Target="https://en.wikipedia.org/wiki/Leonardo_da_Vinci" TargetMode="External"/><Relationship Id="rId10" Type="http://schemas.openxmlformats.org/officeDocument/2006/relationships/hyperlink" Target="https://en.wikipedia.org/wiki/Architecture" TargetMode="External"/><Relationship Id="rId19" Type="http://schemas.openxmlformats.org/officeDocument/2006/relationships/hyperlink" Target="https://en.wikipedia.org/wiki/Botany" TargetMode="External"/><Relationship Id="rId4" Type="http://schemas.openxmlformats.org/officeDocument/2006/relationships/hyperlink" Target="https://en.wikipedia.org/wiki/Italians" TargetMode="External"/><Relationship Id="rId9" Type="http://schemas.openxmlformats.org/officeDocument/2006/relationships/hyperlink" Target="https://en.wikipedia.org/wiki/Sculpting" TargetMode="External"/><Relationship Id="rId14" Type="http://schemas.openxmlformats.org/officeDocument/2006/relationships/hyperlink" Target="https://en.wikipedia.org/wiki/Engineering" TargetMode="External"/><Relationship Id="rId22" Type="http://schemas.openxmlformats.org/officeDocument/2006/relationships/hyperlink" Target="https://en.wikipedia.org/wiki/Cartography" TargetMode="External"/><Relationship Id="rId27" Type="http://schemas.openxmlformats.org/officeDocument/2006/relationships/hyperlink" Target="https://en.wikipedia.org/wiki/Tank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ortrait_painting" TargetMode="External"/><Relationship Id="rId13" Type="http://schemas.openxmlformats.org/officeDocument/2006/relationships/hyperlink" Target="https://en.wikipedia.org/wiki/Lisa_del_Giocondo" TargetMode="External"/><Relationship Id="rId18" Type="http://schemas.openxmlformats.org/officeDocument/2006/relationships/hyperlink" Target="https://en.wikipedia.org/wiki/Louvre" TargetMode="External"/><Relationship Id="rId3" Type="http://schemas.openxmlformats.org/officeDocument/2006/relationships/hyperlink" Target="https://en.wikipedia.org/wiki/Help:IPA/English" TargetMode="External"/><Relationship Id="rId7" Type="http://schemas.openxmlformats.org/officeDocument/2006/relationships/hyperlink" Target="https://en.wikipedia.org/wiki/Help:IPA/French" TargetMode="External"/><Relationship Id="rId12" Type="http://schemas.openxmlformats.org/officeDocument/2006/relationships/hyperlink" Target="https://en.wikipedia.org/wiki/Guinness_World_Records" TargetMode="External"/><Relationship Id="rId17" Type="http://schemas.openxmlformats.org/officeDocument/2006/relationships/hyperlink" Target="https://en.wikipedia.org/wiki/French_Republic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s://en.wikipedia.org/wiki/Francis_I_of_France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n.wikipedia.org/wiki/French_language" TargetMode="External"/><Relationship Id="rId11" Type="http://schemas.openxmlformats.org/officeDocument/2006/relationships/hyperlink" Target="https://en.wikipedia.org/wiki/Mona_Lisa" TargetMode="External"/><Relationship Id="rId5" Type="http://schemas.openxmlformats.org/officeDocument/2006/relationships/hyperlink" Target="https://en.wikipedia.org/wiki/Help:IPA/Italian" TargetMode="External"/><Relationship Id="rId15" Type="http://schemas.openxmlformats.org/officeDocument/2006/relationships/hyperlink" Target="https://en.wikipedia.org/wiki/Panel_painting" TargetMode="External"/><Relationship Id="rId10" Type="http://schemas.openxmlformats.org/officeDocument/2006/relationships/hyperlink" Target="https://en.wikipedia.org/wiki/Leonardo_da_Vinci" TargetMode="External"/><Relationship Id="rId19" Type="http://schemas.openxmlformats.org/officeDocument/2006/relationships/hyperlink" Target="https://en.wikipedia.org/wiki/Paris" TargetMode="External"/><Relationship Id="rId4" Type="http://schemas.openxmlformats.org/officeDocument/2006/relationships/hyperlink" Target="https://en.wikipedia.org/wiki/Italian_language" TargetMode="External"/><Relationship Id="rId9" Type="http://schemas.openxmlformats.org/officeDocument/2006/relationships/hyperlink" Target="https://en.wikipedia.org/wiki/Italian_Renaissance" TargetMode="External"/><Relationship Id="rId14" Type="http://schemas.openxmlformats.org/officeDocument/2006/relationships/hyperlink" Target="https://en.wikipedia.org/wiki/Lombardy_Popla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35ECA-DF8D-4FBC-9216-7CC66CCEC8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err="1">
                <a:cs typeface="Calibri"/>
              </a:rPr>
              <a:t>Leonardo</a:t>
            </a:r>
            <a:r>
              <a:rPr lang="ru-RU" sz="6000" dirty="0">
                <a:cs typeface="Calibri"/>
              </a:rPr>
              <a:t> </a:t>
            </a:r>
            <a:r>
              <a:rPr lang="ru-RU" sz="6000" dirty="0" err="1">
                <a:cs typeface="Calibri"/>
              </a:rPr>
              <a:t>da</a:t>
            </a:r>
            <a:r>
              <a:rPr lang="ru-RU" sz="6000" dirty="0">
                <a:cs typeface="Calibri"/>
              </a:rPr>
              <a:t> </a:t>
            </a:r>
            <a:r>
              <a:rPr lang="ru-RU" sz="6000" dirty="0" err="1">
                <a:cs typeface="Calibri"/>
              </a:rPr>
              <a:t>Vinchi</a:t>
            </a:r>
            <a:r>
              <a:rPr lang="ru-RU" dirty="0">
                <a:cs typeface="Calibri"/>
              </a:rPr>
              <a:t> 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F6599E-DAC1-46A2-B8A4-AF88CC7893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err="1">
                <a:cs typeface="Calibri"/>
              </a:rPr>
              <a:t>Allan</a:t>
            </a:r>
            <a:r>
              <a:rPr lang="ru-RU" dirty="0">
                <a:cs typeface="Calibri"/>
              </a:rPr>
              <a:t> </a:t>
            </a:r>
            <a:r>
              <a:rPr lang="ru-RU" dirty="0" err="1">
                <a:cs typeface="Calibri"/>
              </a:rPr>
              <a:t>Makay</a:t>
            </a:r>
          </a:p>
          <a:p>
            <a:r>
              <a:rPr lang="ru-RU" dirty="0" err="1">
                <a:cs typeface="Calibri"/>
              </a:rPr>
              <a:t>Tafakkur</a:t>
            </a:r>
            <a:r>
              <a:rPr lang="ru-RU" dirty="0">
                <a:cs typeface="Calibri"/>
              </a:rPr>
              <a:t>, </a:t>
            </a:r>
            <a:r>
              <a:rPr lang="ru-RU" dirty="0" err="1">
                <a:cs typeface="Calibri"/>
              </a:rPr>
              <a:t>Azerbaijan</a:t>
            </a:r>
          </a:p>
        </p:txBody>
      </p:sp>
    </p:spTree>
    <p:extLst>
      <p:ext uri="{BB962C8B-B14F-4D97-AF65-F5344CB8AC3E}">
        <p14:creationId xmlns:p14="http://schemas.microsoft.com/office/powerpoint/2010/main" val="116389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Leonardo </a:t>
            </a:r>
            <a:r>
              <a:rPr lang="en-US" dirty="0" err="1"/>
              <a:t>da</a:t>
            </a:r>
            <a:r>
              <a:rPr lang="en-US" dirty="0"/>
              <a:t> Vinci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b="1" dirty="0"/>
              <a:t>Leonardo </a:t>
            </a:r>
            <a:r>
              <a:rPr lang="en-US" b="1" dirty="0" err="1"/>
              <a:t>di</a:t>
            </a:r>
            <a:r>
              <a:rPr lang="en-US" b="1" dirty="0"/>
              <a:t> ser </a:t>
            </a:r>
            <a:r>
              <a:rPr lang="en-US" b="1" dirty="0" err="1"/>
              <a:t>Piero</a:t>
            </a:r>
            <a:r>
              <a:rPr lang="en-US" b="1" dirty="0"/>
              <a:t> </a:t>
            </a:r>
            <a:r>
              <a:rPr lang="en-US" b="1" dirty="0" err="1"/>
              <a:t>da</a:t>
            </a:r>
            <a:r>
              <a:rPr lang="en-US" b="1" dirty="0"/>
              <a:t> Vinci</a:t>
            </a:r>
            <a:r>
              <a:rPr lang="en-US" dirty="0"/>
              <a:t> (Italian: </a:t>
            </a:r>
            <a:r>
              <a:rPr lang="en-US" dirty="0">
                <a:hlinkClick r:id="rId2" tooltip="Help:IPA/Italian"/>
              </a:rPr>
              <a:t>[</a:t>
            </a:r>
            <a:r>
              <a:rPr lang="en-US" dirty="0" err="1">
                <a:hlinkClick r:id="rId2" tooltip="Help:IPA/Italian"/>
              </a:rPr>
              <a:t>leoˈnardo</a:t>
            </a:r>
            <a:r>
              <a:rPr lang="en-US" dirty="0">
                <a:hlinkClick r:id="rId2" tooltip="Help:IPA/Italian"/>
              </a:rPr>
              <a:t> </a:t>
            </a:r>
            <a:r>
              <a:rPr lang="en-US" dirty="0" err="1">
                <a:hlinkClick r:id="rId2" tooltip="Help:IPA/Italian"/>
              </a:rPr>
              <a:t>di</a:t>
            </a:r>
            <a:r>
              <a:rPr lang="en-US" dirty="0">
                <a:hlinkClick r:id="rId2" tooltip="Help:IPA/Italian"/>
              </a:rPr>
              <a:t> ˌ</a:t>
            </a:r>
            <a:r>
              <a:rPr lang="en-US" dirty="0" err="1">
                <a:hlinkClick r:id="rId2" tooltip="Help:IPA/Italian"/>
              </a:rPr>
              <a:t>sɛr</a:t>
            </a:r>
            <a:r>
              <a:rPr lang="en-US" dirty="0">
                <a:hlinkClick r:id="rId2" tooltip="Help:IPA/Italian"/>
              </a:rPr>
              <a:t> ˈ</a:t>
            </a:r>
            <a:r>
              <a:rPr lang="en-US" dirty="0" err="1">
                <a:hlinkClick r:id="rId2" tooltip="Help:IPA/Italian"/>
              </a:rPr>
              <a:t>pjɛːro</a:t>
            </a:r>
            <a:r>
              <a:rPr lang="en-US" dirty="0">
                <a:hlinkClick r:id="rId2" tooltip="Help:IPA/Italian"/>
              </a:rPr>
              <a:t> </a:t>
            </a:r>
            <a:r>
              <a:rPr lang="en-US" dirty="0" err="1">
                <a:hlinkClick r:id="rId2" tooltip="Help:IPA/Italian"/>
              </a:rPr>
              <a:t>da</a:t>
            </a:r>
            <a:r>
              <a:rPr lang="en-US" dirty="0">
                <a:hlinkClick r:id="rId2" tooltip="Help:IPA/Italian"/>
              </a:rPr>
              <a:t> (v)ˈ</a:t>
            </a:r>
            <a:r>
              <a:rPr lang="en-US" dirty="0" err="1">
                <a:hlinkClick r:id="rId2" tooltip="Help:IPA/Italian"/>
              </a:rPr>
              <a:t>vintʃi</a:t>
            </a:r>
            <a:r>
              <a:rPr lang="en-US" dirty="0">
                <a:hlinkClick r:id="rId2" tooltip="Help:IPA/Italian"/>
              </a:rPr>
              <a:t>]</a:t>
            </a:r>
            <a:r>
              <a:rPr lang="en-US" dirty="0"/>
              <a:t> (</a:t>
            </a:r>
            <a:r>
              <a:rPr lang="en-US" dirty="0">
                <a:hlinkClick r:id="rId3" tooltip="It-Leonardo di ser Piero da Vinci.ogg"/>
              </a:rPr>
              <a:t>listen</a:t>
            </a:r>
            <a:r>
              <a:rPr lang="en-US" dirty="0"/>
              <a:t>); 15 April 1452 – 2 May 1519), more commonly </a:t>
            </a:r>
            <a:r>
              <a:rPr lang="en-US" b="1" dirty="0"/>
              <a:t>Leonardo </a:t>
            </a:r>
            <a:r>
              <a:rPr lang="en-US" b="1" dirty="0" err="1"/>
              <a:t>da</a:t>
            </a:r>
            <a:r>
              <a:rPr lang="en-US" b="1" dirty="0"/>
              <a:t> Vinci</a:t>
            </a:r>
            <a:r>
              <a:rPr lang="en-US" dirty="0"/>
              <a:t> or simply </a:t>
            </a:r>
            <a:r>
              <a:rPr lang="en-US" b="1" dirty="0"/>
              <a:t>Leonardo</a:t>
            </a:r>
            <a:r>
              <a:rPr lang="en-US" dirty="0"/>
              <a:t>, was an </a:t>
            </a:r>
            <a:r>
              <a:rPr lang="en-US" dirty="0">
                <a:hlinkClick r:id="rId4" tooltip="Italians"/>
              </a:rPr>
              <a:t>Italian</a:t>
            </a:r>
            <a:r>
              <a:rPr lang="en-US" dirty="0"/>
              <a:t> </a:t>
            </a:r>
            <a:r>
              <a:rPr lang="en-US" dirty="0">
                <a:hlinkClick r:id="rId5" tooltip="Polymath"/>
              </a:rPr>
              <a:t>polymath</a:t>
            </a:r>
            <a:r>
              <a:rPr lang="en-US" dirty="0"/>
              <a:t> of the </a:t>
            </a:r>
            <a:r>
              <a:rPr lang="en-US" dirty="0">
                <a:hlinkClick r:id="rId6" tooltip="Italian Renaissance"/>
              </a:rPr>
              <a:t>Renaissance</a:t>
            </a:r>
            <a:r>
              <a:rPr lang="en-US" dirty="0"/>
              <a:t>, whose areas of interest included </a:t>
            </a:r>
            <a:r>
              <a:rPr lang="en-US" dirty="0">
                <a:hlinkClick r:id="rId7" tooltip="Invention"/>
              </a:rPr>
              <a:t>invention</a:t>
            </a:r>
            <a:r>
              <a:rPr lang="en-US" dirty="0"/>
              <a:t>, </a:t>
            </a:r>
            <a:r>
              <a:rPr lang="en-US" dirty="0">
                <a:hlinkClick r:id="rId8" tooltip="Painting"/>
              </a:rPr>
              <a:t>painting</a:t>
            </a:r>
            <a:r>
              <a:rPr lang="en-US" dirty="0"/>
              <a:t>, </a:t>
            </a:r>
            <a:r>
              <a:rPr lang="en-US" dirty="0">
                <a:hlinkClick r:id="rId9" tooltip="Sculpting"/>
              </a:rPr>
              <a:t>sculpting</a:t>
            </a:r>
            <a:r>
              <a:rPr lang="en-US" dirty="0"/>
              <a:t>, </a:t>
            </a:r>
            <a:r>
              <a:rPr lang="en-US" dirty="0">
                <a:hlinkClick r:id="rId10" tooltip="Architecture"/>
              </a:rPr>
              <a:t>architecture</a:t>
            </a:r>
            <a:r>
              <a:rPr lang="en-US" dirty="0"/>
              <a:t>, </a:t>
            </a:r>
            <a:r>
              <a:rPr lang="en-US" dirty="0">
                <a:hlinkClick r:id="rId11" tooltip="Science"/>
              </a:rPr>
              <a:t>science</a:t>
            </a:r>
            <a:r>
              <a:rPr lang="en-US" dirty="0"/>
              <a:t>, </a:t>
            </a:r>
            <a:r>
              <a:rPr lang="en-US" dirty="0">
                <a:hlinkClick r:id="rId12" tooltip="Music"/>
              </a:rPr>
              <a:t>music</a:t>
            </a:r>
            <a:r>
              <a:rPr lang="en-US" dirty="0"/>
              <a:t>, </a:t>
            </a:r>
            <a:r>
              <a:rPr lang="en-US" dirty="0">
                <a:hlinkClick r:id="rId13" tooltip="Mathematics"/>
              </a:rPr>
              <a:t>mathematics</a:t>
            </a:r>
            <a:r>
              <a:rPr lang="en-US" dirty="0"/>
              <a:t>, </a:t>
            </a:r>
            <a:r>
              <a:rPr lang="en-US" dirty="0">
                <a:hlinkClick r:id="rId14" tooltip="Engineering"/>
              </a:rPr>
              <a:t>engineering</a:t>
            </a:r>
            <a:r>
              <a:rPr lang="en-US" dirty="0"/>
              <a:t>, </a:t>
            </a:r>
            <a:r>
              <a:rPr lang="en-US" dirty="0">
                <a:hlinkClick r:id="rId15" tooltip="Literature"/>
              </a:rPr>
              <a:t>literature</a:t>
            </a:r>
            <a:r>
              <a:rPr lang="en-US" dirty="0"/>
              <a:t>, </a:t>
            </a:r>
            <a:r>
              <a:rPr lang="en-US" dirty="0">
                <a:hlinkClick r:id="rId16" tooltip="Anatomy"/>
              </a:rPr>
              <a:t>anatomy</a:t>
            </a:r>
            <a:r>
              <a:rPr lang="en-US" dirty="0"/>
              <a:t>, </a:t>
            </a:r>
            <a:r>
              <a:rPr lang="en-US" dirty="0">
                <a:hlinkClick r:id="rId17" tooltip="Geology"/>
              </a:rPr>
              <a:t>geology</a:t>
            </a:r>
            <a:r>
              <a:rPr lang="en-US" dirty="0"/>
              <a:t>, </a:t>
            </a:r>
            <a:r>
              <a:rPr lang="en-US" dirty="0">
                <a:hlinkClick r:id="rId18" tooltip="Astronomy"/>
              </a:rPr>
              <a:t>astronomy</a:t>
            </a:r>
            <a:r>
              <a:rPr lang="en-US" dirty="0"/>
              <a:t>, </a:t>
            </a:r>
            <a:r>
              <a:rPr lang="en-US" dirty="0">
                <a:hlinkClick r:id="rId19" tooltip="Botany"/>
              </a:rPr>
              <a:t>botany</a:t>
            </a:r>
            <a:r>
              <a:rPr lang="en-US" dirty="0"/>
              <a:t>, </a:t>
            </a:r>
            <a:r>
              <a:rPr lang="en-US" dirty="0">
                <a:hlinkClick r:id="rId20" tooltip="Writing"/>
              </a:rPr>
              <a:t>writing</a:t>
            </a:r>
            <a:r>
              <a:rPr lang="en-US" dirty="0"/>
              <a:t>, </a:t>
            </a:r>
            <a:r>
              <a:rPr lang="en-US" dirty="0">
                <a:hlinkClick r:id="rId21" tooltip="History"/>
              </a:rPr>
              <a:t>history</a:t>
            </a:r>
            <a:r>
              <a:rPr lang="en-US" dirty="0"/>
              <a:t>, and </a:t>
            </a:r>
            <a:r>
              <a:rPr lang="en-US" dirty="0">
                <a:hlinkClick r:id="rId22" tooltip="Cartography"/>
              </a:rPr>
              <a:t>cartography</a:t>
            </a:r>
            <a:r>
              <a:rPr lang="en-US" dirty="0"/>
              <a:t>. He has been variously called the father of </a:t>
            </a:r>
            <a:r>
              <a:rPr lang="en-US" dirty="0" err="1">
                <a:hlinkClick r:id="rId23" tooltip="Paleontology"/>
              </a:rPr>
              <a:t>palaeontology</a:t>
            </a:r>
            <a:r>
              <a:rPr lang="en-US" dirty="0"/>
              <a:t>, </a:t>
            </a:r>
            <a:r>
              <a:rPr lang="en-US" dirty="0" err="1">
                <a:hlinkClick r:id="rId24" tooltip="Ichnology"/>
              </a:rPr>
              <a:t>ichnology</a:t>
            </a:r>
            <a:r>
              <a:rPr lang="en-US" dirty="0"/>
              <a:t>, and architecture, and is widely considered one of the greatest painters of all time. Sometimes credited with the inventions of the </a:t>
            </a:r>
            <a:r>
              <a:rPr lang="en-US" dirty="0">
                <a:hlinkClick r:id="rId25" tooltip="Parachute"/>
              </a:rPr>
              <a:t>parachute</a:t>
            </a:r>
            <a:r>
              <a:rPr lang="en-US" dirty="0"/>
              <a:t>, </a:t>
            </a:r>
            <a:r>
              <a:rPr lang="en-US" dirty="0">
                <a:hlinkClick r:id="rId26" tooltip="Helicopter"/>
              </a:rPr>
              <a:t>helicopter</a:t>
            </a:r>
            <a:r>
              <a:rPr lang="en-US" dirty="0"/>
              <a:t> and </a:t>
            </a:r>
            <a:r>
              <a:rPr lang="en-US" dirty="0">
                <a:hlinkClick r:id="rId27" tooltip="Tank"/>
              </a:rPr>
              <a:t>tank</a:t>
            </a:r>
            <a:r>
              <a:rPr lang="en-US" dirty="0"/>
              <a:t>,</a:t>
            </a:r>
            <a:r>
              <a:rPr lang="en-US" baseline="30000" dirty="0">
                <a:hlinkClick r:id="rId28"/>
              </a:rPr>
              <a:t>[2][3][4]</a:t>
            </a:r>
            <a:r>
              <a:rPr lang="en-US" dirty="0"/>
              <a:t>he </a:t>
            </a:r>
            <a:r>
              <a:rPr lang="en-US" dirty="0" err="1"/>
              <a:t>epitomised</a:t>
            </a:r>
            <a:r>
              <a:rPr lang="en-US" dirty="0"/>
              <a:t> the </a:t>
            </a:r>
            <a:r>
              <a:rPr lang="en-US" dirty="0">
                <a:hlinkClick r:id="rId29" tooltip="Renaissance humanism"/>
              </a:rPr>
              <a:t>Renaissance humanist</a:t>
            </a:r>
            <a:r>
              <a:rPr lang="en-US" dirty="0"/>
              <a:t> ideal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MONALISA</a:t>
            </a:r>
            <a:endParaRPr lang="ru-RU" dirty="0"/>
          </a:p>
        </p:txBody>
      </p:sp>
      <p:pic>
        <p:nvPicPr>
          <p:cNvPr id="5" name="Содержимое 4" descr="816PRrxCZ7L._SX425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9338" y="1785144"/>
            <a:ext cx="3897312" cy="38973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 </a:t>
            </a:r>
            <a:r>
              <a:rPr lang="en-US" b="1" i="1" dirty="0"/>
              <a:t>Mona Lisa</a:t>
            </a:r>
            <a:r>
              <a:rPr lang="en-US" dirty="0"/>
              <a:t> (</a:t>
            </a:r>
            <a:r>
              <a:rPr lang="en-US" dirty="0">
                <a:hlinkClick r:id="rId3" tooltip="Help:IPA/English"/>
              </a:rPr>
              <a:t>/ˌ</a:t>
            </a:r>
            <a:r>
              <a:rPr lang="en-US" dirty="0" err="1">
                <a:hlinkClick r:id="rId3" tooltip="Help:IPA/English"/>
              </a:rPr>
              <a:t>moʊnə</a:t>
            </a:r>
            <a:r>
              <a:rPr lang="en-US" dirty="0">
                <a:hlinkClick r:id="rId3" tooltip="Help:IPA/English"/>
              </a:rPr>
              <a:t> ˈ</a:t>
            </a:r>
            <a:r>
              <a:rPr lang="en-US" dirty="0" err="1">
                <a:hlinkClick r:id="rId3" tooltip="Help:IPA/English"/>
              </a:rPr>
              <a:t>liːsə</a:t>
            </a:r>
            <a:r>
              <a:rPr lang="en-US" dirty="0">
                <a:hlinkClick r:id="rId3" tooltip="Help:IPA/English"/>
              </a:rPr>
              <a:t>/</a:t>
            </a:r>
            <a:r>
              <a:rPr lang="en-US" dirty="0"/>
              <a:t>; </a:t>
            </a:r>
            <a:r>
              <a:rPr lang="en-US" dirty="0">
                <a:hlinkClick r:id="rId4" tooltip="Italian language"/>
              </a:rPr>
              <a:t>Italian</a:t>
            </a:r>
            <a:r>
              <a:rPr lang="en-US" dirty="0"/>
              <a:t>: </a:t>
            </a:r>
            <a:r>
              <a:rPr lang="en-US" b="1" i="1" dirty="0" err="1"/>
              <a:t>Monna</a:t>
            </a:r>
            <a:r>
              <a:rPr lang="en-US" b="1" i="1" dirty="0"/>
              <a:t> Lisa</a:t>
            </a:r>
            <a:r>
              <a:rPr lang="en-US" dirty="0"/>
              <a:t> </a:t>
            </a:r>
            <a:r>
              <a:rPr lang="en-US" dirty="0">
                <a:hlinkClick r:id="rId5" tooltip="Help:IPA/Italian"/>
              </a:rPr>
              <a:t>[ˈ</a:t>
            </a:r>
            <a:r>
              <a:rPr lang="en-US" dirty="0" err="1">
                <a:hlinkClick r:id="rId5" tooltip="Help:IPA/Italian"/>
              </a:rPr>
              <a:t>mɔnna</a:t>
            </a:r>
            <a:r>
              <a:rPr lang="en-US" dirty="0">
                <a:hlinkClick r:id="rId5" tooltip="Help:IPA/Italian"/>
              </a:rPr>
              <a:t> ˈ</a:t>
            </a:r>
            <a:r>
              <a:rPr lang="en-US" dirty="0" err="1">
                <a:hlinkClick r:id="rId5" tooltip="Help:IPA/Italian"/>
              </a:rPr>
              <a:t>liːza</a:t>
            </a:r>
            <a:r>
              <a:rPr lang="en-US" dirty="0">
                <a:hlinkClick r:id="rId5" tooltip="Help:IPA/Italian"/>
              </a:rPr>
              <a:t>]</a:t>
            </a:r>
            <a:r>
              <a:rPr lang="en-US" dirty="0"/>
              <a:t> or </a:t>
            </a:r>
            <a:r>
              <a:rPr lang="en-US" b="1" i="1" dirty="0"/>
              <a:t>La </a:t>
            </a:r>
            <a:r>
              <a:rPr lang="en-US" b="1" i="1" dirty="0" err="1"/>
              <a:t>Gioconda</a:t>
            </a:r>
            <a:r>
              <a:rPr lang="en-US" dirty="0"/>
              <a:t> </a:t>
            </a:r>
            <a:r>
              <a:rPr lang="en-US" dirty="0">
                <a:hlinkClick r:id="rId5" tooltip="Help:IPA/Italian"/>
              </a:rPr>
              <a:t>[la </a:t>
            </a:r>
            <a:r>
              <a:rPr lang="en-US" dirty="0" err="1">
                <a:hlinkClick r:id="rId5" tooltip="Help:IPA/Italian"/>
              </a:rPr>
              <a:t>dʒoˈkonda</a:t>
            </a:r>
            <a:r>
              <a:rPr lang="en-US" dirty="0">
                <a:hlinkClick r:id="rId5" tooltip="Help:IPA/Italian"/>
              </a:rPr>
              <a:t>]</a:t>
            </a:r>
            <a:r>
              <a:rPr lang="en-US" dirty="0"/>
              <a:t>, </a:t>
            </a:r>
            <a:r>
              <a:rPr lang="en-US" dirty="0">
                <a:hlinkClick r:id="rId6" tooltip="French language"/>
              </a:rPr>
              <a:t>French</a:t>
            </a:r>
            <a:r>
              <a:rPr lang="en-US" dirty="0"/>
              <a:t>: </a:t>
            </a:r>
            <a:r>
              <a:rPr lang="en-US" b="1" i="1" dirty="0"/>
              <a:t>La </a:t>
            </a:r>
            <a:r>
              <a:rPr lang="en-US" b="1" i="1" dirty="0" err="1"/>
              <a:t>Joconde</a:t>
            </a:r>
            <a:r>
              <a:rPr lang="en-US" dirty="0"/>
              <a:t> </a:t>
            </a:r>
            <a:r>
              <a:rPr lang="en-US" dirty="0">
                <a:hlinkClick r:id="rId7" tooltip="Help:IPA/French"/>
              </a:rPr>
              <a:t>[la </a:t>
            </a:r>
            <a:r>
              <a:rPr lang="en-US" dirty="0" err="1">
                <a:hlinkClick r:id="rId7" tooltip="Help:IPA/French"/>
              </a:rPr>
              <a:t>ʒɔkɔ̃d</a:t>
            </a:r>
            <a:r>
              <a:rPr lang="en-US" dirty="0">
                <a:hlinkClick r:id="rId7" tooltip="Help:IPA/French"/>
              </a:rPr>
              <a:t>]</a:t>
            </a:r>
            <a:r>
              <a:rPr lang="en-US" dirty="0"/>
              <a:t>) is a half-length </a:t>
            </a:r>
            <a:r>
              <a:rPr lang="en-US" dirty="0">
                <a:hlinkClick r:id="rId8" tooltip="Portrait painting"/>
              </a:rPr>
              <a:t>portrait painting</a:t>
            </a:r>
            <a:r>
              <a:rPr lang="en-US" dirty="0"/>
              <a:t> by the </a:t>
            </a:r>
            <a:r>
              <a:rPr lang="en-US" dirty="0">
                <a:hlinkClick r:id="rId9" tooltip="Italian Renaissance"/>
              </a:rPr>
              <a:t>Italian Renaissance</a:t>
            </a:r>
            <a:r>
              <a:rPr lang="en-US" dirty="0"/>
              <a:t> artist </a:t>
            </a:r>
            <a:r>
              <a:rPr lang="en-US" dirty="0">
                <a:hlinkClick r:id="rId10" tooltip="Leonardo da Vinci"/>
              </a:rPr>
              <a:t>Leonardo </a:t>
            </a:r>
            <a:r>
              <a:rPr lang="en-US" dirty="0" err="1">
                <a:hlinkClick r:id="rId10" tooltip="Leonardo da Vinci"/>
              </a:rPr>
              <a:t>da</a:t>
            </a:r>
            <a:r>
              <a:rPr lang="en-US" dirty="0">
                <a:hlinkClick r:id="rId10" tooltip="Leonardo da Vinci"/>
              </a:rPr>
              <a:t> Vinci</a:t>
            </a:r>
            <a:r>
              <a:rPr lang="en-US" dirty="0"/>
              <a:t> that has been described as "the best known, the most visited, the most written about, the most sung about, the most parodied work of art in the world".</a:t>
            </a:r>
            <a:r>
              <a:rPr lang="en-US" baseline="30000" dirty="0">
                <a:hlinkClick r:id="rId11"/>
              </a:rPr>
              <a:t>[1]</a:t>
            </a:r>
            <a:r>
              <a:rPr lang="en-US" dirty="0"/>
              <a:t> The </a:t>
            </a:r>
            <a:r>
              <a:rPr lang="en-US" i="1" dirty="0"/>
              <a:t>Mona Lisa</a:t>
            </a:r>
            <a:r>
              <a:rPr lang="en-US" dirty="0"/>
              <a:t> is also one of the most valuable paintings in the world. It holds the </a:t>
            </a:r>
            <a:r>
              <a:rPr lang="en-US" dirty="0">
                <a:hlinkClick r:id="rId12" tooltip="Guinness World Records"/>
              </a:rPr>
              <a:t>Guinness World Record</a:t>
            </a:r>
            <a:r>
              <a:rPr lang="en-US" dirty="0"/>
              <a:t> for the highest known insurance valuation in history at $100 million in 1962,</a:t>
            </a:r>
            <a:r>
              <a:rPr lang="en-US" baseline="30000" dirty="0">
                <a:hlinkClick r:id="rId11"/>
              </a:rPr>
              <a:t>[2]</a:t>
            </a:r>
            <a:r>
              <a:rPr lang="en-US" dirty="0"/>
              <a:t> which is worth nearly $800 million in 2017.</a:t>
            </a:r>
            <a:r>
              <a:rPr lang="en-US" baseline="30000" dirty="0">
                <a:hlinkClick r:id="rId11"/>
              </a:rPr>
              <a:t>[3]</a:t>
            </a:r>
            <a:endParaRPr lang="en-US" dirty="0"/>
          </a:p>
          <a:p>
            <a:r>
              <a:rPr lang="en-US" dirty="0"/>
              <a:t>The painting is thought to be a portrait of </a:t>
            </a:r>
            <a:r>
              <a:rPr lang="en-US" dirty="0">
                <a:hlinkClick r:id="rId13" tooltip="Lisa del Giocondo"/>
              </a:rPr>
              <a:t>Lisa </a:t>
            </a:r>
            <a:r>
              <a:rPr lang="en-US" dirty="0" err="1">
                <a:hlinkClick r:id="rId13" tooltip="Lisa del Giocondo"/>
              </a:rPr>
              <a:t>Gherardini</a:t>
            </a:r>
            <a:r>
              <a:rPr lang="en-US" dirty="0"/>
              <a:t>, the wife of Francesco del </a:t>
            </a:r>
            <a:r>
              <a:rPr lang="en-US" dirty="0" err="1"/>
              <a:t>Giocondo</a:t>
            </a:r>
            <a:r>
              <a:rPr lang="en-US" dirty="0"/>
              <a:t>, and is in oil on a white </a:t>
            </a:r>
            <a:r>
              <a:rPr lang="en-US" dirty="0">
                <a:hlinkClick r:id="rId14" tooltip="Lombardy Poplar"/>
              </a:rPr>
              <a:t>Lombardy poplar</a:t>
            </a:r>
            <a:r>
              <a:rPr lang="en-US" dirty="0"/>
              <a:t> </a:t>
            </a:r>
            <a:r>
              <a:rPr lang="en-US" dirty="0">
                <a:hlinkClick r:id="rId15" tooltip="Panel painting"/>
              </a:rPr>
              <a:t>panel</a:t>
            </a:r>
            <a:r>
              <a:rPr lang="en-US" dirty="0"/>
              <a:t>. It had been believed to have been painted between 1503 and 1506; however, Leonardo may have continued working on it as late as 1517. Recent academic work suggests that it would not have been started before 1513.</a:t>
            </a:r>
            <a:r>
              <a:rPr lang="en-US" baseline="30000" dirty="0">
                <a:hlinkClick r:id="rId11"/>
              </a:rPr>
              <a:t>[4][5][6][7]</a:t>
            </a:r>
            <a:r>
              <a:rPr lang="en-US" dirty="0"/>
              <a:t> It was acquired by </a:t>
            </a:r>
            <a:r>
              <a:rPr lang="en-US" dirty="0">
                <a:hlinkClick r:id="rId16" tooltip="Francis I of France"/>
              </a:rPr>
              <a:t>King Francis I of France</a:t>
            </a:r>
            <a:r>
              <a:rPr lang="en-US" dirty="0"/>
              <a:t> and is now the property of the </a:t>
            </a:r>
            <a:r>
              <a:rPr lang="en-US" dirty="0">
                <a:hlinkClick r:id="rId17" tooltip="French Republic"/>
              </a:rPr>
              <a:t>French Republic</a:t>
            </a:r>
            <a:r>
              <a:rPr lang="en-US" dirty="0"/>
              <a:t>, on permanent display at the </a:t>
            </a:r>
            <a:r>
              <a:rPr lang="en-US" dirty="0">
                <a:hlinkClick r:id="rId18" tooltip="Louvre"/>
              </a:rPr>
              <a:t>Louvre Museum</a:t>
            </a:r>
            <a:r>
              <a:rPr lang="en-US" dirty="0"/>
              <a:t> in </a:t>
            </a:r>
            <a:r>
              <a:rPr lang="en-US" dirty="0">
                <a:hlinkClick r:id="rId19" tooltip="Paris"/>
              </a:rPr>
              <a:t>Paris</a:t>
            </a:r>
            <a:r>
              <a:rPr lang="en-US" dirty="0"/>
              <a:t> since 1797.</a:t>
            </a:r>
            <a:r>
              <a:rPr lang="en-US" baseline="30000" dirty="0">
                <a:hlinkClick r:id="rId11"/>
              </a:rPr>
              <a:t>[8]</a:t>
            </a:r>
            <a:endParaRPr lang="en-US" dirty="0"/>
          </a:p>
          <a:p>
            <a:r>
              <a:rPr lang="en-US" dirty="0"/>
              <a:t>The subject's expression, which is frequently described as enigmatic,</a:t>
            </a:r>
            <a:r>
              <a:rPr lang="en-US" baseline="30000" dirty="0">
                <a:hlinkClick r:id="rId11"/>
              </a:rPr>
              <a:t>[9]</a:t>
            </a:r>
            <a:r>
              <a:rPr lang="en-US" dirty="0"/>
              <a:t> the monumentality of the composition, the subtle </a:t>
            </a:r>
            <a:r>
              <a:rPr lang="en-US" dirty="0" err="1"/>
              <a:t>modelling</a:t>
            </a:r>
            <a:r>
              <a:rPr lang="en-US" dirty="0"/>
              <a:t> of forms, and the atmospheric illusionism were novel qualities that have contributed to the continuing fascination and study of the work.</a:t>
            </a:r>
            <a:r>
              <a:rPr lang="en-US" baseline="30000" dirty="0">
                <a:hlinkClick r:id="rId11"/>
              </a:rPr>
              <a:t>[10]</a:t>
            </a:r>
            <a:endParaRPr lang="en-US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Paintings of Leonardo </a:t>
            </a:r>
            <a:r>
              <a:rPr lang="en-US" dirty="0" err="1"/>
              <a:t>da</a:t>
            </a:r>
            <a:r>
              <a:rPr lang="en-US" dirty="0"/>
              <a:t> Vinci</a:t>
            </a:r>
            <a:endParaRPr lang="ru-RU" dirty="0"/>
          </a:p>
        </p:txBody>
      </p:sp>
      <p:pic>
        <p:nvPicPr>
          <p:cNvPr id="5" name="Содержимое 4" descr="mona-lis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89471" y="2060575"/>
            <a:ext cx="2774058" cy="4195763"/>
          </a:xfrm>
        </p:spPr>
      </p:pic>
      <p:pic>
        <p:nvPicPr>
          <p:cNvPr id="6" name="Содержимое 5" descr="the-lady-with-an-ermine-4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64680" y="2055813"/>
            <a:ext cx="3053064" cy="42005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LEONARDO DA VINCI</a:t>
            </a:r>
            <a:endParaRPr lang="ru-RU" dirty="0"/>
          </a:p>
        </p:txBody>
      </p:sp>
      <p:pic>
        <p:nvPicPr>
          <p:cNvPr id="4" name="Содержимое 3" descr="leonardo-da-vinc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4930" y="2052638"/>
            <a:ext cx="3696266" cy="41957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g3j78t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8135" r="38135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THANKS                                               FOR                                           WATCHING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217</TotalTime>
  <Words>22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Ион</vt:lpstr>
      <vt:lpstr>Leonardo da Vinchi </vt:lpstr>
      <vt:lpstr>Leonardo da Vinci</vt:lpstr>
      <vt:lpstr>MONALISA</vt:lpstr>
      <vt:lpstr>Paintings of Leonardo da Vinci</vt:lpstr>
      <vt:lpstr>LEONARDO DA VINCI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Leonardo da Vinci</dc:title>
  <dc:creator>samsung pc</dc:creator>
  <cp:lastModifiedBy>samsung pc</cp:lastModifiedBy>
  <cp:revision>19</cp:revision>
  <dcterms:created xsi:type="dcterms:W3CDTF">2018-11-22T11:25:20Z</dcterms:created>
  <dcterms:modified xsi:type="dcterms:W3CDTF">2018-11-23T12:18:06Z</dcterms:modified>
</cp:coreProperties>
</file>