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87" r:id="rId5"/>
    <p:sldId id="28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66"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0472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35324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09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22509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CE6231C3-1A8B-44C1-A768-29058829949D}"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15154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85671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CE6231C3-1A8B-44C1-A768-29058829949D}" type="datetimeFigureOut">
              <a:rPr lang="en-US" smtClean="0"/>
              <a:t>11/18/2018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276502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CE6231C3-1A8B-44C1-A768-29058829949D}" type="datetimeFigureOut">
              <a:rPr lang="en-US" smtClean="0"/>
              <a:t>11/18/2018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5327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CE6231C3-1A8B-44C1-A768-29058829949D}" type="datetimeFigureOut">
              <a:rPr lang="en-US" smtClean="0"/>
              <a:t>11/18/2018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319984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714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CE6231C3-1A8B-44C1-A768-29058829949D}"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3DA2E02-FB51-4944-8417-B0D23B413602}" type="slidenum">
              <a:rPr lang="en-US" smtClean="0"/>
              <a:t>‹N°›</a:t>
            </a:fld>
            <a:endParaRPr lang="en-US"/>
          </a:p>
        </p:txBody>
      </p:sp>
    </p:spTree>
    <p:extLst>
      <p:ext uri="{BB962C8B-B14F-4D97-AF65-F5344CB8AC3E}">
        <p14:creationId xmlns:p14="http://schemas.microsoft.com/office/powerpoint/2010/main" val="8289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231C3-1A8B-44C1-A768-29058829949D}" type="datetimeFigureOut">
              <a:rPr lang="en-US" smtClean="0"/>
              <a:t>11/18/2018</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A2E02-FB51-4944-8417-B0D23B413602}" type="slidenum">
              <a:rPr lang="en-US" smtClean="0"/>
              <a:t>‹N°›</a:t>
            </a:fld>
            <a:endParaRPr lang="en-US"/>
          </a:p>
        </p:txBody>
      </p:sp>
    </p:spTree>
    <p:extLst>
      <p:ext uri="{BB962C8B-B14F-4D97-AF65-F5344CB8AC3E}">
        <p14:creationId xmlns:p14="http://schemas.microsoft.com/office/powerpoint/2010/main" val="78096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52450" y="2387600"/>
            <a:ext cx="10515600" cy="4351338"/>
          </a:xfrm>
        </p:spPr>
        <p:txBody>
          <a:bodyPr>
            <a:normAutofit/>
          </a:bodyPr>
          <a:lstStyle/>
          <a:p>
            <a:pPr marL="0" indent="0">
              <a:buNone/>
            </a:pPr>
            <a:r>
              <a:rPr lang="en-US" sz="6000" b="1" dirty="0" err="1">
                <a:latin typeface="Bahnschrift" panose="020B0502040204020203" pitchFamily="34" charset="0"/>
              </a:rPr>
              <a:t>Andreea</a:t>
            </a:r>
            <a:r>
              <a:rPr lang="en-US" sz="6000" b="1" dirty="0">
                <a:latin typeface="Bahnschrift" panose="020B0502040204020203" pitchFamily="34" charset="0"/>
              </a:rPr>
              <a:t> is </a:t>
            </a:r>
          </a:p>
          <a:p>
            <a:pPr marL="0" indent="0">
              <a:buNone/>
            </a:pPr>
            <a:r>
              <a:rPr lang="en-US" sz="6000" b="1" dirty="0">
                <a:latin typeface="Bahnschrift" panose="020B0502040204020203" pitchFamily="34" charset="0"/>
              </a:rPr>
              <a:t>presenting</a:t>
            </a:r>
          </a:p>
          <a:p>
            <a:pPr marL="0" indent="0">
              <a:buNone/>
            </a:pPr>
            <a:r>
              <a:rPr lang="en-US" sz="6000" b="1" u="sng" dirty="0">
                <a:latin typeface="Bahnschrift" panose="020B0502040204020203" pitchFamily="34" charset="0"/>
              </a:rPr>
              <a:t>“Civil </a:t>
            </a:r>
          </a:p>
          <a:p>
            <a:pPr marL="0" indent="0">
              <a:buNone/>
            </a:pPr>
            <a:r>
              <a:rPr lang="en-US" sz="6000" b="1" u="sng" dirty="0" err="1">
                <a:latin typeface="Bahnschrift" panose="020B0502040204020203" pitchFamily="34" charset="0"/>
              </a:rPr>
              <a:t>engeneering</a:t>
            </a:r>
            <a:r>
              <a:rPr lang="en-US" sz="6000" b="1" u="sng" dirty="0">
                <a:latin typeface="Bahnschrift" panose="020B0502040204020203" pitchFamily="34" charset="0"/>
              </a:rPr>
              <a:t>”</a:t>
            </a:r>
            <a:r>
              <a:rPr lang="en-US" sz="6000" b="1" dirty="0">
                <a:latin typeface="Bahnschrift" panose="020B0502040204020203" pitchFamily="34" charset="0"/>
              </a:rPr>
              <a:t>.</a:t>
            </a:r>
          </a:p>
        </p:txBody>
      </p:sp>
      <p:pic>
        <p:nvPicPr>
          <p:cNvPr id="4" name="I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00" y="424656"/>
            <a:ext cx="4493419" cy="5991225"/>
          </a:xfrm>
          <a:prstGeom prst="rect">
            <a:avLst/>
          </a:prstGeom>
        </p:spPr>
      </p:pic>
      <p:sp>
        <p:nvSpPr>
          <p:cNvPr id="5" name="ZoneTexte 4">
            <a:extLst>
              <a:ext uri="{FF2B5EF4-FFF2-40B4-BE49-F238E27FC236}">
                <a16:creationId xmlns:a16="http://schemas.microsoft.com/office/drawing/2014/main" id="{AE15E4C3-7DF5-4A20-9B73-B0AF9A6833AD}"/>
              </a:ext>
            </a:extLst>
          </p:cNvPr>
          <p:cNvSpPr txBox="1"/>
          <p:nvPr/>
        </p:nvSpPr>
        <p:spPr>
          <a:xfrm>
            <a:off x="8581406" y="6488668"/>
            <a:ext cx="2000869" cy="369332"/>
          </a:xfrm>
          <a:prstGeom prst="rect">
            <a:avLst/>
          </a:prstGeom>
          <a:solidFill>
            <a:schemeClr val="bg1">
              <a:alpha val="50000"/>
            </a:schemeClr>
          </a:solidFill>
        </p:spPr>
        <p:txBody>
          <a:bodyPr wrap="none" rtlCol="0">
            <a:spAutoFit/>
          </a:bodyPr>
          <a:lstStyle/>
          <a:p>
            <a:pPr algn="r"/>
            <a:r>
              <a:rPr lang="fr-FR" b="1" dirty="0"/>
              <a:t>AI</a:t>
            </a:r>
            <a:r>
              <a:rPr lang="az-Cyrl-AZ" b="1" dirty="0"/>
              <a:t>И</a:t>
            </a:r>
            <a:r>
              <a:rPr lang="fr-FR" b="1" dirty="0"/>
              <a:t>AMO</a:t>
            </a:r>
            <a:r>
              <a:rPr lang="az-Cyrl-AZ" b="1" dirty="0"/>
              <a:t>Я </a:t>
            </a:r>
            <a:r>
              <a:rPr lang="fr-FR" b="1" dirty="0" err="1"/>
              <a:t>iohoɿo</a:t>
            </a:r>
            <a:r>
              <a:rPr lang="iu-Cans-CA" b="1" dirty="0"/>
              <a:t>ᗡ</a:t>
            </a:r>
            <a:endParaRPr lang="fr-FR" dirty="0"/>
          </a:p>
        </p:txBody>
      </p:sp>
      <p:pic>
        <p:nvPicPr>
          <p:cNvPr id="6" name="Image 5">
            <a:extLst>
              <a:ext uri="{FF2B5EF4-FFF2-40B4-BE49-F238E27FC236}">
                <a16:creationId xmlns:a16="http://schemas.microsoft.com/office/drawing/2014/main" id="{089ED298-C9E9-4C19-8177-63DE03127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81" y="119062"/>
            <a:ext cx="2268538" cy="2268538"/>
          </a:xfrm>
          <a:prstGeom prst="rect">
            <a:avLst/>
          </a:prstGeom>
        </p:spPr>
      </p:pic>
    </p:spTree>
    <p:extLst>
      <p:ext uri="{BB962C8B-B14F-4D97-AF65-F5344CB8AC3E}">
        <p14:creationId xmlns:p14="http://schemas.microsoft.com/office/powerpoint/2010/main" val="3052723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248400" y="682624"/>
            <a:ext cx="5172075" cy="6442075"/>
          </a:xfrm>
        </p:spPr>
        <p:txBody>
          <a:bodyPr>
            <a:normAutofit/>
          </a:bodyPr>
          <a:lstStyle/>
          <a:p>
            <a:pPr marL="0" indent="0" algn="just">
              <a:buNone/>
            </a:pPr>
            <a:r>
              <a:rPr lang="en-US" dirty="0">
                <a:latin typeface="Bahnschrift" panose="020B0502040204020203" pitchFamily="34" charset="0"/>
              </a:rPr>
              <a:t>         Leonardo may be best known as a painter, but he also did a great deal of original thinking about technical problems faced by civil and structural engineers. Although he lacked a formal education, Leonardo's fascination for engineering led him to look hard at basic engineering theory. He was interested in economy of structural design, and developed new theories on the </a:t>
            </a:r>
            <a:r>
              <a:rPr lang="en-US" dirty="0" err="1">
                <a:latin typeface="Bahnschrift" panose="020B0502040204020203" pitchFamily="34" charset="0"/>
              </a:rPr>
              <a:t>behaviour</a:t>
            </a:r>
            <a:r>
              <a:rPr lang="en-US" dirty="0">
                <a:latin typeface="Bahnschrift" panose="020B0502040204020203" pitchFamily="34" charset="0"/>
              </a:rPr>
              <a:t> of arches and beams.</a:t>
            </a:r>
          </a:p>
        </p:txBody>
      </p:sp>
      <p:pic>
        <p:nvPicPr>
          <p:cNvPr id="4" name="Imagine 3"/>
          <p:cNvPicPr>
            <a:picLocks noChangeAspect="1"/>
          </p:cNvPicPr>
          <p:nvPr/>
        </p:nvPicPr>
        <p:blipFill>
          <a:blip r:embed="rId2"/>
          <a:stretch>
            <a:fillRect/>
          </a:stretch>
        </p:blipFill>
        <p:spPr>
          <a:xfrm>
            <a:off x="752657" y="234949"/>
            <a:ext cx="4590686" cy="6200169"/>
          </a:xfrm>
          <a:prstGeom prst="rect">
            <a:avLst/>
          </a:prstGeom>
        </p:spPr>
      </p:pic>
    </p:spTree>
    <p:extLst>
      <p:ext uri="{BB962C8B-B14F-4D97-AF65-F5344CB8AC3E}">
        <p14:creationId xmlns:p14="http://schemas.microsoft.com/office/powerpoint/2010/main" val="283034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58091" y="523297"/>
            <a:ext cx="5908964" cy="5905211"/>
          </a:xfrm>
        </p:spPr>
        <p:txBody>
          <a:bodyPr>
            <a:normAutofit lnSpcReduction="10000"/>
          </a:bodyPr>
          <a:lstStyle/>
          <a:p>
            <a:pPr marL="0" indent="0" algn="just">
              <a:buNone/>
            </a:pPr>
            <a:r>
              <a:rPr lang="en-US" dirty="0">
                <a:latin typeface="Bahnschrift" panose="020B0502040204020203" pitchFamily="34" charset="0"/>
              </a:rPr>
              <a:t>     He even got involved in town planning while working in the court of Ludovico Sforza, the ruler of Milan. In 1483 the city was struck by a plague and he came up with plans for new townships incorporating extra wide streets to avoid traffic congestion.</a:t>
            </a:r>
          </a:p>
          <a:p>
            <a:pPr marL="0" indent="0" algn="just">
              <a:buNone/>
            </a:pPr>
            <a:r>
              <a:rPr lang="en-US" dirty="0">
                <a:latin typeface="Bahnschrift" panose="020B0502040204020203" pitchFamily="34" charset="0"/>
              </a:rPr>
              <a:t>     Leonardo's interest in civil engineering also spilled over into mechanics. His manuscripts show numerous drawings of excavating cranes for digging canals and locks as well as designs for military equipment ranging from machine guns and catapults.</a:t>
            </a:r>
          </a:p>
        </p:txBody>
      </p:sp>
      <p:pic>
        <p:nvPicPr>
          <p:cNvPr id="4" name="Imagine 3"/>
          <p:cNvPicPr>
            <a:picLocks noChangeAspect="1"/>
          </p:cNvPicPr>
          <p:nvPr/>
        </p:nvPicPr>
        <p:blipFill>
          <a:blip r:embed="rId2"/>
          <a:stretch>
            <a:fillRect/>
          </a:stretch>
        </p:blipFill>
        <p:spPr>
          <a:xfrm>
            <a:off x="6991704" y="285099"/>
            <a:ext cx="4572825" cy="6381606"/>
          </a:xfrm>
          <a:prstGeom prst="rect">
            <a:avLst/>
          </a:prstGeom>
        </p:spPr>
      </p:pic>
    </p:spTree>
    <p:extLst>
      <p:ext uri="{BB962C8B-B14F-4D97-AF65-F5344CB8AC3E}">
        <p14:creationId xmlns:p14="http://schemas.microsoft.com/office/powerpoint/2010/main" val="938767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58091" y="523297"/>
            <a:ext cx="5908964" cy="5905211"/>
          </a:xfrm>
        </p:spPr>
        <p:txBody>
          <a:bodyPr>
            <a:normAutofit lnSpcReduction="10000"/>
          </a:bodyPr>
          <a:lstStyle/>
          <a:p>
            <a:pPr marL="0" indent="0" algn="just">
              <a:buNone/>
            </a:pPr>
            <a:r>
              <a:rPr lang="en-US" dirty="0">
                <a:latin typeface="Bahnschrift" panose="020B0502040204020203" pitchFamily="34" charset="0"/>
              </a:rPr>
              <a:t>     He even got involved in town planning while working in the court of Ludovico Sforza, the ruler of Milan. In 1483 the city was struck by a plague and he came up with plans for new townships incorporating extra wide streets to avoid traffic congestion.</a:t>
            </a:r>
          </a:p>
          <a:p>
            <a:pPr marL="0" indent="0" algn="just">
              <a:buNone/>
            </a:pPr>
            <a:r>
              <a:rPr lang="en-US" dirty="0">
                <a:latin typeface="Bahnschrift" panose="020B0502040204020203" pitchFamily="34" charset="0"/>
              </a:rPr>
              <a:t>     Leonardo's interest in civil engineering also spilled over into mechanics. His manuscripts show numerous drawings of excavating cranes for digging canals and locks as well as designs for military equipment ranging from machine guns and catapults.</a:t>
            </a:r>
          </a:p>
        </p:txBody>
      </p:sp>
      <p:pic>
        <p:nvPicPr>
          <p:cNvPr id="4" name="Imagine 3"/>
          <p:cNvPicPr>
            <a:picLocks noChangeAspect="1"/>
          </p:cNvPicPr>
          <p:nvPr/>
        </p:nvPicPr>
        <p:blipFill>
          <a:blip r:embed="rId2"/>
          <a:stretch>
            <a:fillRect/>
          </a:stretch>
        </p:blipFill>
        <p:spPr>
          <a:xfrm>
            <a:off x="6991704" y="285099"/>
            <a:ext cx="4572825" cy="6381606"/>
          </a:xfrm>
          <a:prstGeom prst="rect">
            <a:avLst/>
          </a:prstGeom>
        </p:spPr>
      </p:pic>
    </p:spTree>
    <p:extLst>
      <p:ext uri="{BB962C8B-B14F-4D97-AF65-F5344CB8AC3E}">
        <p14:creationId xmlns:p14="http://schemas.microsoft.com/office/powerpoint/2010/main" val="29808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15686" y="1370157"/>
            <a:ext cx="4962525" cy="4351338"/>
          </a:xfrm>
        </p:spPr>
        <p:txBody>
          <a:bodyPr/>
          <a:lstStyle/>
          <a:p>
            <a:pPr marL="0" indent="0" algn="just">
              <a:buNone/>
            </a:pPr>
            <a:r>
              <a:rPr lang="en-US" dirty="0">
                <a:latin typeface="Bahnschrift" panose="020B0502040204020203" pitchFamily="34" charset="0"/>
              </a:rPr>
              <a:t>     Leonardo's more ambitious projects were never built. One, a navigational canal linking Florence with Pisa and the sea did get started at the end of the 15th century. It was eventually abandoned in 1504 after frequent military attacks ordered by Pisa's rulers, who were opposed to the project.</a:t>
            </a:r>
          </a:p>
        </p:txBody>
      </p:sp>
      <p:pic>
        <p:nvPicPr>
          <p:cNvPr id="4"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847" y="1538865"/>
            <a:ext cx="4992147" cy="3819958"/>
          </a:xfrm>
          <a:prstGeom prst="rect">
            <a:avLst/>
          </a:prstGeom>
        </p:spPr>
      </p:pic>
    </p:spTree>
    <p:extLst>
      <p:ext uri="{BB962C8B-B14F-4D97-AF65-F5344CB8AC3E}">
        <p14:creationId xmlns:p14="http://schemas.microsoft.com/office/powerpoint/2010/main" val="223665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315</Words>
  <Application>Microsoft Office PowerPoint</Application>
  <PresentationFormat>Grand écran</PresentationFormat>
  <Paragraphs>11</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Bahnschrift</vt:lpstr>
      <vt:lpstr>Calibri</vt:lpstr>
      <vt:lpstr>Calibri Light</vt:lpstr>
      <vt:lpstr>Euphemia</vt:lpstr>
      <vt:lpstr>Temă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pc</dc:creator>
  <cp:lastModifiedBy>eric vayssie</cp:lastModifiedBy>
  <cp:revision>3</cp:revision>
  <dcterms:created xsi:type="dcterms:W3CDTF">2018-11-16T13:49:54Z</dcterms:created>
  <dcterms:modified xsi:type="dcterms:W3CDTF">2018-11-18T17:27:46Z</dcterms:modified>
</cp:coreProperties>
</file>