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42" d="100"/>
          <a:sy n="42" d="100"/>
        </p:scale>
        <p:origin x="66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Clic pentru a edita stilul de subtitlu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31C3-1A8B-44C1-A768-29058829949D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2E02-FB51-4944-8417-B0D23B4136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1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31C3-1A8B-44C1-A768-29058829949D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2E02-FB51-4944-8417-B0D23B4136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4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31C3-1A8B-44C1-A768-29058829949D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2E02-FB51-4944-8417-B0D23B4136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7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31C3-1A8B-44C1-A768-29058829949D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2E02-FB51-4944-8417-B0D23B4136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9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31C3-1A8B-44C1-A768-29058829949D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2E02-FB51-4944-8417-B0D23B4136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7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31C3-1A8B-44C1-A768-29058829949D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2E02-FB51-4944-8417-B0D23B4136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1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31C3-1A8B-44C1-A768-29058829949D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2E02-FB51-4944-8417-B0D23B4136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2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31C3-1A8B-44C1-A768-29058829949D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2E02-FB51-4944-8417-B0D23B4136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2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31C3-1A8B-44C1-A768-29058829949D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2E02-FB51-4944-8417-B0D23B4136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4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31C3-1A8B-44C1-A768-29058829949D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2E02-FB51-4944-8417-B0D23B4136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31C3-1A8B-44C1-A768-29058829949D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2E02-FB51-4944-8417-B0D23B4136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8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231C3-1A8B-44C1-A768-29058829949D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A2E02-FB51-4944-8417-B0D23B4136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6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619125" y="13398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Bahnschrift" panose="020B0502040204020203" pitchFamily="34" charset="0"/>
              </a:rPr>
              <a:t>Bianca is </a:t>
            </a:r>
          </a:p>
          <a:p>
            <a:pPr marL="0" indent="0">
              <a:buNone/>
            </a:pPr>
            <a:r>
              <a:rPr lang="en-US" sz="6000" b="1" dirty="0">
                <a:latin typeface="Bahnschrift" panose="020B0502040204020203" pitchFamily="34" charset="0"/>
              </a:rPr>
              <a:t>presenting </a:t>
            </a:r>
          </a:p>
          <a:p>
            <a:pPr marL="0" indent="0">
              <a:buNone/>
            </a:pPr>
            <a:r>
              <a:rPr lang="en-US" sz="6000" b="1" u="sng" dirty="0">
                <a:latin typeface="Bahnschrift" panose="020B0502040204020203" pitchFamily="34" charset="0"/>
              </a:rPr>
              <a:t>“Means of </a:t>
            </a:r>
          </a:p>
          <a:p>
            <a:pPr marL="0" indent="0">
              <a:buNone/>
            </a:pPr>
            <a:r>
              <a:rPr lang="en-US" sz="6000" b="1" u="sng" dirty="0">
                <a:latin typeface="Bahnschrift" panose="020B0502040204020203" pitchFamily="34" charset="0"/>
              </a:rPr>
              <a:t>locomotion</a:t>
            </a:r>
            <a:r>
              <a:rPr lang="en-US" sz="6000" b="1" dirty="0">
                <a:latin typeface="Bahnschrift" panose="020B0502040204020203" pitchFamily="34" charset="0"/>
              </a:rPr>
              <a:t>”.</a:t>
            </a:r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341435"/>
            <a:ext cx="5086350" cy="634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4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stituent conținut 4"/>
          <p:cNvSpPr>
            <a:spLocks noGrp="1"/>
          </p:cNvSpPr>
          <p:nvPr>
            <p:ph idx="1"/>
          </p:nvPr>
        </p:nvSpPr>
        <p:spPr>
          <a:xfrm>
            <a:off x="371474" y="285750"/>
            <a:ext cx="11534775" cy="6324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u="sng" dirty="0">
                <a:latin typeface="Bahnschrift" panose="020B0502040204020203" pitchFamily="34" charset="0"/>
              </a:rPr>
              <a:t>1.Flying Machine</a:t>
            </a:r>
          </a:p>
          <a:p>
            <a:pPr marL="0" indent="0">
              <a:buNone/>
            </a:pPr>
            <a:r>
              <a:rPr lang="en-US" sz="2000" dirty="0">
                <a:latin typeface="Bahnschrift" panose="020B0502040204020203" pitchFamily="34" charset="0"/>
              </a:rPr>
              <a:t>     </a:t>
            </a:r>
            <a:r>
              <a:rPr lang="en-US" sz="2200" dirty="0">
                <a:latin typeface="Bahnschrift" panose="020B0502040204020203" pitchFamily="34" charset="0"/>
              </a:rPr>
              <a:t>Of Leonardo da Vinci’s many areas of study, perhaps this Renaissance man’s favorite was the area of aviation. It was this interest that inspired his most famous invention – the flying machine.  </a:t>
            </a:r>
          </a:p>
          <a:p>
            <a:pPr marL="0" indent="0">
              <a:buNone/>
            </a:pPr>
            <a:endParaRPr lang="en-US" sz="2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en-US" sz="2400" u="sng" dirty="0">
              <a:latin typeface="Bahnschrift" panose="020B0502040204020203" pitchFamily="34" charset="0"/>
            </a:endParaRPr>
          </a:p>
          <a:p>
            <a:endParaRPr lang="en-US" sz="2400" u="sng" dirty="0">
              <a:latin typeface="Bahnschrift" panose="020B0502040204020203" pitchFamily="34" charset="0"/>
            </a:endParaRPr>
          </a:p>
          <a:p>
            <a:endParaRPr lang="en-US" sz="2400" u="sng" dirty="0">
              <a:latin typeface="Bahnschrift" panose="020B0502040204020203" pitchFamily="34" charset="0"/>
            </a:endParaRPr>
          </a:p>
          <a:p>
            <a:endParaRPr lang="en-US" sz="2400" u="sng" dirty="0">
              <a:latin typeface="Bahnschrift" panose="020B0502040204020203" pitchFamily="34" charset="0"/>
            </a:endParaRPr>
          </a:p>
          <a:p>
            <a:endParaRPr lang="en-US" sz="2400" u="sng" dirty="0">
              <a:latin typeface="Bahnschrift" panose="020B0502040204020203" pitchFamily="34" charset="0"/>
            </a:endParaRPr>
          </a:p>
          <a:p>
            <a:endParaRPr lang="en-US" sz="2400" u="sng" dirty="0">
              <a:latin typeface="Bahnschrift" panose="020B0502040204020203" pitchFamily="34" charset="0"/>
            </a:endParaRPr>
          </a:p>
          <a:p>
            <a:endParaRPr lang="en-US" sz="2400" u="sng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US" sz="2400" u="sng" dirty="0">
                <a:latin typeface="Bahnschrift" panose="020B0502040204020203" pitchFamily="34" charset="0"/>
              </a:rPr>
              <a:t>2.Helicopter (Aerial Screw)</a:t>
            </a:r>
          </a:p>
          <a:p>
            <a:pPr marL="0" indent="0">
              <a:buNone/>
            </a:pPr>
            <a:r>
              <a:rPr lang="en-US" sz="2000" dirty="0">
                <a:latin typeface="Bahnschrift" panose="020B0502040204020203" pitchFamily="34" charset="0"/>
              </a:rPr>
              <a:t>      </a:t>
            </a:r>
            <a:r>
              <a:rPr lang="en-US" sz="2200" dirty="0">
                <a:latin typeface="Bahnschrift" panose="020B0502040204020203" pitchFamily="34" charset="0"/>
              </a:rPr>
              <a:t>Though the first actual helicopter wasn’t built until the 1940s, it is believed that Leonardo da Vinci’s sketches from the late fifteenth century detailed a predecessor to the modern-day flying machine 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I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83" y="1809973"/>
            <a:ext cx="3964542" cy="2836059"/>
          </a:xfrm>
          <a:prstGeom prst="rect">
            <a:avLst/>
          </a:prstGeom>
        </p:spPr>
      </p:pic>
      <p:pic>
        <p:nvPicPr>
          <p:cNvPr id="8" name="I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23" y="1809973"/>
            <a:ext cx="4088149" cy="283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68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14325" y="266699"/>
            <a:ext cx="11582400" cy="6429375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>
                <a:latin typeface="Bahnschrift" panose="020B0502040204020203" pitchFamily="34" charset="0"/>
              </a:rPr>
              <a:t>3.Parachute </a:t>
            </a:r>
          </a:p>
          <a:p>
            <a:pPr marL="0" indent="0">
              <a:buNone/>
            </a:pPr>
            <a:r>
              <a:rPr lang="en-US" sz="2000" dirty="0">
                <a:latin typeface="Bahnschrift" panose="020B0502040204020203" pitchFamily="34" charset="0"/>
              </a:rPr>
              <a:t>     </a:t>
            </a:r>
            <a:r>
              <a:rPr lang="en-US" sz="2200" dirty="0">
                <a:latin typeface="Bahnschrift" panose="020B0502040204020203" pitchFamily="34" charset="0"/>
              </a:rPr>
              <a:t>Though credit for the invention of the first practical parachute usually goes to Sebastien </a:t>
            </a:r>
            <a:r>
              <a:rPr lang="en-US" sz="2200" dirty="0" err="1">
                <a:latin typeface="Bahnschrift" panose="020B0502040204020203" pitchFamily="34" charset="0"/>
              </a:rPr>
              <a:t>Lenormand</a:t>
            </a:r>
            <a:r>
              <a:rPr lang="en-US" sz="2200" dirty="0">
                <a:latin typeface="Bahnschrift" panose="020B0502040204020203" pitchFamily="34" charset="0"/>
              </a:rPr>
              <a:t> in 1783, Leonardo da Vinci actually conceived the parachute idea a few hundred  years earlier . </a:t>
            </a:r>
          </a:p>
          <a:p>
            <a:endParaRPr lang="en-US" sz="2000" dirty="0">
              <a:latin typeface="Bahnschrift" panose="020B0502040204020203" pitchFamily="34" charset="0"/>
            </a:endParaRPr>
          </a:p>
          <a:p>
            <a:endParaRPr lang="en-US" sz="2000" dirty="0">
              <a:latin typeface="Bahnschrift" panose="020B0502040204020203" pitchFamily="34" charset="0"/>
            </a:endParaRPr>
          </a:p>
          <a:p>
            <a:endParaRPr lang="en-US" sz="2000" dirty="0">
              <a:latin typeface="Bahnschrift" panose="020B0502040204020203" pitchFamily="34" charset="0"/>
            </a:endParaRPr>
          </a:p>
          <a:p>
            <a:endParaRPr lang="en-US" sz="2000" dirty="0">
              <a:latin typeface="Bahnschrift" panose="020B0502040204020203" pitchFamily="34" charset="0"/>
            </a:endParaRPr>
          </a:p>
          <a:p>
            <a:endParaRPr lang="en-US" sz="2000" dirty="0">
              <a:latin typeface="Bahnschrift" panose="020B0502040204020203" pitchFamily="34" charset="0"/>
            </a:endParaRPr>
          </a:p>
          <a:p>
            <a:endParaRPr lang="en-US" sz="2000" dirty="0">
              <a:latin typeface="Bahnschrift" panose="020B0502040204020203" pitchFamily="34" charset="0"/>
            </a:endParaRPr>
          </a:p>
          <a:p>
            <a:endParaRPr lang="en-US" sz="2000" dirty="0">
              <a:latin typeface="Bahnschrift" panose="020B0502040204020203" pitchFamily="34" charset="0"/>
            </a:endParaRPr>
          </a:p>
          <a:p>
            <a:endParaRPr lang="en-US" sz="2000" dirty="0">
              <a:latin typeface="Bahnschrift" panose="020B0502040204020203" pitchFamily="34" charset="0"/>
            </a:endParaRPr>
          </a:p>
          <a:p>
            <a:endParaRPr lang="en-US" sz="2400" u="sng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US" sz="2400" u="sng" dirty="0">
                <a:latin typeface="Bahnschrift" panose="020B0502040204020203" pitchFamily="34" charset="0"/>
              </a:rPr>
              <a:t>4.Armoured Car</a:t>
            </a:r>
          </a:p>
          <a:p>
            <a:pPr marL="0" indent="0">
              <a:buNone/>
            </a:pPr>
            <a:r>
              <a:rPr lang="en-US" sz="2200" dirty="0">
                <a:latin typeface="Bahnschrift" panose="020B0502040204020203" pitchFamily="34" charset="0"/>
              </a:rPr>
              <a:t>     The precursor to the modern tank, Leonardo da Vinci's armored car invention was capable of moving in any direction and was equipped with a large number of weapons.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609" y="1775033"/>
            <a:ext cx="2871665" cy="3412703"/>
          </a:xfrm>
          <a:prstGeom prst="rect">
            <a:avLst/>
          </a:prstGeo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989" y="2154290"/>
            <a:ext cx="3981286" cy="26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99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14325" y="342900"/>
            <a:ext cx="11477625" cy="6162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>
                <a:latin typeface="Bahnschrift" panose="020B0502040204020203" pitchFamily="34" charset="0"/>
              </a:rPr>
              <a:t>5.Scuba Gear </a:t>
            </a:r>
          </a:p>
          <a:p>
            <a:pPr marL="0" indent="0">
              <a:buNone/>
            </a:pPr>
            <a:r>
              <a:rPr lang="en-US" sz="2200" dirty="0">
                <a:latin typeface="Bahnschrift" panose="020B0502040204020203" pitchFamily="34" charset="0"/>
              </a:rPr>
              <a:t>     In his lifetime, da Vinci designed many inventions dealing with water – perhaps, most notably, scuba gear.   </a:t>
            </a:r>
          </a:p>
          <a:p>
            <a:pPr marL="0" indent="0">
              <a:buNone/>
            </a:pPr>
            <a:endParaRPr lang="en-US" sz="2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en-US" sz="2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en-US" sz="2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en-US" sz="2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en-US" sz="2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en-US" sz="2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en-US" sz="2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en-US" sz="2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en-US" sz="2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US" sz="2400" u="sng" dirty="0">
                <a:latin typeface="Bahnschrift" panose="020B0502040204020203" pitchFamily="34" charset="0"/>
              </a:rPr>
              <a:t>6.Self-Propelled Cart</a:t>
            </a:r>
          </a:p>
          <a:p>
            <a:pPr marL="0" indent="0">
              <a:buNone/>
            </a:pPr>
            <a:r>
              <a:rPr lang="en-US" sz="2000" dirty="0">
                <a:latin typeface="Bahnschrift" panose="020B0502040204020203" pitchFamily="34" charset="0"/>
              </a:rPr>
              <a:t>     </a:t>
            </a:r>
            <a:r>
              <a:rPr lang="en-US" sz="2200" dirty="0">
                <a:latin typeface="Bahnschrift" panose="020B0502040204020203" pitchFamily="34" charset="0"/>
              </a:rPr>
              <a:t>Before motorized vehicles were even a glimmer in someone's eye, Leonardo da Vinci designed a self-propelled cart capable of moving without being pushed. </a:t>
            </a:r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096" y="1552257"/>
            <a:ext cx="2721004" cy="3334564"/>
          </a:xfrm>
          <a:prstGeom prst="rect">
            <a:avLst/>
          </a:prstGeo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527" y="1400351"/>
            <a:ext cx="2114191" cy="363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87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216</Words>
  <Application>Microsoft Office PowerPoint</Application>
  <PresentationFormat>Grand écran</PresentationFormat>
  <Paragraphs>42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Bahnschrift</vt:lpstr>
      <vt:lpstr>Calibri</vt:lpstr>
      <vt:lpstr>Calibri Light</vt:lpstr>
      <vt:lpstr>Temă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pc</dc:creator>
  <cp:lastModifiedBy>eric vayssie</cp:lastModifiedBy>
  <cp:revision>2</cp:revision>
  <dcterms:created xsi:type="dcterms:W3CDTF">2018-11-16T13:49:54Z</dcterms:created>
  <dcterms:modified xsi:type="dcterms:W3CDTF">2018-11-18T17:20:06Z</dcterms:modified>
</cp:coreProperties>
</file>