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0" autoAdjust="0"/>
    <p:restoredTop sz="94625" autoAdjust="0"/>
  </p:normalViewPr>
  <p:slideViewPr>
    <p:cSldViewPr>
      <p:cViewPr varScale="1">
        <p:scale>
          <a:sx n="104" d="100"/>
          <a:sy n="104" d="100"/>
        </p:scale>
        <p:origin x="-16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CF6C55E-D242-43E0-ADFA-3561ADDC95ED}" type="datetimeFigureOut">
              <a:rPr lang="ru-RU"/>
              <a:pPr>
                <a:defRPr/>
              </a:pPr>
              <a:t>09.12.2018</a:t>
            </a:fld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08C1911-D678-4330-BDEE-D83FD2CCAE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93751-992B-4085-B11C-3D4CEAB8AE73}" type="datetimeFigureOut">
              <a:rPr lang="ru-RU"/>
              <a:pPr>
                <a:defRPr/>
              </a:pPr>
              <a:t>09.12.2018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2A6C6-FC91-4633-BA66-063DAB516B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3DD034B-25B1-4F5B-861D-C0C8012C84D2}" type="datetimeFigureOut">
              <a:rPr lang="ru-RU"/>
              <a:pPr>
                <a:defRPr/>
              </a:pPr>
              <a:t>09.12.2018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9C72289B-7A3A-4EAA-ABB8-6332447788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2D965-F4AC-482C-BA31-C1FD7B449114}" type="datetimeFigureOut">
              <a:rPr lang="ru-RU"/>
              <a:pPr>
                <a:defRPr/>
              </a:pPr>
              <a:t>09.12.2018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831A2-226A-487F-86E8-BCE083F9CB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5CA670C5-487B-4FB4-B2EE-13BDE0FCB3AD}" type="datetimeFigureOut">
              <a:rPr lang="ru-RU"/>
              <a:pPr>
                <a:defRPr/>
              </a:pPr>
              <a:t>09.12.2018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B4340E9-1A53-49C4-A385-5F9D6E44A1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27666-A330-4B97-B7E1-173C3DFC537E}" type="datetimeFigureOut">
              <a:rPr lang="ru-RU"/>
              <a:pPr>
                <a:defRPr/>
              </a:pPr>
              <a:t>09.12.2018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BEE11-9B72-4741-A9E1-A20D9149E1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C1D1C-59FF-4C24-A56E-407D3E3852FB}" type="datetimeFigureOut">
              <a:rPr lang="ru-RU"/>
              <a:pPr>
                <a:defRPr/>
              </a:pPr>
              <a:t>09.12.2018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7979E-CF16-42A3-A3CA-E9FD3F6909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3C21B-28E3-4DC7-B422-1F4A546C7556}" type="datetimeFigureOut">
              <a:rPr lang="ru-RU"/>
              <a:pPr>
                <a:defRPr/>
              </a:pPr>
              <a:t>09.12.2018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A8B52-E665-489C-A69C-1EB9DFD35B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32824-82CA-4C0A-A29F-ECC13FDA970A}" type="datetimeFigureOut">
              <a:rPr lang="ru-RU"/>
              <a:pPr>
                <a:defRPr/>
              </a:pPr>
              <a:t>09.12.2018</a:t>
            </a:fld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26E2C-671A-4D94-AAE2-BEEA0779EB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87AC8-8646-4891-8019-7F6237C0E172}" type="datetimeFigureOut">
              <a:rPr lang="ru-RU"/>
              <a:pPr>
                <a:defRPr/>
              </a:pPr>
              <a:t>09.12.2018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EB097-A051-4966-A0B7-8531AA907C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A666526-43CE-4180-9B51-10CE4CCFF818}" type="datetimeFigureOut">
              <a:rPr lang="ru-RU"/>
              <a:pPr>
                <a:defRPr/>
              </a:pPr>
              <a:t>09.12.2018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4E9B0FD-937E-480A-97C2-53CA2236FB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6E101A5C-253B-4225-9B1B-CB3081227DD1}" type="datetimeFigureOut">
              <a:rPr lang="ru-RU"/>
              <a:pPr>
                <a:defRPr/>
              </a:pPr>
              <a:t>09.12.2018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6D0092B-654A-45B3-9222-E5D6E253A2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3" r:id="rId5"/>
    <p:sldLayoutId id="2147483692" r:id="rId6"/>
    <p:sldLayoutId id="2147483691" r:id="rId7"/>
    <p:sldLayoutId id="2147483690" r:id="rId8"/>
    <p:sldLayoutId id="2147483698" r:id="rId9"/>
    <p:sldLayoutId id="2147483689" r:id="rId10"/>
    <p:sldLayoutId id="214748369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6045" y="313690"/>
            <a:ext cx="3767142" cy="5966480"/>
          </a:xfrm>
        </p:spPr>
        <p:txBody>
          <a:bodyPr anchor="t"/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err="1" smtClean="0"/>
              <a:t>Malyushkin</a:t>
            </a:r>
            <a:r>
              <a:rPr lang="en-US" sz="2400" dirty="0" smtClean="0"/>
              <a:t> </a:t>
            </a:r>
            <a:r>
              <a:rPr lang="en-US" sz="3200" dirty="0" err="1" smtClean="0"/>
              <a:t>Kirill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n-US" sz="3200" dirty="0" smtClean="0"/>
              <a:t>From</a:t>
            </a:r>
            <a:r>
              <a:rPr lang="ru-RU" sz="2400" dirty="0" smtClean="0"/>
              <a:t>:</a:t>
            </a:r>
            <a:r>
              <a:rPr lang="en-US" sz="2400" dirty="0" smtClean="0"/>
              <a:t> </a:t>
            </a:r>
            <a:r>
              <a:rPr lang="en-US" sz="3200" dirty="0" err="1" smtClean="0"/>
              <a:t>Lozova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School 12</a:t>
            </a:r>
            <a:endParaRPr lang="ru-RU" b="0" dirty="0"/>
          </a:p>
        </p:txBody>
      </p:sp>
      <p:pic>
        <p:nvPicPr>
          <p:cNvPr id="13315" name="Содержимое 3" descr="IMG_20160108_212226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4313" y="142875"/>
            <a:ext cx="3582987" cy="3214688"/>
          </a:xfr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86050" y="428604"/>
            <a:ext cx="6357950" cy="2671780"/>
          </a:xfrm>
        </p:spPr>
        <p:txBody>
          <a:bodyPr lIns="324000" anchor="t"/>
          <a:lstStyle/>
          <a:p>
            <a:pPr fontAlgn="auto">
              <a:spcAft>
                <a:spcPts val="0"/>
              </a:spcAft>
              <a:defRPr/>
            </a:pPr>
            <a:r>
              <a:rPr lang="en-US" sz="6000" dirty="0"/>
              <a:t>Leonardo</a:t>
            </a:r>
            <a:r>
              <a:rPr lang="en-US" sz="7200" dirty="0"/>
              <a:t> </a:t>
            </a:r>
            <a:r>
              <a:rPr lang="en-US" sz="4800" dirty="0" err="1"/>
              <a:t>da</a:t>
            </a:r>
            <a:r>
              <a:rPr lang="en-US" sz="7200" dirty="0"/>
              <a:t> </a:t>
            </a:r>
            <a:r>
              <a:rPr lang="en-US" sz="6000" dirty="0"/>
              <a:t>Vinci</a:t>
            </a:r>
            <a:endParaRPr lang="ru-RU" sz="7200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3354388" y="3540125"/>
            <a:ext cx="5114925" cy="1101725"/>
          </a:xfrm>
        </p:spPr>
        <p:txBody>
          <a:bodyPr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5400" dirty="0" smtClean="0">
                <a:solidFill>
                  <a:schemeClr val="tx1"/>
                </a:solidFill>
              </a:rPr>
              <a:t>Machine</a:t>
            </a:r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en-US" sz="5400" dirty="0" smtClean="0">
                <a:solidFill>
                  <a:schemeClr val="tx1"/>
                </a:solidFill>
              </a:rPr>
              <a:t>gun</a:t>
            </a:r>
            <a:endParaRPr lang="en-US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4800" dirty="0" smtClean="0">
                <a:solidFill>
                  <a:schemeClr val="tx1"/>
                </a:solidFill>
              </a:rPr>
              <a:t>Invention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4340" name="Содержимое 3" descr="da-vinci-todo-list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916113"/>
            <a:ext cx="5041900" cy="336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7598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00496" y="142852"/>
            <a:ext cx="4686304" cy="79690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/>
              <a:t>Machine</a:t>
            </a:r>
            <a:r>
              <a:rPr lang="en-US" dirty="0" smtClean="0"/>
              <a:t> </a:t>
            </a:r>
            <a:r>
              <a:rPr lang="en-US" sz="3200" dirty="0" smtClean="0"/>
              <a:t>gun</a:t>
            </a:r>
            <a:endParaRPr lang="ru-RU" dirty="0"/>
          </a:p>
        </p:txBody>
      </p:sp>
      <p:pic>
        <p:nvPicPr>
          <p:cNvPr id="15363" name="Содержимое 3" descr="08-davinci-machinegun-model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2875" y="142875"/>
            <a:ext cx="3754438" cy="3071813"/>
          </a:xfr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071938" y="1214438"/>
            <a:ext cx="5072062" cy="4308475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r>
              <a:rPr lang="ru-RU" sz="2000" dirty="0" err="1">
                <a:solidFill>
                  <a:srgbClr val="212121"/>
                </a:solidFill>
                <a:latin typeface="inherit"/>
                <a:cs typeface="Arial" pitchFamily="34" charset="0"/>
              </a:rPr>
              <a:t>One</a:t>
            </a:r>
            <a:r>
              <a:rPr lang="ru-RU" sz="2000" dirty="0">
                <a:solidFill>
                  <a:srgbClr val="212121"/>
                </a:solidFill>
                <a:latin typeface="inherit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212121"/>
                </a:solidFill>
                <a:latin typeface="inherit"/>
                <a:cs typeface="Arial" pitchFamily="34" charset="0"/>
              </a:rPr>
              <a:t>of</a:t>
            </a:r>
            <a:r>
              <a:rPr lang="ru-RU" sz="2000" dirty="0">
                <a:solidFill>
                  <a:srgbClr val="212121"/>
                </a:solidFill>
                <a:latin typeface="inherit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212121"/>
                </a:solidFill>
                <a:latin typeface="inherit"/>
                <a:cs typeface="Arial" pitchFamily="34" charset="0"/>
              </a:rPr>
              <a:t>the</a:t>
            </a:r>
            <a:r>
              <a:rPr lang="ru-RU" sz="2000" dirty="0">
                <a:solidFill>
                  <a:srgbClr val="212121"/>
                </a:solidFill>
                <a:latin typeface="inherit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212121"/>
                </a:solidFill>
                <a:latin typeface="inherit"/>
                <a:cs typeface="Arial" pitchFamily="34" charset="0"/>
              </a:rPr>
              <a:t>most</a:t>
            </a:r>
            <a:r>
              <a:rPr lang="ru-RU" sz="2000" dirty="0">
                <a:solidFill>
                  <a:srgbClr val="212121"/>
                </a:solidFill>
                <a:latin typeface="inherit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212121"/>
                </a:solidFill>
                <a:latin typeface="inherit"/>
                <a:cs typeface="Arial" pitchFamily="34" charset="0"/>
              </a:rPr>
              <a:t>famous</a:t>
            </a:r>
            <a:r>
              <a:rPr lang="ru-RU" sz="2000" dirty="0">
                <a:solidFill>
                  <a:srgbClr val="212121"/>
                </a:solidFill>
                <a:latin typeface="inherit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212121"/>
                </a:solidFill>
                <a:latin typeface="inherit"/>
                <a:cs typeface="Arial" pitchFamily="34" charset="0"/>
              </a:rPr>
              <a:t>inventions</a:t>
            </a:r>
            <a:r>
              <a:rPr lang="ru-RU" sz="2000" dirty="0">
                <a:solidFill>
                  <a:srgbClr val="212121"/>
                </a:solidFill>
                <a:latin typeface="inherit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212121"/>
                </a:solidFill>
                <a:latin typeface="inherit"/>
                <a:cs typeface="Arial" pitchFamily="34" charset="0"/>
              </a:rPr>
              <a:t>of</a:t>
            </a:r>
            <a:r>
              <a:rPr lang="ru-RU" sz="2000" dirty="0">
                <a:solidFill>
                  <a:srgbClr val="212121"/>
                </a:solidFill>
                <a:latin typeface="inherit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212121"/>
                </a:solidFill>
                <a:latin typeface="inherit"/>
                <a:cs typeface="Arial" pitchFamily="34" charset="0"/>
              </a:rPr>
              <a:t>da</a:t>
            </a:r>
            <a:r>
              <a:rPr lang="ru-RU" sz="2000" dirty="0">
                <a:solidFill>
                  <a:srgbClr val="212121"/>
                </a:solidFill>
                <a:latin typeface="inherit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212121"/>
                </a:solidFill>
                <a:latin typeface="inherit"/>
                <a:cs typeface="Arial" pitchFamily="34" charset="0"/>
              </a:rPr>
              <a:t>Vinci</a:t>
            </a:r>
            <a:r>
              <a:rPr lang="ru-RU" sz="2000" dirty="0">
                <a:solidFill>
                  <a:srgbClr val="212121"/>
                </a:solidFill>
                <a:latin typeface="inherit"/>
                <a:cs typeface="Arial" pitchFamily="34" charset="0"/>
              </a:rPr>
              <a:t>, </a:t>
            </a:r>
            <a:r>
              <a:rPr lang="ru-RU" sz="2000" dirty="0" err="1">
                <a:solidFill>
                  <a:srgbClr val="212121"/>
                </a:solidFill>
                <a:latin typeface="inherit"/>
                <a:cs typeface="Arial" pitchFamily="34" charset="0"/>
              </a:rPr>
              <a:t>ahead</a:t>
            </a:r>
            <a:r>
              <a:rPr lang="ru-RU" sz="2000" dirty="0">
                <a:solidFill>
                  <a:srgbClr val="212121"/>
                </a:solidFill>
                <a:latin typeface="inherit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212121"/>
                </a:solidFill>
                <a:latin typeface="inherit"/>
                <a:cs typeface="Arial" pitchFamily="34" charset="0"/>
              </a:rPr>
              <a:t>of</a:t>
            </a:r>
            <a:r>
              <a:rPr lang="ru-RU" sz="2000" dirty="0">
                <a:solidFill>
                  <a:srgbClr val="212121"/>
                </a:solidFill>
                <a:latin typeface="inherit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212121"/>
                </a:solidFill>
                <a:latin typeface="inherit"/>
                <a:cs typeface="Arial" pitchFamily="34" charset="0"/>
              </a:rPr>
              <a:t>his</a:t>
            </a:r>
            <a:r>
              <a:rPr lang="ru-RU" sz="2000" dirty="0">
                <a:solidFill>
                  <a:srgbClr val="212121"/>
                </a:solidFill>
                <a:latin typeface="inherit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212121"/>
                </a:solidFill>
                <a:latin typeface="inherit"/>
                <a:cs typeface="Arial" pitchFamily="34" charset="0"/>
              </a:rPr>
              <a:t>time</a:t>
            </a:r>
            <a:r>
              <a:rPr lang="ru-RU" sz="2000" dirty="0">
                <a:solidFill>
                  <a:srgbClr val="212121"/>
                </a:solidFill>
                <a:latin typeface="inherit"/>
                <a:cs typeface="Arial" pitchFamily="34" charset="0"/>
              </a:rPr>
              <a:t>, </a:t>
            </a:r>
            <a:r>
              <a:rPr lang="ru-RU" sz="2000" dirty="0" err="1">
                <a:solidFill>
                  <a:srgbClr val="212121"/>
                </a:solidFill>
                <a:latin typeface="inherit"/>
                <a:cs typeface="Arial" pitchFamily="34" charset="0"/>
              </a:rPr>
              <a:t>is</a:t>
            </a:r>
            <a:r>
              <a:rPr lang="ru-RU" sz="2000" dirty="0">
                <a:solidFill>
                  <a:srgbClr val="212121"/>
                </a:solidFill>
                <a:latin typeface="inherit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212121"/>
                </a:solidFill>
                <a:latin typeface="inherit"/>
                <a:cs typeface="Arial" pitchFamily="34" charset="0"/>
              </a:rPr>
              <a:t>considered</a:t>
            </a:r>
            <a:r>
              <a:rPr lang="ru-RU" sz="2000" dirty="0">
                <a:solidFill>
                  <a:srgbClr val="212121"/>
                </a:solidFill>
                <a:latin typeface="inherit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212121"/>
                </a:solidFill>
                <a:latin typeface="inherit"/>
                <a:cs typeface="Arial" pitchFamily="34" charset="0"/>
              </a:rPr>
              <a:t>to</a:t>
            </a:r>
            <a:r>
              <a:rPr lang="ru-RU" sz="2000" dirty="0">
                <a:solidFill>
                  <a:srgbClr val="212121"/>
                </a:solidFill>
                <a:latin typeface="inherit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212121"/>
                </a:solidFill>
                <a:latin typeface="inherit"/>
                <a:cs typeface="Arial" pitchFamily="34" charset="0"/>
              </a:rPr>
              <a:t>be</a:t>
            </a:r>
            <a:r>
              <a:rPr lang="ru-RU" sz="2000" dirty="0">
                <a:solidFill>
                  <a:srgbClr val="212121"/>
                </a:solidFill>
                <a:latin typeface="inherit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212121"/>
                </a:solidFill>
                <a:latin typeface="inherit"/>
                <a:cs typeface="Arial" pitchFamily="34" charset="0"/>
              </a:rPr>
              <a:t>a</a:t>
            </a:r>
            <a:r>
              <a:rPr lang="ru-RU" sz="2000" dirty="0">
                <a:solidFill>
                  <a:srgbClr val="212121"/>
                </a:solidFill>
                <a:latin typeface="inherit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212121"/>
                </a:solidFill>
                <a:latin typeface="inherit"/>
                <a:cs typeface="Arial" pitchFamily="34" charset="0"/>
              </a:rPr>
              <a:t>machine</a:t>
            </a:r>
            <a:r>
              <a:rPr lang="ru-RU" sz="2000" dirty="0">
                <a:solidFill>
                  <a:srgbClr val="212121"/>
                </a:solidFill>
                <a:latin typeface="inherit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212121"/>
                </a:solidFill>
                <a:latin typeface="inherit"/>
                <a:cs typeface="Arial" pitchFamily="34" charset="0"/>
              </a:rPr>
              <a:t>gun</a:t>
            </a:r>
            <a:r>
              <a:rPr lang="ru-RU" sz="2000" dirty="0">
                <a:solidFill>
                  <a:srgbClr val="212121"/>
                </a:solidFill>
                <a:latin typeface="inherit"/>
                <a:cs typeface="Arial" pitchFamily="34" charset="0"/>
              </a:rPr>
              <a:t>. </a:t>
            </a:r>
            <a:r>
              <a:rPr lang="ru-RU" sz="2000" dirty="0" err="1">
                <a:solidFill>
                  <a:srgbClr val="212121"/>
                </a:solidFill>
                <a:latin typeface="inherit"/>
                <a:cs typeface="Arial" pitchFamily="34" charset="0"/>
              </a:rPr>
              <a:t>Although</a:t>
            </a:r>
            <a:r>
              <a:rPr lang="ru-RU" sz="2000" dirty="0">
                <a:solidFill>
                  <a:srgbClr val="212121"/>
                </a:solidFill>
                <a:latin typeface="inherit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212121"/>
                </a:solidFill>
                <a:latin typeface="inherit"/>
                <a:cs typeface="Arial" pitchFamily="34" charset="0"/>
              </a:rPr>
              <a:t>the</a:t>
            </a:r>
            <a:r>
              <a:rPr lang="ru-RU" sz="2000" dirty="0">
                <a:solidFill>
                  <a:srgbClr val="212121"/>
                </a:solidFill>
                <a:latin typeface="inherit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212121"/>
                </a:solidFill>
                <a:latin typeface="inherit"/>
                <a:cs typeface="Arial" pitchFamily="34" charset="0"/>
              </a:rPr>
              <a:t>design</a:t>
            </a:r>
            <a:r>
              <a:rPr lang="ru-RU" sz="2000" dirty="0">
                <a:solidFill>
                  <a:srgbClr val="212121"/>
                </a:solidFill>
                <a:latin typeface="inherit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212121"/>
                </a:solidFill>
                <a:latin typeface="inherit"/>
                <a:cs typeface="Arial" pitchFamily="34" charset="0"/>
              </a:rPr>
              <a:t>of</a:t>
            </a:r>
            <a:r>
              <a:rPr lang="ru-RU" sz="2000" dirty="0">
                <a:solidFill>
                  <a:srgbClr val="212121"/>
                </a:solidFill>
                <a:latin typeface="inherit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212121"/>
                </a:solidFill>
                <a:latin typeface="inherit"/>
                <a:cs typeface="Arial" pitchFamily="34" charset="0"/>
              </a:rPr>
              <a:t>Leonardo</a:t>
            </a:r>
            <a:r>
              <a:rPr lang="ru-RU" sz="2000" dirty="0">
                <a:solidFill>
                  <a:srgbClr val="212121"/>
                </a:solidFill>
                <a:latin typeface="inherit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212121"/>
                </a:solidFill>
                <a:latin typeface="inherit"/>
                <a:cs typeface="Arial" pitchFamily="34" charset="0"/>
              </a:rPr>
              <a:t>is</a:t>
            </a:r>
            <a:r>
              <a:rPr lang="ru-RU" sz="2000" dirty="0">
                <a:solidFill>
                  <a:srgbClr val="212121"/>
                </a:solidFill>
                <a:latin typeface="inherit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212121"/>
                </a:solidFill>
                <a:latin typeface="inherit"/>
                <a:cs typeface="Arial" pitchFamily="34" charset="0"/>
              </a:rPr>
              <a:t>more</a:t>
            </a:r>
            <a:r>
              <a:rPr lang="ru-RU" sz="2000" dirty="0">
                <a:solidFill>
                  <a:srgbClr val="212121"/>
                </a:solidFill>
                <a:latin typeface="inherit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212121"/>
                </a:solidFill>
                <a:latin typeface="inherit"/>
                <a:cs typeface="Arial" pitchFamily="34" charset="0"/>
              </a:rPr>
              <a:t>correct</a:t>
            </a:r>
            <a:r>
              <a:rPr lang="ru-RU" sz="2000" dirty="0">
                <a:solidFill>
                  <a:srgbClr val="212121"/>
                </a:solidFill>
                <a:latin typeface="inherit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212121"/>
                </a:solidFill>
                <a:latin typeface="inherit"/>
                <a:cs typeface="Arial" pitchFamily="34" charset="0"/>
              </a:rPr>
              <a:t>to</a:t>
            </a:r>
            <a:r>
              <a:rPr lang="ru-RU" sz="2000" dirty="0">
                <a:solidFill>
                  <a:srgbClr val="212121"/>
                </a:solidFill>
                <a:latin typeface="inherit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212121"/>
                </a:solidFill>
                <a:latin typeface="inherit"/>
                <a:cs typeface="Arial" pitchFamily="34" charset="0"/>
              </a:rPr>
              <a:t>call</a:t>
            </a:r>
            <a:r>
              <a:rPr lang="ru-RU" sz="2000" dirty="0">
                <a:solidFill>
                  <a:srgbClr val="212121"/>
                </a:solidFill>
                <a:latin typeface="inherit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212121"/>
                </a:solidFill>
                <a:latin typeface="inherit"/>
                <a:cs typeface="Arial" pitchFamily="34" charset="0"/>
              </a:rPr>
              <a:t>a</a:t>
            </a:r>
            <a:r>
              <a:rPr lang="ru-RU" sz="2000" dirty="0">
                <a:solidFill>
                  <a:srgbClr val="212121"/>
                </a:solidFill>
                <a:latin typeface="inherit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212121"/>
                </a:solidFill>
                <a:latin typeface="inherit"/>
                <a:cs typeface="Arial" pitchFamily="34" charset="0"/>
              </a:rPr>
              <a:t>multi-barreled</a:t>
            </a:r>
            <a:r>
              <a:rPr lang="ru-RU" sz="2000" dirty="0">
                <a:solidFill>
                  <a:srgbClr val="212121"/>
                </a:solidFill>
                <a:latin typeface="inherit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212121"/>
                </a:solidFill>
                <a:latin typeface="inherit"/>
                <a:cs typeface="Arial" pitchFamily="34" charset="0"/>
              </a:rPr>
              <a:t>instrument</a:t>
            </a:r>
            <a:r>
              <a:rPr lang="ru-RU" sz="2000" dirty="0">
                <a:solidFill>
                  <a:srgbClr val="212121"/>
                </a:solidFill>
                <a:latin typeface="inherit"/>
                <a:cs typeface="Arial" pitchFamily="34" charset="0"/>
              </a:rPr>
              <a:t>. </a:t>
            </a:r>
            <a:r>
              <a:rPr lang="ru-RU" sz="2000" dirty="0" err="1">
                <a:solidFill>
                  <a:srgbClr val="212121"/>
                </a:solidFill>
                <a:latin typeface="inherit"/>
                <a:cs typeface="Arial" pitchFamily="34" charset="0"/>
              </a:rPr>
              <a:t>Da</a:t>
            </a:r>
            <a:r>
              <a:rPr lang="ru-RU" sz="2000" dirty="0">
                <a:solidFill>
                  <a:srgbClr val="212121"/>
                </a:solidFill>
                <a:latin typeface="inherit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212121"/>
                </a:solidFill>
                <a:latin typeface="inherit"/>
                <a:cs typeface="Arial" pitchFamily="34" charset="0"/>
              </a:rPr>
              <a:t>Vinci</a:t>
            </a:r>
            <a:r>
              <a:rPr lang="ru-RU" sz="2000" dirty="0">
                <a:solidFill>
                  <a:srgbClr val="212121"/>
                </a:solidFill>
                <a:latin typeface="inherit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212121"/>
                </a:solidFill>
                <a:latin typeface="inherit"/>
                <a:cs typeface="Arial" pitchFamily="34" charset="0"/>
              </a:rPr>
              <a:t>had</a:t>
            </a:r>
            <a:r>
              <a:rPr lang="ru-RU" sz="2000" dirty="0">
                <a:solidFill>
                  <a:srgbClr val="212121"/>
                </a:solidFill>
                <a:latin typeface="inherit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212121"/>
                </a:solidFill>
                <a:latin typeface="inherit"/>
                <a:cs typeface="Arial" pitchFamily="34" charset="0"/>
              </a:rPr>
              <a:t>several</a:t>
            </a:r>
            <a:r>
              <a:rPr lang="ru-RU" sz="2000" dirty="0">
                <a:solidFill>
                  <a:srgbClr val="212121"/>
                </a:solidFill>
                <a:latin typeface="inherit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212121"/>
                </a:solidFill>
                <a:latin typeface="inherit"/>
                <a:cs typeface="Arial" pitchFamily="34" charset="0"/>
              </a:rPr>
              <a:t>projects</a:t>
            </a:r>
            <a:r>
              <a:rPr lang="ru-RU" sz="2000" dirty="0">
                <a:solidFill>
                  <a:srgbClr val="212121"/>
                </a:solidFill>
                <a:latin typeface="inherit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212121"/>
                </a:solidFill>
                <a:latin typeface="inherit"/>
                <a:cs typeface="Arial" pitchFamily="34" charset="0"/>
              </a:rPr>
              <a:t>of</a:t>
            </a:r>
            <a:r>
              <a:rPr lang="ru-RU" sz="2000" dirty="0">
                <a:solidFill>
                  <a:srgbClr val="212121"/>
                </a:solidFill>
                <a:latin typeface="inherit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212121"/>
                </a:solidFill>
                <a:latin typeface="inherit"/>
                <a:cs typeface="Arial" pitchFamily="34" charset="0"/>
              </a:rPr>
              <a:t>volley</a:t>
            </a:r>
            <a:r>
              <a:rPr lang="ru-RU" sz="2000" dirty="0">
                <a:solidFill>
                  <a:srgbClr val="212121"/>
                </a:solidFill>
                <a:latin typeface="inherit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212121"/>
                </a:solidFill>
                <a:latin typeface="inherit"/>
                <a:cs typeface="Arial" pitchFamily="34" charset="0"/>
              </a:rPr>
              <a:t>fire</a:t>
            </a:r>
            <a:r>
              <a:rPr lang="ru-RU" sz="2000" dirty="0">
                <a:solidFill>
                  <a:srgbClr val="212121"/>
                </a:solidFill>
                <a:latin typeface="inherit"/>
                <a:cs typeface="Arial" pitchFamily="34" charset="0"/>
              </a:rPr>
              <a:t>. </a:t>
            </a:r>
            <a:r>
              <a:rPr lang="ru-RU" sz="2000" dirty="0" err="1">
                <a:solidFill>
                  <a:srgbClr val="212121"/>
                </a:solidFill>
                <a:latin typeface="inherit"/>
                <a:cs typeface="Arial" pitchFamily="34" charset="0"/>
              </a:rPr>
              <a:t>His</a:t>
            </a:r>
            <a:r>
              <a:rPr lang="ru-RU" sz="2000" dirty="0">
                <a:solidFill>
                  <a:srgbClr val="212121"/>
                </a:solidFill>
                <a:latin typeface="inherit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212121"/>
                </a:solidFill>
                <a:latin typeface="inherit"/>
                <a:cs typeface="Arial" pitchFamily="34" charset="0"/>
              </a:rPr>
              <a:t>most</a:t>
            </a:r>
            <a:r>
              <a:rPr lang="ru-RU" sz="2000" dirty="0">
                <a:solidFill>
                  <a:srgbClr val="212121"/>
                </a:solidFill>
                <a:latin typeface="inherit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212121"/>
                </a:solidFill>
                <a:latin typeface="inherit"/>
                <a:cs typeface="Arial" pitchFamily="34" charset="0"/>
              </a:rPr>
              <a:t>famous</a:t>
            </a:r>
            <a:r>
              <a:rPr lang="ru-RU" sz="2000" dirty="0">
                <a:solidFill>
                  <a:srgbClr val="212121"/>
                </a:solidFill>
                <a:latin typeface="inherit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212121"/>
                </a:solidFill>
                <a:latin typeface="inherit"/>
                <a:cs typeface="Arial" pitchFamily="34" charset="0"/>
              </a:rPr>
              <a:t>invention</a:t>
            </a:r>
            <a:r>
              <a:rPr lang="ru-RU" sz="2000" dirty="0">
                <a:solidFill>
                  <a:srgbClr val="212121"/>
                </a:solidFill>
                <a:latin typeface="inherit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212121"/>
                </a:solidFill>
                <a:latin typeface="inherit"/>
                <a:cs typeface="Arial" pitchFamily="34" charset="0"/>
              </a:rPr>
              <a:t>in</a:t>
            </a:r>
            <a:r>
              <a:rPr lang="ru-RU" sz="2000" dirty="0">
                <a:solidFill>
                  <a:srgbClr val="212121"/>
                </a:solidFill>
                <a:latin typeface="inherit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212121"/>
                </a:solidFill>
                <a:latin typeface="inherit"/>
                <a:cs typeface="Arial" pitchFamily="34" charset="0"/>
              </a:rPr>
              <a:t>this</a:t>
            </a:r>
            <a:r>
              <a:rPr lang="ru-RU" sz="2000" dirty="0">
                <a:solidFill>
                  <a:srgbClr val="212121"/>
                </a:solidFill>
                <a:latin typeface="inherit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212121"/>
                </a:solidFill>
                <a:latin typeface="inherit"/>
                <a:cs typeface="Arial" pitchFamily="34" charset="0"/>
              </a:rPr>
              <a:t>area</a:t>
            </a:r>
            <a:r>
              <a:rPr lang="ru-RU" sz="2000" dirty="0">
                <a:solidFill>
                  <a:srgbClr val="212121"/>
                </a:solidFill>
                <a:latin typeface="inherit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212121"/>
                </a:solidFill>
                <a:latin typeface="inherit"/>
                <a:cs typeface="Arial" pitchFamily="34" charset="0"/>
              </a:rPr>
              <a:t>is</a:t>
            </a:r>
            <a:r>
              <a:rPr lang="ru-RU" sz="2000" dirty="0">
                <a:solidFill>
                  <a:srgbClr val="212121"/>
                </a:solidFill>
                <a:latin typeface="inherit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212121"/>
                </a:solidFill>
                <a:latin typeface="inherit"/>
                <a:cs typeface="Arial" pitchFamily="34" charset="0"/>
              </a:rPr>
              <a:t>the</a:t>
            </a:r>
            <a:r>
              <a:rPr lang="ru-RU" sz="2000" dirty="0">
                <a:solidFill>
                  <a:srgbClr val="212121"/>
                </a:solidFill>
                <a:latin typeface="inherit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212121"/>
                </a:solidFill>
                <a:latin typeface="inherit"/>
                <a:cs typeface="Arial" pitchFamily="34" charset="0"/>
              </a:rPr>
              <a:t>so-called</a:t>
            </a:r>
            <a:r>
              <a:rPr lang="ru-RU" sz="2000" dirty="0">
                <a:solidFill>
                  <a:srgbClr val="212121"/>
                </a:solidFill>
                <a:latin typeface="inherit"/>
                <a:cs typeface="Arial" pitchFamily="34" charset="0"/>
              </a:rPr>
              <a:t> “</a:t>
            </a:r>
            <a:r>
              <a:rPr lang="ru-RU" sz="2000" dirty="0" err="1">
                <a:solidFill>
                  <a:srgbClr val="212121"/>
                </a:solidFill>
                <a:latin typeface="inherit"/>
                <a:cs typeface="Arial" pitchFamily="34" charset="0"/>
              </a:rPr>
              <a:t>organ-shaped</a:t>
            </a:r>
            <a:r>
              <a:rPr lang="ru-RU" sz="2000" dirty="0">
                <a:solidFill>
                  <a:srgbClr val="212121"/>
                </a:solidFill>
                <a:latin typeface="inherit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212121"/>
                </a:solidFill>
                <a:latin typeface="inherit"/>
                <a:cs typeface="Arial" pitchFamily="34" charset="0"/>
              </a:rPr>
              <a:t>musket</a:t>
            </a:r>
            <a:r>
              <a:rPr lang="ru-RU" sz="2000" dirty="0">
                <a:solidFill>
                  <a:srgbClr val="212121"/>
                </a:solidFill>
                <a:latin typeface="inherit"/>
                <a:cs typeface="Arial" pitchFamily="34" charset="0"/>
              </a:rPr>
              <a:t>”. </a:t>
            </a:r>
            <a:r>
              <a:rPr lang="ru-RU" sz="2000" dirty="0" err="1">
                <a:solidFill>
                  <a:srgbClr val="212121"/>
                </a:solidFill>
                <a:latin typeface="inherit"/>
                <a:cs typeface="Arial" pitchFamily="34" charset="0"/>
              </a:rPr>
              <a:t>The</a:t>
            </a:r>
            <a:r>
              <a:rPr lang="ru-RU" sz="2000" dirty="0">
                <a:solidFill>
                  <a:srgbClr val="212121"/>
                </a:solidFill>
                <a:latin typeface="inherit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212121"/>
                </a:solidFill>
                <a:latin typeface="inherit"/>
                <a:cs typeface="Arial" pitchFamily="34" charset="0"/>
              </a:rPr>
              <a:t>design</a:t>
            </a:r>
            <a:r>
              <a:rPr lang="ru-RU" sz="2000" dirty="0">
                <a:solidFill>
                  <a:srgbClr val="212121"/>
                </a:solidFill>
                <a:latin typeface="inherit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212121"/>
                </a:solidFill>
                <a:latin typeface="inherit"/>
                <a:cs typeface="Arial" pitchFamily="34" charset="0"/>
              </a:rPr>
              <a:t>had</a:t>
            </a:r>
            <a:r>
              <a:rPr lang="ru-RU" sz="2000" dirty="0">
                <a:solidFill>
                  <a:srgbClr val="212121"/>
                </a:solidFill>
                <a:latin typeface="inherit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212121"/>
                </a:solidFill>
                <a:latin typeface="inherit"/>
                <a:cs typeface="Arial" pitchFamily="34" charset="0"/>
              </a:rPr>
              <a:t>a</a:t>
            </a:r>
            <a:r>
              <a:rPr lang="ru-RU" sz="2000" dirty="0">
                <a:solidFill>
                  <a:srgbClr val="212121"/>
                </a:solidFill>
                <a:latin typeface="inherit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212121"/>
                </a:solidFill>
                <a:latin typeface="inherit"/>
                <a:cs typeface="Arial" pitchFamily="34" charset="0"/>
              </a:rPr>
              <a:t>rotating</a:t>
            </a:r>
            <a:r>
              <a:rPr lang="ru-RU" sz="2000" dirty="0">
                <a:solidFill>
                  <a:srgbClr val="212121"/>
                </a:solidFill>
                <a:latin typeface="inherit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212121"/>
                </a:solidFill>
                <a:latin typeface="inherit"/>
                <a:cs typeface="Arial" pitchFamily="34" charset="0"/>
              </a:rPr>
              <a:t>platform</a:t>
            </a:r>
            <a:r>
              <a:rPr lang="ru-RU" sz="2000" dirty="0">
                <a:solidFill>
                  <a:srgbClr val="212121"/>
                </a:solidFill>
                <a:latin typeface="inherit"/>
                <a:cs typeface="Arial" pitchFamily="34" charset="0"/>
              </a:rPr>
              <a:t>, </a:t>
            </a:r>
            <a:r>
              <a:rPr lang="ru-RU" sz="2000" dirty="0" err="1">
                <a:solidFill>
                  <a:srgbClr val="212121"/>
                </a:solidFill>
                <a:latin typeface="inherit"/>
                <a:cs typeface="Arial" pitchFamily="34" charset="0"/>
              </a:rPr>
              <a:t>on</a:t>
            </a:r>
            <a:r>
              <a:rPr lang="ru-RU" sz="2000" dirty="0">
                <a:solidFill>
                  <a:srgbClr val="212121"/>
                </a:solidFill>
                <a:latin typeface="inherit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212121"/>
                </a:solidFill>
                <a:latin typeface="inherit"/>
                <a:cs typeface="Arial" pitchFamily="34" charset="0"/>
              </a:rPr>
              <a:t>which</a:t>
            </a:r>
            <a:r>
              <a:rPr lang="ru-RU" sz="2000" dirty="0">
                <a:solidFill>
                  <a:srgbClr val="212121"/>
                </a:solidFill>
                <a:latin typeface="inherit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212121"/>
                </a:solidFill>
                <a:latin typeface="inherit"/>
                <a:cs typeface="Arial" pitchFamily="34" charset="0"/>
              </a:rPr>
              <a:t>were</a:t>
            </a:r>
            <a:r>
              <a:rPr lang="ru-RU" sz="2000" dirty="0">
                <a:solidFill>
                  <a:srgbClr val="212121"/>
                </a:solidFill>
                <a:latin typeface="inherit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212121"/>
                </a:solidFill>
                <a:latin typeface="inherit"/>
                <a:cs typeface="Arial" pitchFamily="34" charset="0"/>
              </a:rPr>
              <a:t>placed</a:t>
            </a:r>
            <a:r>
              <a:rPr lang="ru-RU" sz="2000" dirty="0">
                <a:solidFill>
                  <a:srgbClr val="212121"/>
                </a:solidFill>
                <a:latin typeface="inherit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212121"/>
                </a:solidFill>
                <a:latin typeface="inherit"/>
                <a:cs typeface="Arial" pitchFamily="34" charset="0"/>
              </a:rPr>
              <a:t>three</a:t>
            </a:r>
            <a:r>
              <a:rPr lang="ru-RU" sz="2000" dirty="0">
                <a:solidFill>
                  <a:srgbClr val="212121"/>
                </a:solidFill>
                <a:latin typeface="inherit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212121"/>
                </a:solidFill>
                <a:latin typeface="inherit"/>
                <a:cs typeface="Arial" pitchFamily="34" charset="0"/>
              </a:rPr>
              <a:t>rows</a:t>
            </a:r>
            <a:r>
              <a:rPr lang="ru-RU" sz="2000" dirty="0">
                <a:solidFill>
                  <a:srgbClr val="212121"/>
                </a:solidFill>
                <a:latin typeface="inherit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212121"/>
                </a:solidFill>
                <a:latin typeface="inherit"/>
                <a:cs typeface="Arial" pitchFamily="34" charset="0"/>
              </a:rPr>
              <a:t>of</a:t>
            </a:r>
            <a:r>
              <a:rPr lang="ru-RU" sz="2000" dirty="0">
                <a:solidFill>
                  <a:srgbClr val="212121"/>
                </a:solidFill>
                <a:latin typeface="inherit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212121"/>
                </a:solidFill>
                <a:latin typeface="inherit"/>
                <a:cs typeface="Arial" pitchFamily="34" charset="0"/>
              </a:rPr>
              <a:t>muskets</a:t>
            </a:r>
            <a:r>
              <a:rPr lang="ru-RU" sz="2000" dirty="0">
                <a:solidFill>
                  <a:srgbClr val="212121"/>
                </a:solidFill>
                <a:latin typeface="inherit"/>
                <a:cs typeface="Arial" pitchFamily="34" charset="0"/>
              </a:rPr>
              <a:t> (</a:t>
            </a:r>
            <a:r>
              <a:rPr lang="ru-RU" sz="2000" dirty="0" err="1">
                <a:solidFill>
                  <a:srgbClr val="212121"/>
                </a:solidFill>
                <a:latin typeface="inherit"/>
                <a:cs typeface="Arial" pitchFamily="34" charset="0"/>
              </a:rPr>
              <a:t>arquebus</a:t>
            </a:r>
            <a:r>
              <a:rPr lang="ru-RU" sz="2000" dirty="0">
                <a:solidFill>
                  <a:srgbClr val="212121"/>
                </a:solidFill>
                <a:latin typeface="inherit"/>
                <a:cs typeface="Arial" pitchFamily="34" charset="0"/>
              </a:rPr>
              <a:t>) </a:t>
            </a:r>
            <a:r>
              <a:rPr lang="ru-RU" sz="2000" dirty="0" err="1">
                <a:solidFill>
                  <a:srgbClr val="212121"/>
                </a:solidFill>
                <a:latin typeface="inherit"/>
                <a:cs typeface="Arial" pitchFamily="34" charset="0"/>
              </a:rPr>
              <a:t>of</a:t>
            </a:r>
            <a:r>
              <a:rPr lang="ru-RU" sz="2000" dirty="0">
                <a:solidFill>
                  <a:srgbClr val="212121"/>
                </a:solidFill>
                <a:latin typeface="inherit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212121"/>
                </a:solidFill>
                <a:latin typeface="inherit"/>
                <a:cs typeface="Arial" pitchFamily="34" charset="0"/>
              </a:rPr>
              <a:t>eleven</a:t>
            </a:r>
            <a:r>
              <a:rPr lang="ru-RU" sz="2000" dirty="0">
                <a:solidFill>
                  <a:srgbClr val="212121"/>
                </a:solidFill>
                <a:latin typeface="inherit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212121"/>
                </a:solidFill>
                <a:latin typeface="inherit"/>
                <a:cs typeface="Arial" pitchFamily="34" charset="0"/>
              </a:rPr>
              <a:t>trunks</a:t>
            </a:r>
            <a:r>
              <a:rPr lang="ru-RU" sz="2000" dirty="0">
                <a:solidFill>
                  <a:srgbClr val="212121"/>
                </a:solidFill>
                <a:latin typeface="inherit"/>
                <a:cs typeface="Arial" pitchFamily="34" charset="0"/>
              </a:rPr>
              <a:t>. </a:t>
            </a:r>
            <a:r>
              <a:rPr lang="ru-RU" sz="2000" dirty="0" err="1">
                <a:solidFill>
                  <a:srgbClr val="212121"/>
                </a:solidFill>
                <a:latin typeface="inherit"/>
                <a:cs typeface="Arial" pitchFamily="34" charset="0"/>
              </a:rPr>
              <a:t>The</a:t>
            </a:r>
            <a:r>
              <a:rPr lang="ru-RU" sz="2000" dirty="0">
                <a:solidFill>
                  <a:srgbClr val="212121"/>
                </a:solidFill>
                <a:latin typeface="inherit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212121"/>
                </a:solidFill>
                <a:latin typeface="inherit"/>
                <a:cs typeface="Arial" pitchFamily="34" charset="0"/>
              </a:rPr>
              <a:t>da</a:t>
            </a:r>
            <a:r>
              <a:rPr lang="ru-RU" sz="2000" dirty="0">
                <a:solidFill>
                  <a:srgbClr val="212121"/>
                </a:solidFill>
                <a:latin typeface="inherit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212121"/>
                </a:solidFill>
                <a:latin typeface="inherit"/>
                <a:cs typeface="Arial" pitchFamily="34" charset="0"/>
              </a:rPr>
              <a:t>Vinci</a:t>
            </a:r>
            <a:r>
              <a:rPr lang="ru-RU" sz="2000" dirty="0">
                <a:solidFill>
                  <a:srgbClr val="212121"/>
                </a:solidFill>
                <a:latin typeface="inherit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212121"/>
                </a:solidFill>
                <a:latin typeface="inherit"/>
                <a:cs typeface="Arial" pitchFamily="34" charset="0"/>
              </a:rPr>
              <a:t>machine</a:t>
            </a:r>
            <a:r>
              <a:rPr lang="ru-RU" sz="2000" dirty="0">
                <a:solidFill>
                  <a:srgbClr val="212121"/>
                </a:solidFill>
                <a:latin typeface="inherit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212121"/>
                </a:solidFill>
                <a:latin typeface="inherit"/>
                <a:cs typeface="Arial" pitchFamily="34" charset="0"/>
              </a:rPr>
              <a:t>gun</a:t>
            </a:r>
            <a:r>
              <a:rPr lang="ru-RU" sz="2000" dirty="0">
                <a:solidFill>
                  <a:srgbClr val="212121"/>
                </a:solidFill>
                <a:latin typeface="inherit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212121"/>
                </a:solidFill>
                <a:latin typeface="inherit"/>
                <a:cs typeface="Arial" pitchFamily="34" charset="0"/>
              </a:rPr>
              <a:t>could</a:t>
            </a:r>
            <a:r>
              <a:rPr lang="ru-RU" sz="2000" dirty="0">
                <a:solidFill>
                  <a:srgbClr val="212121"/>
                </a:solidFill>
                <a:latin typeface="inherit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212121"/>
                </a:solidFill>
                <a:latin typeface="inherit"/>
                <a:cs typeface="Arial" pitchFamily="34" charset="0"/>
              </a:rPr>
              <a:t>have</a:t>
            </a:r>
            <a:r>
              <a:rPr lang="ru-RU" sz="2000" dirty="0">
                <a:solidFill>
                  <a:srgbClr val="212121"/>
                </a:solidFill>
                <a:latin typeface="inherit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212121"/>
                </a:solidFill>
                <a:latin typeface="inherit"/>
                <a:cs typeface="Arial" pitchFamily="34" charset="0"/>
              </a:rPr>
              <a:t>only</a:t>
            </a:r>
            <a:r>
              <a:rPr lang="ru-RU" sz="2000" dirty="0">
                <a:solidFill>
                  <a:srgbClr val="212121"/>
                </a:solidFill>
                <a:latin typeface="inherit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212121"/>
                </a:solidFill>
                <a:latin typeface="inherit"/>
                <a:cs typeface="Arial" pitchFamily="34" charset="0"/>
              </a:rPr>
              <a:t>made</a:t>
            </a:r>
            <a:r>
              <a:rPr lang="ru-RU" sz="2000" dirty="0">
                <a:solidFill>
                  <a:srgbClr val="212121"/>
                </a:solidFill>
                <a:latin typeface="inherit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212121"/>
                </a:solidFill>
                <a:latin typeface="inherit"/>
                <a:cs typeface="Arial" pitchFamily="34" charset="0"/>
              </a:rPr>
              <a:t>three</a:t>
            </a:r>
            <a:r>
              <a:rPr lang="ru-RU" sz="2000" dirty="0">
                <a:solidFill>
                  <a:srgbClr val="212121"/>
                </a:solidFill>
                <a:latin typeface="inherit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212121"/>
                </a:solidFill>
                <a:latin typeface="inherit"/>
                <a:cs typeface="Arial" pitchFamily="34" charset="0"/>
              </a:rPr>
              <a:t>shots</a:t>
            </a:r>
            <a:r>
              <a:rPr lang="ru-RU" sz="2000" dirty="0">
                <a:solidFill>
                  <a:srgbClr val="212121"/>
                </a:solidFill>
                <a:latin typeface="inherit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212121"/>
                </a:solidFill>
                <a:latin typeface="inherit"/>
                <a:cs typeface="Arial" pitchFamily="34" charset="0"/>
              </a:rPr>
              <a:t>without</a:t>
            </a:r>
            <a:r>
              <a:rPr lang="ru-RU" sz="2000" dirty="0">
                <a:solidFill>
                  <a:srgbClr val="212121"/>
                </a:solidFill>
                <a:latin typeface="inherit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212121"/>
                </a:solidFill>
                <a:latin typeface="inherit"/>
                <a:cs typeface="Arial" pitchFamily="34" charset="0"/>
              </a:rPr>
              <a:t>reloading</a:t>
            </a:r>
            <a:r>
              <a:rPr lang="ru-RU" sz="2000" dirty="0">
                <a:solidFill>
                  <a:srgbClr val="212121"/>
                </a:solidFill>
                <a:latin typeface="inherit"/>
                <a:cs typeface="Arial" pitchFamily="34" charset="0"/>
              </a:rPr>
              <a:t>, </a:t>
            </a:r>
            <a:r>
              <a:rPr lang="ru-RU" sz="2000" dirty="0" err="1">
                <a:solidFill>
                  <a:srgbClr val="212121"/>
                </a:solidFill>
                <a:latin typeface="inherit"/>
                <a:cs typeface="Arial" pitchFamily="34" charset="0"/>
              </a:rPr>
              <a:t>but</a:t>
            </a:r>
            <a:r>
              <a:rPr lang="ru-RU" sz="2000" dirty="0">
                <a:solidFill>
                  <a:srgbClr val="212121"/>
                </a:solidFill>
                <a:latin typeface="inherit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212121"/>
                </a:solidFill>
                <a:latin typeface="inherit"/>
                <a:cs typeface="Arial" pitchFamily="34" charset="0"/>
              </a:rPr>
              <a:t>they</a:t>
            </a:r>
            <a:r>
              <a:rPr lang="ru-RU" sz="2000" dirty="0">
                <a:solidFill>
                  <a:srgbClr val="212121"/>
                </a:solidFill>
                <a:latin typeface="inherit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212121"/>
                </a:solidFill>
                <a:latin typeface="inherit"/>
                <a:cs typeface="Arial" pitchFamily="34" charset="0"/>
              </a:rPr>
              <a:t>would</a:t>
            </a:r>
            <a:r>
              <a:rPr lang="ru-RU" sz="2000" dirty="0">
                <a:solidFill>
                  <a:srgbClr val="212121"/>
                </a:solidFill>
                <a:latin typeface="inherit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212121"/>
                </a:solidFill>
                <a:latin typeface="inherit"/>
                <a:cs typeface="Arial" pitchFamily="34" charset="0"/>
              </a:rPr>
              <a:t>be</a:t>
            </a:r>
            <a:r>
              <a:rPr lang="ru-RU" sz="2000" dirty="0">
                <a:solidFill>
                  <a:srgbClr val="212121"/>
                </a:solidFill>
                <a:latin typeface="inherit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212121"/>
                </a:solidFill>
                <a:latin typeface="inherit"/>
                <a:cs typeface="Arial" pitchFamily="34" charset="0"/>
              </a:rPr>
              <a:t>enough</a:t>
            </a:r>
            <a:r>
              <a:rPr lang="ru-RU" sz="2000" dirty="0">
                <a:solidFill>
                  <a:srgbClr val="212121"/>
                </a:solidFill>
                <a:latin typeface="inherit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212121"/>
                </a:solidFill>
                <a:latin typeface="inherit"/>
                <a:cs typeface="Arial" pitchFamily="34" charset="0"/>
              </a:rPr>
              <a:t>to</a:t>
            </a:r>
            <a:r>
              <a:rPr lang="ru-RU" sz="2000" dirty="0">
                <a:solidFill>
                  <a:srgbClr val="212121"/>
                </a:solidFill>
                <a:latin typeface="inherit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212121"/>
                </a:solidFill>
                <a:latin typeface="inherit"/>
                <a:cs typeface="Arial" pitchFamily="34" charset="0"/>
              </a:rPr>
              <a:t>defeat</a:t>
            </a:r>
            <a:r>
              <a:rPr lang="ru-RU" sz="2000" dirty="0">
                <a:solidFill>
                  <a:srgbClr val="212121"/>
                </a:solidFill>
                <a:latin typeface="inherit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212121"/>
                </a:solidFill>
                <a:latin typeface="inherit"/>
                <a:cs typeface="Arial" pitchFamily="34" charset="0"/>
              </a:rPr>
              <a:t>a</a:t>
            </a:r>
            <a:r>
              <a:rPr lang="ru-RU" sz="2000" dirty="0">
                <a:solidFill>
                  <a:srgbClr val="212121"/>
                </a:solidFill>
                <a:latin typeface="inherit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212121"/>
                </a:solidFill>
                <a:latin typeface="inherit"/>
                <a:cs typeface="Arial" pitchFamily="34" charset="0"/>
              </a:rPr>
              <a:t>large</a:t>
            </a:r>
            <a:r>
              <a:rPr lang="ru-RU" sz="2000" dirty="0">
                <a:solidFill>
                  <a:srgbClr val="212121"/>
                </a:solidFill>
                <a:latin typeface="inherit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212121"/>
                </a:solidFill>
                <a:latin typeface="inherit"/>
                <a:cs typeface="Arial" pitchFamily="34" charset="0"/>
              </a:rPr>
              <a:t>number</a:t>
            </a:r>
            <a:r>
              <a:rPr lang="ru-RU" sz="2000" dirty="0">
                <a:solidFill>
                  <a:srgbClr val="212121"/>
                </a:solidFill>
                <a:latin typeface="inherit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212121"/>
                </a:solidFill>
                <a:latin typeface="inherit"/>
                <a:cs typeface="Arial" pitchFamily="34" charset="0"/>
              </a:rPr>
              <a:t>of</a:t>
            </a:r>
            <a:r>
              <a:rPr lang="ru-RU" sz="2000" dirty="0">
                <a:solidFill>
                  <a:srgbClr val="212121"/>
                </a:solidFill>
                <a:latin typeface="inherit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212121"/>
                </a:solidFill>
                <a:latin typeface="inherit"/>
                <a:cs typeface="Arial" pitchFamily="34" charset="0"/>
              </a:rPr>
              <a:t>enemy</a:t>
            </a:r>
            <a:r>
              <a:rPr lang="ru-RU" sz="2000" dirty="0">
                <a:solidFill>
                  <a:srgbClr val="212121"/>
                </a:solidFill>
                <a:latin typeface="inherit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212121"/>
                </a:solidFill>
                <a:latin typeface="inherit"/>
                <a:cs typeface="Arial" pitchFamily="34" charset="0"/>
              </a:rPr>
              <a:t>soldiers</a:t>
            </a:r>
            <a:r>
              <a:rPr lang="ru-RU" sz="1200" dirty="0">
                <a:solidFill>
                  <a:srgbClr val="212121"/>
                </a:solidFill>
                <a:latin typeface="inherit"/>
                <a:cs typeface="Arial" pitchFamily="34" charset="0"/>
              </a:rPr>
              <a:t>.</a:t>
            </a:r>
            <a:r>
              <a:rPr lang="ru-RU" sz="600" dirty="0"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86128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86700" cy="5869006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The main drawback of the design was that such a machine gun is extremely difficult to reload, especially in combat conditions. Another variant of the multi-barreled gun suggested the location of a large number of muskets as a fan. The guns were directed in different directions, increasing the radius of the lesion. Like the previous development, the “fan” tool for increasing mobility was supposed to be equipped with wheels.</a:t>
            </a:r>
            <a:endParaRPr lang="ru-RU" sz="2800" dirty="0"/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ransition advTm="52338"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61</TotalTime>
  <Words>100</Words>
  <Application>Microsoft Office PowerPoint</Application>
  <PresentationFormat>Экран (4:3)</PresentationFormat>
  <Paragraphs>3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5</vt:i4>
      </vt:variant>
      <vt:variant>
        <vt:lpstr>Заголовки слайдов</vt:lpstr>
      </vt:variant>
      <vt:variant>
        <vt:i4>4</vt:i4>
      </vt:variant>
    </vt:vector>
  </HeadingPairs>
  <TitlesOfParts>
    <vt:vector size="15" baseType="lpstr">
      <vt:lpstr>Trebuchet MS</vt:lpstr>
      <vt:lpstr>Arial</vt:lpstr>
      <vt:lpstr>Wingdings 2</vt:lpstr>
      <vt:lpstr>Wingdings</vt:lpstr>
      <vt:lpstr>Calibri</vt:lpstr>
      <vt:lpstr>inherit</vt:lpstr>
      <vt:lpstr>Изящная</vt:lpstr>
      <vt:lpstr>Изящная</vt:lpstr>
      <vt:lpstr>Изящная</vt:lpstr>
      <vt:lpstr>Изящная</vt:lpstr>
      <vt:lpstr>Изящная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Leonardo da Vinci</dc:title>
  <dc:creator>Наталья</dc:creator>
  <cp:lastModifiedBy>User</cp:lastModifiedBy>
  <cp:revision>11</cp:revision>
  <dcterms:created xsi:type="dcterms:W3CDTF">2018-12-06T06:05:32Z</dcterms:created>
  <dcterms:modified xsi:type="dcterms:W3CDTF">2018-12-09T13:36:54Z</dcterms:modified>
</cp:coreProperties>
</file>